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8" r:id="rId3"/>
    <p:sldId id="259" r:id="rId4"/>
    <p:sldId id="260" r:id="rId5"/>
    <p:sldId id="261" r:id="rId6"/>
    <p:sldId id="268" r:id="rId7"/>
    <p:sldId id="273" r:id="rId8"/>
    <p:sldId id="283" r:id="rId9"/>
    <p:sldId id="284" r:id="rId10"/>
    <p:sldId id="285" r:id="rId11"/>
    <p:sldId id="286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4" r:id="rId23"/>
    <p:sldId id="288" r:id="rId24"/>
    <p:sldId id="289" r:id="rId25"/>
    <p:sldId id="290" r:id="rId26"/>
    <p:sldId id="291" r:id="rId27"/>
    <p:sldId id="266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45" r:id="rId69"/>
    <p:sldId id="346" r:id="rId70"/>
    <p:sldId id="267" r:id="rId71"/>
    <p:sldId id="347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83043" autoAdjust="0"/>
  </p:normalViewPr>
  <p:slideViewPr>
    <p:cSldViewPr>
      <p:cViewPr varScale="1">
        <p:scale>
          <a:sx n="57" d="100"/>
          <a:sy n="57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77CD-CE83-4CC7-9A2E-42E729C88144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80BC-E30C-41AC-B225-21EAB613F9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de l’intervention</a:t>
            </a:r>
            <a:r>
              <a:rPr lang="fr-FR" baseline="0" dirty="0" smtClean="0"/>
              <a:t> : on y revient au fur et à mesure. On reprend les parties de la page d’accueil les unes après les autres.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outils permettent d’obtenir la solution quand l’utilisateur choisi son propre</a:t>
            </a:r>
            <a:r>
              <a:rPr lang="fr-FR" baseline="0" dirty="0" smtClean="0"/>
              <a:t> énoncé. Ils peuvent être utiles aux professeurs pour la préparation d’un cours.</a:t>
            </a:r>
          </a:p>
          <a:p>
            <a:r>
              <a:rPr lang="fr-FR" baseline="0" dirty="0" smtClean="0"/>
              <a:t>Ces outils peuvent également servir aux élèves afin de résoudre des exercices qui nécessitent une étape de calcul qu’ils ne savent pas résoudre. (utilisé comme un logiciel de calcul formel).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Ici mot secret est : « </a:t>
            </a:r>
            <a:r>
              <a:rPr lang="fr-FR" dirty="0" err="1" smtClean="0"/>
              <a:t>lafontaine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Le texte demandé est le corbeau et</a:t>
            </a:r>
            <a:r>
              <a:rPr lang="fr-FR" baseline="0" dirty="0" smtClean="0"/>
              <a:t> le renard.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Ici mot secret est : « </a:t>
            </a:r>
            <a:r>
              <a:rPr lang="fr-FR" dirty="0" err="1" smtClean="0"/>
              <a:t>lafontaine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Le texte demandé est le corbeau et</a:t>
            </a:r>
            <a:r>
              <a:rPr lang="fr-FR" baseline="0" dirty="0" smtClean="0"/>
              <a:t> le renard.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Donc cet outil peut servir à préparer la correction des exercices demandés aux élèves, faire une correction rapide en classe avec les élèves, ou faire un polycopié de correction à destination des élèves (exemplaire papier</a:t>
            </a:r>
            <a:r>
              <a:rPr lang="fr-FR" baseline="0" dirty="0" smtClean="0"/>
              <a:t> ou numérique).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demande d’abord</a:t>
            </a:r>
            <a:r>
              <a:rPr lang="fr-FR" baseline="0" dirty="0" smtClean="0"/>
              <a:t> à l’utilisateur le nombre d’équations de son système.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demande d’abord</a:t>
            </a:r>
            <a:r>
              <a:rPr lang="fr-FR" baseline="0" dirty="0" smtClean="0"/>
              <a:t> à l’utilisateur le nombre d’équations de </a:t>
            </a:r>
            <a:r>
              <a:rPr lang="fr-FR" baseline="0" smtClean="0"/>
              <a:t>son système.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ces ressources, il</a:t>
            </a:r>
            <a:r>
              <a:rPr lang="fr-FR" baseline="0" dirty="0" smtClean="0"/>
              <a:t> est donné des énoncés et des solutions qui peuvent être imprimés.</a:t>
            </a:r>
          </a:p>
          <a:p>
            <a:r>
              <a:rPr lang="fr-FR" baseline="0" dirty="0" smtClean="0"/>
              <a:t>Utiles pour des travaux de groupes, des soutiens, des exercices supplémentaires, des heures de retenues,…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inspecteurs</a:t>
            </a:r>
            <a:r>
              <a:rPr lang="fr-FR" baseline="0" dirty="0" smtClean="0"/>
              <a:t> profitent de cette page pour donner les différentes informations sur les réunions, les changements de programme,….</a:t>
            </a:r>
          </a:p>
          <a:p>
            <a:r>
              <a:rPr lang="fr-FR" baseline="0" dirty="0" smtClean="0"/>
              <a:t>En cliquant sur « actualités », on retrouve la page suivante où il y a toutes les actualités de l’année.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exercices peuvent être donnés en latex ou en </a:t>
            </a:r>
            <a:r>
              <a:rPr lang="fr-FR" dirty="0" err="1" smtClean="0"/>
              <a:t>pdf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exercices</a:t>
            </a:r>
            <a:r>
              <a:rPr lang="fr-FR" baseline="0" dirty="0" smtClean="0"/>
              <a:t> s</a:t>
            </a:r>
            <a:r>
              <a:rPr lang="fr-FR" dirty="0" smtClean="0"/>
              <a:t>ont générés aléatoirement,</a:t>
            </a:r>
            <a:r>
              <a:rPr lang="fr-FR" baseline="0" dirty="0" smtClean="0"/>
              <a:t> il est donc facile de faire des feuilles d’exercices différentes pour les élèves.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existe une centaine de ressources</a:t>
            </a:r>
            <a:r>
              <a:rPr lang="fr-FR" baseline="0" dirty="0" smtClean="0"/>
              <a:t> de calcul mental. En général, il y a 5 calculs et le temps est défini à l’avance.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</a:t>
            </a:r>
            <a:r>
              <a:rPr lang="fr-FR" baseline="0" dirty="0" smtClean="0"/>
              <a:t> plus en plus de QCM sont donnés aux différents examens. Les approches pour les QCM sont plus ludiques pour les élèves (cocher une case, déplacer des nombres….)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Cela</a:t>
            </a:r>
            <a:r>
              <a:rPr lang="fr-FR" baseline="0" dirty="0" smtClean="0"/>
              <a:t> concerne à peu près la moitié des ressources.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chaque</a:t>
            </a:r>
            <a:r>
              <a:rPr lang="fr-FR" baseline="0" dirty="0" smtClean="0"/>
              <a:t> exercice, on a un énoncé et l’utilisateur doit répondre à la question. On valide avec la souris.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</a:t>
            </a:r>
            <a:r>
              <a:rPr lang="fr-FR" baseline="0" dirty="0" smtClean="0"/>
              <a:t> l’utilisateur demande la solution, un message s’affiche.</a:t>
            </a:r>
          </a:p>
          <a:p>
            <a:r>
              <a:rPr lang="fr-FR" baseline="0" dirty="0" smtClean="0"/>
              <a:t>Cela fonctionne avec toutes les ressources sauf les outils et les cours.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72 ressources d’algorithmique.</a:t>
            </a:r>
          </a:p>
          <a:p>
            <a:r>
              <a:rPr lang="fr-FR" dirty="0" smtClean="0"/>
              <a:t>Les</a:t>
            </a:r>
            <a:r>
              <a:rPr lang="fr-FR" baseline="0" dirty="0" smtClean="0"/>
              <a:t> ressources d’algorithmique seront aussi ajoutées par rapport au prochain programme. (aussi vite que possible)</a:t>
            </a:r>
          </a:p>
          <a:p>
            <a:r>
              <a:rPr lang="fr-FR" baseline="0" dirty="0" smtClean="0"/>
              <a:t>Il en a été de même avec la notion de convexité. (32)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Ressource</a:t>
            </a:r>
            <a:r>
              <a:rPr lang="fr-FR" baseline="0" dirty="0" smtClean="0"/>
              <a:t> rénovée hier.</a:t>
            </a:r>
          </a:p>
          <a:p>
            <a:r>
              <a:rPr lang="fr-FR" baseline="0" dirty="0" smtClean="0"/>
              <a:t>Il faut déplacer le point rose pour placer le centre du rapporteur au bon endroit puis bouger la flèche pour placer le 0 des graduations correctement.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480BC-E30C-41AC-B225-21EAB613F94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Ces exercices sont composés</a:t>
            </a:r>
            <a:r>
              <a:rPr lang="fr-FR" baseline="0" dirty="0" smtClean="0"/>
              <a:t> de plusieurs étapes. Les questions sont données l’une après l’autre de façon à ce que l’utilisateur puisse également mémoriser la méthode de résolution.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l’exercice</a:t>
            </a:r>
            <a:r>
              <a:rPr lang="fr-FR" baseline="0" dirty="0" smtClean="0"/>
              <a:t> guidé, l’élève est en cours d’apprentissage. Des indications lui sont données comme par exemple la méthode.</a:t>
            </a:r>
          </a:p>
          <a:p>
            <a:r>
              <a:rPr lang="fr-FR" baseline="0" dirty="0" smtClean="0"/>
              <a:t>Certaines fois, il a plusieurs questions à la suite pour résoudre l’exercice.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peut dans certaines ressources, mettre le calcul qui est à faire et ne pas calculer. Le serveur effectue tout seul les calculs nécessaires.</a:t>
            </a:r>
          </a:p>
          <a:p>
            <a:r>
              <a:rPr lang="fr-FR" dirty="0" smtClean="0"/>
              <a:t>C’est très</a:t>
            </a:r>
            <a:r>
              <a:rPr lang="fr-FR" baseline="0" dirty="0" smtClean="0"/>
              <a:t> important pour les élèves qui sont pénalisés par le calcul.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peut dans certaines ressources, mettre le calcul qui est à faire et ne pas calculer. Le serveur effectue tout seul les calculs nécessaires.</a:t>
            </a:r>
          </a:p>
          <a:p>
            <a:r>
              <a:rPr lang="fr-FR" dirty="0" smtClean="0"/>
              <a:t>C’est très</a:t>
            </a:r>
            <a:r>
              <a:rPr lang="fr-FR" baseline="0" dirty="0" smtClean="0"/>
              <a:t> important pour les élèves qui sont pénalisés par le calcul.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peut dans certaines ressources, mettre le calcul qui est à faire et ne pas calculer. Le serveur effectue tout seul les calculs nécessaires.</a:t>
            </a:r>
          </a:p>
          <a:p>
            <a:r>
              <a:rPr lang="fr-FR" dirty="0" smtClean="0"/>
              <a:t>C’est très</a:t>
            </a:r>
            <a:r>
              <a:rPr lang="fr-FR" baseline="0" dirty="0" smtClean="0"/>
              <a:t> important pour les élèves qui sont pénalisés par le calcul.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FFF-4C34-411E-8050-D3522D0B0878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FFF-4C34-411E-8050-D3522D0B0878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Sont données toutes les définitions avec un exemple. Attention</a:t>
            </a:r>
            <a:r>
              <a:rPr lang="fr-FR" baseline="0" dirty="0" smtClean="0"/>
              <a:t> : certains mots comme droite, … ne peuvent pas se définir de façon rigoureuse en 6</a:t>
            </a:r>
            <a:r>
              <a:rPr lang="fr-FR" baseline="30000" dirty="0" smtClean="0"/>
              <a:t>e</a:t>
            </a:r>
            <a:r>
              <a:rPr lang="fr-FR" baseline="0" dirty="0" smtClean="0"/>
              <a:t>. Il est préférable de ne pas donner de définition que de donner une définition dénuée de rigueur et de sens.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se crée très facilement son espace personnel. Il</a:t>
            </a:r>
            <a:r>
              <a:rPr lang="fr-FR" baseline="0" dirty="0" smtClean="0"/>
              <a:t> est juste nécessaire d’avoir une adresse académique. En cas de blocage, contacter le groupe de production.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son espace personnel, on crée des classes et on entre le nom</a:t>
            </a:r>
            <a:r>
              <a:rPr lang="fr-FR" baseline="0" dirty="0" smtClean="0"/>
              <a:t> de ses élèves.</a:t>
            </a:r>
          </a:p>
          <a:p>
            <a:r>
              <a:rPr lang="fr-FR" baseline="0" dirty="0" smtClean="0"/>
              <a:t>Ensuite on crée </a:t>
            </a:r>
            <a:r>
              <a:rPr lang="fr-FR" dirty="0" smtClean="0"/>
              <a:t>des séances de travail  qu’on peut attribuer aux élèves en créant</a:t>
            </a:r>
            <a:r>
              <a:rPr lang="fr-FR" baseline="0" dirty="0" smtClean="0"/>
              <a:t> ensuite des tâches planifiées.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Penser à bien modifier</a:t>
            </a:r>
            <a:r>
              <a:rPr lang="fr-FR" baseline="0" dirty="0" smtClean="0"/>
              <a:t> ses données personnelles (surtout établissement en cas de mutation) pour que les convocations arrivent bien.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de séance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</a:t>
            </a:r>
            <a:r>
              <a:rPr lang="fr-FR" baseline="0" dirty="0" smtClean="0"/>
              <a:t> séances sont déjà prêtes. On peut les copier sur son espace et les modifier comme on veut.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Plusieurs façon de voir la progression : par le</a:t>
            </a:r>
            <a:r>
              <a:rPr lang="fr-FR" baseline="0" dirty="0" smtClean="0"/>
              <a:t> travail, par l’élève.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Plusieurs façon de voir la progression : par le</a:t>
            </a:r>
            <a:r>
              <a:rPr lang="fr-FR" baseline="0" dirty="0" smtClean="0"/>
              <a:t> travail, par l’élève.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Plusieurs façon de voir la progression : par le</a:t>
            </a:r>
            <a:r>
              <a:rPr lang="fr-FR" baseline="0" dirty="0" smtClean="0"/>
              <a:t> travail, par l’élève.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FFF-4C34-411E-8050-D3522D0B0878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FFF-4C34-411E-8050-D3522D0B0878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:</a:t>
            </a:r>
            <a:r>
              <a:rPr lang="fr-FR" baseline="0" dirty="0" smtClean="0"/>
              <a:t> pour le cercle, on retrouve les définitions qui sont liées rubriques connexes) et des exercices portant sur cette notion avec les niveaux qui correspondent (pages interactives). On a aussi un exemple de la définition, renouvelable indéfiniment.</a:t>
            </a:r>
          </a:p>
          <a:p>
            <a:r>
              <a:rPr lang="fr-FR" baseline="0" dirty="0" smtClean="0"/>
              <a:t>Les pages peuvent se mettre en mode « écran » pour la projeter en classe aux élèves.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est envisagé que</a:t>
            </a:r>
            <a:r>
              <a:rPr lang="fr-FR" baseline="0" dirty="0" smtClean="0"/>
              <a:t> ce suivi d’erreurs apparaisse dans les espaces personnels.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3FFF-4C34-411E-8050-D3522D0B0878}" type="slidenum">
              <a:rPr lang="fr-FR" smtClean="0"/>
              <a:pPr/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L’exemple du cercle. Il est généré de façon aléatoire et on peut en redemander</a:t>
            </a:r>
            <a:r>
              <a:rPr lang="fr-FR" baseline="0" dirty="0" smtClean="0"/>
              <a:t> autant de fois que l’on veut.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Il existe 4441 ressources. </a:t>
            </a:r>
            <a:endParaRPr lang="fr-FR" dirty="0" smtClean="0"/>
          </a:p>
          <a:p>
            <a:r>
              <a:rPr lang="fr-FR" dirty="0" smtClean="0"/>
              <a:t>On peut chercher un exercice par</a:t>
            </a:r>
            <a:r>
              <a:rPr lang="fr-FR" baseline="0" dirty="0" smtClean="0"/>
              <a:t> son </a:t>
            </a:r>
            <a:r>
              <a:rPr lang="fr-FR" b="1" u="sng" baseline="0" dirty="0" smtClean="0"/>
              <a:t>type</a:t>
            </a:r>
            <a:r>
              <a:rPr lang="fr-FR" baseline="0" dirty="0" smtClean="0"/>
              <a:t> (on va y revenir en détaillant les différents types), mais aussi en choisissant le </a:t>
            </a:r>
            <a:r>
              <a:rPr lang="fr-FR" b="1" u="sng" baseline="0" dirty="0" smtClean="0"/>
              <a:t>niveau</a:t>
            </a:r>
            <a:r>
              <a:rPr lang="fr-FR" baseline="0" dirty="0" smtClean="0"/>
              <a:t> ou le </a:t>
            </a:r>
            <a:r>
              <a:rPr lang="fr-FR" b="1" u="sng" baseline="0" dirty="0" smtClean="0"/>
              <a:t>thème</a:t>
            </a:r>
            <a:r>
              <a:rPr lang="fr-FR" baseline="0" dirty="0" smtClean="0"/>
              <a:t> ou directement le </a:t>
            </a:r>
            <a:r>
              <a:rPr lang="fr-FR" b="1" u="sng" baseline="0" dirty="0" smtClean="0"/>
              <a:t>numéro de la ressource</a:t>
            </a:r>
            <a:r>
              <a:rPr lang="fr-FR" baseline="0" dirty="0" smtClean="0"/>
              <a:t>. On peut également regarder tout ce qui concerne un mot en sélectionnant un </a:t>
            </a:r>
            <a:r>
              <a:rPr lang="fr-FR" b="1" u="sng" baseline="0" dirty="0" smtClean="0"/>
              <a:t>descripteur</a:t>
            </a:r>
            <a:r>
              <a:rPr lang="fr-FR" baseline="0" dirty="0" smtClean="0"/>
              <a:t> dans la liste déroulante.</a:t>
            </a:r>
          </a:p>
          <a:p>
            <a:r>
              <a:rPr lang="fr-FR" baseline="0" dirty="0" smtClean="0"/>
              <a:t>Il y a 133 ressources de cycle 3</a:t>
            </a:r>
          </a:p>
          <a:p>
            <a:r>
              <a:rPr lang="fr-FR" baseline="0" dirty="0" smtClean="0"/>
              <a:t>2136 ressources de collège</a:t>
            </a:r>
          </a:p>
          <a:p>
            <a:r>
              <a:rPr lang="fr-FR" baseline="0" dirty="0" smtClean="0"/>
              <a:t>2091 ressources Lycée </a:t>
            </a:r>
          </a:p>
          <a:p>
            <a:r>
              <a:rPr lang="fr-FR" baseline="0" dirty="0" smtClean="0"/>
              <a:t>81 ressources post bac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y a plusieurs types d’exercices.</a:t>
            </a:r>
          </a:p>
          <a:p>
            <a:r>
              <a:rPr lang="fr-FR" dirty="0" smtClean="0"/>
              <a:t>L’ordre donné n’est pas en fonction de l’ordre donné sur</a:t>
            </a:r>
            <a:r>
              <a:rPr lang="fr-FR" baseline="0" dirty="0" smtClean="0"/>
              <a:t> le site.</a:t>
            </a:r>
          </a:p>
          <a:p>
            <a:r>
              <a:rPr lang="fr-FR" baseline="0" dirty="0" smtClean="0"/>
              <a:t>On va détailler un par un chaque type en donnant un exemple.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Possibilité de le faire avec la classe ou de donner ce travail à la maison. C’est très guidé</a:t>
            </a:r>
            <a:r>
              <a:rPr lang="fr-FR" baseline="0" dirty="0" smtClean="0"/>
              <a:t> et l’élève peut le faire tout seul. Tout est bien expliqué.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96FE-77A3-4EA0-A014-646B948C3F71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9033-50A1-4754-9B00-C08C1A83EEB9}" type="datetimeFigureOut">
              <a:rPr lang="fr-FR" smtClean="0"/>
              <a:pPr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821E-49BB-4D04-A6AF-EEFA2AFBBA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4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 smtClean="0"/>
              <a:t>ACCUEIL DES </a:t>
            </a:r>
            <a:br>
              <a:rPr lang="fr-FR" sz="4800" dirty="0" smtClean="0"/>
            </a:br>
            <a:r>
              <a:rPr lang="fr-FR" sz="4800" dirty="0" smtClean="0"/>
              <a:t>PROFESSEUR·ES STAGIAIRES </a:t>
            </a:r>
            <a:br>
              <a:rPr lang="fr-FR" sz="4800" dirty="0" smtClean="0"/>
            </a:br>
            <a:r>
              <a:rPr lang="fr-FR" sz="4800" dirty="0" smtClean="0"/>
              <a:t>ACADÉMIE DE VERSAILLES</a:t>
            </a:r>
            <a:endParaRPr lang="fr-FR" sz="4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Lundi 27 août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Exemple : cycle 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3999" cy="578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4380"/>
            <a:ext cx="9085200" cy="605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Exemple : première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actions académiques ou nationales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8011"/>
            <a:ext cx="9144000" cy="62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7997"/>
            <a:ext cx="9144000" cy="62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9141"/>
            <a:ext cx="9144000" cy="61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4486"/>
            <a:ext cx="9144000" cy="62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81075"/>
            <a:ext cx="9144000" cy="44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96851"/>
            <a:ext cx="9144000" cy="62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712"/>
            <a:ext cx="9134206" cy="52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273174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619672" y="357301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https://euler.ac-versailles.fr</a:t>
            </a:r>
            <a:endParaRPr lang="fr-FR" sz="36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156176" y="5229200"/>
            <a:ext cx="25922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site entretenu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des enseignants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les enseignants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31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13346"/>
            <a:ext cx="9144001" cy="624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définitions et propriétés rigoureuses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8712"/>
          <a:stretch>
            <a:fillRect/>
          </a:stretch>
        </p:blipFill>
        <p:spPr bwMode="auto">
          <a:xfrm>
            <a:off x="-5863" y="4797152"/>
            <a:ext cx="91498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948264" y="1844824"/>
            <a:ext cx="2123728" cy="2160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2165057" cy="75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30795"/>
            <a:ext cx="7884368" cy="522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21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6819"/>
            <a:ext cx="9251081" cy="55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95936" y="3501008"/>
            <a:ext cx="108012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915000" cy="1143000"/>
          </a:xfrm>
        </p:spPr>
        <p:txBody>
          <a:bodyPr/>
          <a:lstStyle/>
          <a:p>
            <a:r>
              <a:rPr lang="fr-FR" dirty="0" smtClean="0"/>
              <a:t>Exemple pour le cercle</a:t>
            </a:r>
            <a:endParaRPr lang="fr-F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4862661" cy="45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exercices interactifs variés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48680"/>
            <a:ext cx="93669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43200" y="620688"/>
            <a:ext cx="7200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Cours</a:t>
            </a:r>
          </a:p>
          <a:p>
            <a:r>
              <a:rPr lang="fr-FR" sz="4400" dirty="0" smtClean="0"/>
              <a:t>Outils</a:t>
            </a:r>
          </a:p>
          <a:p>
            <a:r>
              <a:rPr lang="fr-FR" sz="4400" dirty="0" smtClean="0"/>
              <a:t>Générateurs d’exercices</a:t>
            </a:r>
          </a:p>
          <a:p>
            <a:r>
              <a:rPr lang="fr-FR" sz="4400" dirty="0" smtClean="0"/>
              <a:t>Exercices de calcul mental</a:t>
            </a:r>
          </a:p>
          <a:p>
            <a:r>
              <a:rPr lang="fr-FR" sz="4400" dirty="0" smtClean="0"/>
              <a:t>QCM</a:t>
            </a:r>
          </a:p>
          <a:p>
            <a:r>
              <a:rPr lang="fr-FR" sz="4400" dirty="0" smtClean="0"/>
              <a:t>Exercices d’apprentissages</a:t>
            </a:r>
          </a:p>
          <a:p>
            <a:r>
              <a:rPr lang="fr-FR" sz="4400" dirty="0" smtClean="0"/>
              <a:t>Exercices guidés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84149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2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Cours</a:t>
            </a:r>
            <a:br>
              <a:rPr lang="fr-FR" dirty="0" smtClean="0"/>
            </a:br>
            <a:r>
              <a:rPr lang="fr-FR" dirty="0" smtClean="0"/>
              <a:t>Des démonstrations :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0"/>
            <a:ext cx="5266928" cy="850106"/>
          </a:xfrm>
        </p:spPr>
        <p:txBody>
          <a:bodyPr/>
          <a:lstStyle/>
          <a:p>
            <a:r>
              <a:rPr lang="fr-FR" dirty="0" smtClean="0"/>
              <a:t>Des démonstrations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5"/>
            <a:ext cx="8208912" cy="553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908720"/>
            <a:ext cx="6984776" cy="67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556792"/>
            <a:ext cx="1580180" cy="3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409210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060848"/>
            <a:ext cx="9144001" cy="450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837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409210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911441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837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409210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837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912836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534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764704"/>
            <a:ext cx="1402517" cy="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9144000" cy="17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534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764704"/>
            <a:ext cx="1402517" cy="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4695"/>
            <a:ext cx="9144000" cy="16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534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764704"/>
            <a:ext cx="1402517" cy="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276872"/>
            <a:ext cx="5238898" cy="41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295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0688"/>
            <a:ext cx="1685528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420888"/>
            <a:ext cx="913023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outil tout </a:t>
            </a:r>
            <a:br>
              <a:rPr lang="fr-FR" dirty="0" smtClean="0"/>
            </a:br>
            <a:r>
              <a:rPr lang="fr-FR" dirty="0" smtClean="0"/>
              <a:t>au long de son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fr-FR" sz="3600" dirty="0" smtClean="0"/>
              <a:t>Une source d’information</a:t>
            </a:r>
          </a:p>
          <a:p>
            <a:r>
              <a:rPr lang="fr-FR" sz="3600" dirty="0" smtClean="0"/>
              <a:t>Les programmes facilement accessibles</a:t>
            </a:r>
          </a:p>
          <a:p>
            <a:r>
              <a:rPr lang="fr-FR" sz="3600" dirty="0" smtClean="0"/>
              <a:t>Des actions académiques ou nationales</a:t>
            </a:r>
          </a:p>
          <a:p>
            <a:r>
              <a:rPr lang="fr-FR" sz="3600" dirty="0" smtClean="0"/>
              <a:t>Des définitions et propriétés rigoureuses</a:t>
            </a:r>
          </a:p>
          <a:p>
            <a:r>
              <a:rPr lang="fr-FR" sz="3600" dirty="0" smtClean="0"/>
              <a:t>Des exercices interactifs variés</a:t>
            </a:r>
          </a:p>
          <a:p>
            <a:r>
              <a:rPr lang="fr-FR" sz="3600" dirty="0" smtClean="0"/>
              <a:t>Des évaluations facilement accessibles</a:t>
            </a:r>
            <a:endParaRPr lang="fr-FR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295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0688"/>
            <a:ext cx="1685528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888"/>
            <a:ext cx="92273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</a:t>
            </a:r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295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0688"/>
            <a:ext cx="1685528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0928"/>
            <a:ext cx="948981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générateurs d’exercices en </a:t>
            </a:r>
            <a:r>
              <a:rPr lang="fr-FR" dirty="0" err="1" smtClean="0"/>
              <a:t>pdf</a:t>
            </a:r>
            <a:r>
              <a:rPr lang="fr-FR" dirty="0" smtClean="0"/>
              <a:t> ou Latex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fr-FR" dirty="0" smtClean="0"/>
              <a:t>Des générateurs d’exercices</a:t>
            </a:r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2936"/>
            <a:ext cx="9144000" cy="204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8982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124744"/>
            <a:ext cx="1369912" cy="34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3280" y="1196751"/>
            <a:ext cx="8510720" cy="570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énoncés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solutions sur la page suivante</a:t>
            </a:r>
            <a:endParaRPr lang="fr-FR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6408712" cy="855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63335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253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fr-FR" dirty="0" smtClean="0"/>
              <a:t>Des exercices de calcul mental</a:t>
            </a:r>
            <a:endParaRPr lang="fr-F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de calcul mental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799"/>
            <a:ext cx="9144000" cy="7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196752"/>
            <a:ext cx="1580183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91979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4648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6021288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source d’information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de calcul mental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10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24744"/>
            <a:ext cx="1726675" cy="4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13369"/>
            <a:ext cx="3816424" cy="354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924944"/>
            <a:ext cx="8964489" cy="48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2590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questionnaires à choix multiples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questionnaires à choix multiples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8962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24744"/>
            <a:ext cx="156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6"/>
            <a:ext cx="6086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284984"/>
            <a:ext cx="6076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questionnaires à choix multiples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8962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24744"/>
            <a:ext cx="156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075" y="3100388"/>
            <a:ext cx="4133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questionnaires à choix multiples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84784"/>
            <a:ext cx="6191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268760"/>
            <a:ext cx="1728561" cy="3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204864"/>
            <a:ext cx="5372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492896"/>
            <a:ext cx="4686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724150"/>
            <a:ext cx="25622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fr-FR" dirty="0" smtClean="0"/>
              <a:t>Des exercices d’apprentissage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dirty="0" smtClean="0"/>
              <a:t>Exercices d’apprentissage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9144000" cy="6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124744"/>
            <a:ext cx="1568225" cy="4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54289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8197" y="3060203"/>
            <a:ext cx="3885803" cy="379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912768" cy="252028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La solution apparait si la réponse est correcte. L’utilisateur peut également la demander s’il a eu faux trois fois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9144000" cy="19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661248"/>
            <a:ext cx="49703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140438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0"/>
            <a:ext cx="6141368" cy="1196752"/>
          </a:xfrm>
        </p:spPr>
        <p:txBody>
          <a:bodyPr>
            <a:normAutofit/>
          </a:bodyPr>
          <a:lstStyle/>
          <a:p>
            <a:r>
              <a:rPr lang="fr-FR" dirty="0" smtClean="0"/>
              <a:t>Exercices d’apprentissage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8105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980728"/>
            <a:ext cx="1715629" cy="42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844824"/>
            <a:ext cx="6480720" cy="460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55776" y="0"/>
            <a:ext cx="614136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Exercices d’apprentissage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513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276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2328" y="1909229"/>
            <a:ext cx="6156176" cy="494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7020272" y="908720"/>
            <a:ext cx="1791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ressource 3263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24800"/>
          <a:stretch>
            <a:fillRect/>
          </a:stretch>
        </p:blipFill>
        <p:spPr bwMode="auto">
          <a:xfrm>
            <a:off x="0" y="665388"/>
            <a:ext cx="6876256" cy="62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164288" y="3140968"/>
            <a:ext cx="194421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Vidéos sur des ressources interactives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64288" y="5589240"/>
            <a:ext cx="1944216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Dernières actualités et lien vers toutes les actualités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2636912"/>
            <a:ext cx="4572000" cy="16561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6300192" y="1412776"/>
            <a:ext cx="151216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572000" y="2924944"/>
            <a:ext cx="3312368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6804248" y="4077072"/>
            <a:ext cx="151216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067944" y="6525344"/>
            <a:ext cx="309634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20272" y="1700808"/>
            <a:ext cx="1944216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Flash info : information ponctuelle, rappel…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b="84149"/>
          <a:stretch>
            <a:fillRect/>
          </a:stretch>
        </p:blipFill>
        <p:spPr bwMode="auto">
          <a:xfrm>
            <a:off x="0" y="0"/>
            <a:ext cx="7092280" cy="5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092280" y="476672"/>
            <a:ext cx="194421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Dernières actualités importantes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96752"/>
            <a:ext cx="1324886" cy="3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1772816"/>
            <a:ext cx="8972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3356991"/>
            <a:ext cx="7668345" cy="19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140968"/>
            <a:ext cx="1565324" cy="89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7956376" cy="19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196752"/>
            <a:ext cx="1324886" cy="3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" y="1772816"/>
            <a:ext cx="8972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140968"/>
            <a:ext cx="1565324" cy="89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96752"/>
            <a:ext cx="1324886" cy="3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1772816"/>
            <a:ext cx="8972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01008"/>
            <a:ext cx="8064896" cy="306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9" y="2564904"/>
            <a:ext cx="4968552" cy="9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153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24744"/>
            <a:ext cx="1414637" cy="3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64904"/>
            <a:ext cx="9144000" cy="36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153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24744"/>
            <a:ext cx="1414637" cy="3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8532440" cy="378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153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24744"/>
            <a:ext cx="1414637" cy="3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564904"/>
            <a:ext cx="9684569" cy="328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exercices guidés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153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24744"/>
            <a:ext cx="1414637" cy="3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994" y="1988840"/>
            <a:ext cx="91499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7300" y="4305300"/>
            <a:ext cx="4076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Fichier </a:t>
            </a:r>
            <a:r>
              <a:rPr lang="fr-FR" dirty="0" err="1" smtClean="0"/>
              <a:t>GeoGebra</a:t>
            </a:r>
            <a:r>
              <a:rPr lang="fr-FR" dirty="0" smtClean="0"/>
              <a:t> téléchargeable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340768"/>
            <a:ext cx="1516504" cy="3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" y="1772816"/>
            <a:ext cx="9077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683128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877272"/>
            <a:ext cx="1872208" cy="7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312368"/>
            <a:ext cx="912653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11960" y="1772816"/>
            <a:ext cx="410445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5310" y="548680"/>
            <a:ext cx="988690" cy="29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2" y="745084"/>
            <a:ext cx="9096088" cy="611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0" y="-99392"/>
            <a:ext cx="9144000" cy="804924"/>
            <a:chOff x="0" y="-99392"/>
            <a:chExt cx="9144000" cy="80492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27384"/>
              <a:ext cx="9144000" cy="73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-99392"/>
              <a:ext cx="25202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évaluations facilement accessibles grâce à un espace personnel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8712"/>
          <a:stretch>
            <a:fillRect/>
          </a:stretch>
        </p:blipFill>
        <p:spPr bwMode="auto">
          <a:xfrm>
            <a:off x="-5863" y="4797152"/>
            <a:ext cx="91498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948264" y="1628800"/>
            <a:ext cx="2123728" cy="2160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836712"/>
            <a:ext cx="2993502" cy="5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060848"/>
            <a:ext cx="70207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1181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25336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01008"/>
            <a:ext cx="1352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43450"/>
            <a:ext cx="1819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88640"/>
            <a:ext cx="643890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628800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Bandeau à droite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592288" cy="68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8604448" cy="93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347048" cy="1143000"/>
          </a:xfrm>
        </p:spPr>
        <p:txBody>
          <a:bodyPr/>
          <a:lstStyle/>
          <a:p>
            <a:r>
              <a:rPr lang="fr-FR" dirty="0" smtClean="0"/>
              <a:t>Des séances d’exercices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8892480" cy="19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0270" y="2204864"/>
            <a:ext cx="1614218" cy="2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257675"/>
            <a:ext cx="3924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6" y="2492896"/>
            <a:ext cx="915352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128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1772816"/>
            <a:ext cx="800688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58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915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Des travaux planifiées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7488832" cy="51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fr-FR" dirty="0" smtClean="0"/>
              <a:t>Une progression visible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56996"/>
            <a:ext cx="8100392" cy="500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fr-FR" dirty="0" smtClean="0"/>
              <a:t>Une progression visible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920952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5856" y="2276872"/>
            <a:ext cx="25202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programmes facilement accessibles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fr-FR" dirty="0" smtClean="0"/>
              <a:t>Une progression visible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772816"/>
            <a:ext cx="918563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132856"/>
            <a:ext cx="11876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fr-FR" dirty="0" smtClean="0"/>
              <a:t>Un suivi des erreurs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28665" cy="419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5076056" cy="1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3491880" cy="71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5445224"/>
            <a:ext cx="334786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1628800"/>
            <a:ext cx="123792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3925" y="188640"/>
            <a:ext cx="8220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980728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2076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2267744" y="620688"/>
            <a:ext cx="1800200" cy="29523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76256" y="-27384"/>
            <a:ext cx="266429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1381</Words>
  <Application>Microsoft Office PowerPoint</Application>
  <PresentationFormat>Affichage à l'écran (4:3)</PresentationFormat>
  <Paragraphs>189</Paragraphs>
  <Slides>83</Slides>
  <Notes>50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4" baseType="lpstr">
      <vt:lpstr>Thème Office</vt:lpstr>
      <vt:lpstr>ACCUEIL DES  PROFESSEUR·ES STAGIAIRES  ACADÉMIE DE VERSAILLES</vt:lpstr>
      <vt:lpstr>Diapositive 2</vt:lpstr>
      <vt:lpstr>Diapositive 3</vt:lpstr>
      <vt:lpstr>Un outil tout  au long de son travail</vt:lpstr>
      <vt:lpstr>Une source d’information</vt:lpstr>
      <vt:lpstr>Diapositive 6</vt:lpstr>
      <vt:lpstr>Diapositive 7</vt:lpstr>
      <vt:lpstr>Les programmes facilement accessibles </vt:lpstr>
      <vt:lpstr>Diapositive 9</vt:lpstr>
      <vt:lpstr>Diapositive 10</vt:lpstr>
      <vt:lpstr>Exemple : première</vt:lpstr>
      <vt:lpstr>Des actions académiques ou nationales 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Des définitions et propriétés rigoureuses</vt:lpstr>
      <vt:lpstr>Diapositive 23</vt:lpstr>
      <vt:lpstr>Diapositive 24</vt:lpstr>
      <vt:lpstr>Diapositive 25</vt:lpstr>
      <vt:lpstr>Exemple pour le cercle</vt:lpstr>
      <vt:lpstr>Des exercices interactifs variés </vt:lpstr>
      <vt:lpstr>Diapositive 28</vt:lpstr>
      <vt:lpstr>Diapositive 29</vt:lpstr>
      <vt:lpstr>Cours Des démonstrations :  </vt:lpstr>
      <vt:lpstr>Des démonstrations</vt:lpstr>
      <vt:lpstr>Des outils</vt:lpstr>
      <vt:lpstr>Des outils</vt:lpstr>
      <vt:lpstr>Des outils</vt:lpstr>
      <vt:lpstr>Des outils</vt:lpstr>
      <vt:lpstr>Des outils</vt:lpstr>
      <vt:lpstr>Des outils</vt:lpstr>
      <vt:lpstr>Des outils</vt:lpstr>
      <vt:lpstr>Des outils</vt:lpstr>
      <vt:lpstr>Des outils</vt:lpstr>
      <vt:lpstr>Des outils</vt:lpstr>
      <vt:lpstr>Des générateurs d’exercices en pdf ou Latex</vt:lpstr>
      <vt:lpstr>Des générateurs d’exercices</vt:lpstr>
      <vt:lpstr>Des énoncés</vt:lpstr>
      <vt:lpstr>Les solutions sur la page suivante</vt:lpstr>
      <vt:lpstr>Diapositive 46</vt:lpstr>
      <vt:lpstr>Diapositive 47</vt:lpstr>
      <vt:lpstr>Des exercices de calcul mental</vt:lpstr>
      <vt:lpstr>Des exercices de calcul mental</vt:lpstr>
      <vt:lpstr>Des exercices de calcul mental</vt:lpstr>
      <vt:lpstr>Des questionnaires à choix multiples</vt:lpstr>
      <vt:lpstr>Des questionnaires à choix multiples</vt:lpstr>
      <vt:lpstr>Des questionnaires à choix multiples</vt:lpstr>
      <vt:lpstr>Des questionnaires à choix multiples</vt:lpstr>
      <vt:lpstr>Des exercices d’apprentissage</vt:lpstr>
      <vt:lpstr>Exercices d’apprentissage</vt:lpstr>
      <vt:lpstr>La solution apparait si la réponse est correcte. L’utilisateur peut également la demander s’il a eu faux trois fois</vt:lpstr>
      <vt:lpstr>Exercices d’apprentissage</vt:lpstr>
      <vt:lpstr>Diapositive 59</vt:lpstr>
      <vt:lpstr>Des exercices guidés</vt:lpstr>
      <vt:lpstr>Des exercices guidés</vt:lpstr>
      <vt:lpstr>Des exercices guidés</vt:lpstr>
      <vt:lpstr>Des exercices guidés</vt:lpstr>
      <vt:lpstr>Des exercices guidés</vt:lpstr>
      <vt:lpstr>Des exercices guidés</vt:lpstr>
      <vt:lpstr>Des exercices guidés</vt:lpstr>
      <vt:lpstr>Des exercices guidés</vt:lpstr>
      <vt:lpstr>Fichier GeoGebra téléchargeable</vt:lpstr>
      <vt:lpstr>Diapositive 69</vt:lpstr>
      <vt:lpstr>Des évaluations facilement accessibles grâce à un espace personnel </vt:lpstr>
      <vt:lpstr>Diapositive 71</vt:lpstr>
      <vt:lpstr>Diapositive 72</vt:lpstr>
      <vt:lpstr>Diapositive 73</vt:lpstr>
      <vt:lpstr>Bandeau à droite</vt:lpstr>
      <vt:lpstr>Des séances d’exercices</vt:lpstr>
      <vt:lpstr>Diapositive 76</vt:lpstr>
      <vt:lpstr>Des travaux planifiées</vt:lpstr>
      <vt:lpstr>Une progression visible</vt:lpstr>
      <vt:lpstr>Une progression visible</vt:lpstr>
      <vt:lpstr>Une progression visible</vt:lpstr>
      <vt:lpstr>Un suivi des erreurs</vt:lpstr>
      <vt:lpstr>Diapositive 82</vt:lpstr>
      <vt:lpstr>Diapositive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 DES PROFESSEUR·ES STAGIAIRES DE L’ACADEMIE DE VERSAILLES</dc:title>
  <dc:creator>Laury</dc:creator>
  <cp:lastModifiedBy>Laury</cp:lastModifiedBy>
  <cp:revision>44</cp:revision>
  <dcterms:created xsi:type="dcterms:W3CDTF">2018-08-22T13:14:33Z</dcterms:created>
  <dcterms:modified xsi:type="dcterms:W3CDTF">2018-08-26T16:37:33Z</dcterms:modified>
</cp:coreProperties>
</file>