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88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84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0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93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6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62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76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20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73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18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8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58B0-8091-4A01-A720-A9116A7807FA}" type="datetimeFigureOut">
              <a:rPr lang="fr-FR" smtClean="0"/>
              <a:t>17/12/2018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C147-8109-4C08-B642-72B32E3A03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s&#233;rie_harmoniqu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Les%20nombres%20alg&#233;brique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Les%20rationnels%20sont%20d&#233;nombrables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11511"/>
            <a:ext cx="7772400" cy="1782197"/>
          </a:xfrm>
        </p:spPr>
        <p:txBody>
          <a:bodyPr>
            <a:noAutofit/>
          </a:bodyPr>
          <a:lstStyle/>
          <a:p>
            <a:r>
              <a:rPr lang="fr-FR" sz="11200" b="1" dirty="0" smtClean="0">
                <a:solidFill>
                  <a:srgbClr val="C00000"/>
                </a:solidFill>
              </a:rPr>
              <a:t>Bijections</a:t>
            </a:r>
            <a:endParaRPr lang="fr-FR" sz="112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2463738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/>
              <a:t>Une brève histoire</a:t>
            </a:r>
          </a:p>
          <a:p>
            <a:pPr algn="ctr"/>
            <a:r>
              <a:rPr lang="fr-FR" sz="6600" dirty="0" smtClean="0"/>
              <a:t> de l’infini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1353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>
                <a:solidFill>
                  <a:srgbClr val="C00000"/>
                </a:solidFill>
              </a:rPr>
              <a:t>Le procédé diagonal</a:t>
            </a:r>
            <a:endParaRPr lang="fr-FR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190356"/>
              </p:ext>
            </p:extLst>
          </p:nvPr>
        </p:nvGraphicFramePr>
        <p:xfrm>
          <a:off x="457200" y="1200150"/>
          <a:ext cx="353873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48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0, </a:t>
                      </a:r>
                      <a:r>
                        <a:rPr lang="fr-FR" sz="1800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sz="1800" dirty="0" smtClean="0"/>
                        <a:t>5678016901…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0, 5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fr-FR" dirty="0" smtClean="0"/>
                        <a:t>821349721…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0, 23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fr-FR" dirty="0" smtClean="0"/>
                        <a:t>98712450…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0, 698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fr-FR" dirty="0" smtClean="0"/>
                        <a:t>8742102…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0, 5412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fr-FR" dirty="0" smtClean="0"/>
                        <a:t>002897…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0, 12365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fr-FR" dirty="0" smtClean="0"/>
                        <a:t>89711…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355976" y="1203598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Supposons qu’il existe une correspondance terme à terme qui associe à tout nombre réel un entier. Le tableau ci-contre montre ce qui pourrait être pour les premiers entiers.</a:t>
            </a:r>
          </a:p>
          <a:p>
            <a:r>
              <a:rPr lang="fr-FR" dirty="0" smtClean="0"/>
              <a:t>Considérons un nombre réel dont la première décimale n’est pas </a:t>
            </a:r>
            <a:r>
              <a:rPr lang="fr-FR" dirty="0" smtClean="0">
                <a:solidFill>
                  <a:srgbClr val="FF0000"/>
                </a:solidFill>
              </a:rPr>
              <a:t>3</a:t>
            </a:r>
            <a:r>
              <a:rPr lang="fr-FR" dirty="0" smtClean="0"/>
              <a:t>, la seconde n’est pas </a:t>
            </a:r>
            <a:r>
              <a:rPr lang="fr-FR" dirty="0" smtClean="0">
                <a:solidFill>
                  <a:srgbClr val="FF0000"/>
                </a:solidFill>
              </a:rPr>
              <a:t>6</a:t>
            </a:r>
            <a:r>
              <a:rPr lang="fr-FR" dirty="0" smtClean="0"/>
              <a:t>, etc. Ce nombre ne peut donc être associé ni à 0, ni à 1, etc. Aucun entier ne lui correspond. </a:t>
            </a:r>
            <a:r>
              <a:rPr lang="fr-FR" b="1" dirty="0" smtClean="0"/>
              <a:t>N </a:t>
            </a:r>
            <a:r>
              <a:rPr lang="fr-FR" dirty="0" smtClean="0"/>
              <a:t>et </a:t>
            </a:r>
            <a:r>
              <a:rPr lang="fr-FR" b="1" dirty="0" smtClean="0"/>
              <a:t>R</a:t>
            </a:r>
            <a:r>
              <a:rPr lang="fr-FR" dirty="0" smtClean="0"/>
              <a:t> ne sont pas équipotents.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67544" y="4011910"/>
                <a:ext cx="3528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Le même procédé permet de montrer que </a:t>
                </a:r>
                <a:r>
                  <a:rPr lang="fr-FR" b="1" dirty="0" smtClean="0"/>
                  <a:t>N </a:t>
                </a:r>
                <a:r>
                  <a:rPr lang="fr-FR" dirty="0" smtClean="0"/>
                  <a:t>n’est pas équipotent à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𝒫</m:t>
                    </m:r>
                    <m:d>
                      <m:dPr>
                        <m:ctrlPr>
                          <a:rPr lang="fr-F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b="1" dirty="0"/>
                          <m:t>N</m:t>
                        </m:r>
                      </m:e>
                    </m:d>
                  </m:oMath>
                </a14:m>
                <a:r>
                  <a:rPr lang="fr-FR" dirty="0" smtClean="0"/>
                  <a:t>… </a:t>
                </a:r>
                <a:r>
                  <a:rPr lang="fr-FR" i="1" dirty="0" smtClean="0"/>
                  <a:t>exercice </a:t>
                </a:r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11910"/>
                <a:ext cx="352839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554" t="-3289" r="-2245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499992" y="4342919"/>
                <a:ext cx="4536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/>
                  <a:t>A voir aussi : il n’existe pas de surjection de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</a:rPr>
                      <m:t>𝑿</m:t>
                    </m:r>
                    <m:r>
                      <a:rPr lang="fr-FR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b="1" i="1" dirty="0" smtClean="0"/>
                  <a:t>dans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  <a:ea typeface="Cambria Math"/>
                      </a:rPr>
                      <m:t>𝓟</m:t>
                    </m:r>
                    <m:d>
                      <m:dPr>
                        <m:ctrlPr>
                          <a:rPr lang="fr-FR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</m:d>
                  </m:oMath>
                </a14:m>
                <a:r>
                  <a:rPr lang="fr-FR" b="1" i="1" dirty="0" smtClean="0"/>
                  <a:t>…</a:t>
                </a:r>
                <a:endParaRPr lang="fr-FR" b="1" i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342919"/>
                <a:ext cx="453650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075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0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b="1" dirty="0" smtClean="0">
                <a:solidFill>
                  <a:srgbClr val="C00000"/>
                </a:solidFill>
              </a:rPr>
              <a:t>Ce qui n’a pas été dit…</a:t>
            </a:r>
            <a:endParaRPr lang="fr-FR" sz="66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Comment est fabriqué </a:t>
            </a:r>
            <a:r>
              <a:rPr lang="fr-FR" sz="2800" b="1" dirty="0" smtClean="0"/>
              <a:t>l’ensemble des nombres réels </a:t>
            </a:r>
            <a:r>
              <a:rPr lang="fr-FR" sz="2800" dirty="0" smtClean="0"/>
              <a:t>et pourquoi on peut associer à chacun une suite de décimales (et réciproquement).</a:t>
            </a:r>
          </a:p>
          <a:p>
            <a:pPr marL="0" indent="0">
              <a:buNone/>
            </a:pPr>
            <a:r>
              <a:rPr lang="fr-FR" sz="2800" dirty="0" smtClean="0"/>
              <a:t>La </a:t>
            </a:r>
            <a:r>
              <a:rPr lang="fr-FR" sz="2800" b="1" dirty="0" smtClean="0"/>
              <a:t>théorie naïve des ensembles </a:t>
            </a:r>
            <a:r>
              <a:rPr lang="fr-FR" sz="2800" dirty="0" smtClean="0"/>
              <a:t>(une </a:t>
            </a:r>
            <a:r>
              <a:rPr lang="fr-FR" sz="2800" i="1" dirty="0" smtClean="0"/>
              <a:t>propriété </a:t>
            </a:r>
            <a:r>
              <a:rPr lang="fr-FR" sz="2800" b="1" i="1" dirty="0" smtClean="0"/>
              <a:t>définit</a:t>
            </a:r>
            <a:r>
              <a:rPr lang="fr-FR" sz="2800" i="1" dirty="0" smtClean="0"/>
              <a:t> </a:t>
            </a:r>
            <a:r>
              <a:rPr lang="fr-FR" sz="2800" dirty="0" smtClean="0"/>
              <a:t>un ensemble) doit être pour le moins </a:t>
            </a:r>
            <a:r>
              <a:rPr lang="fr-FR" sz="2800" b="1" dirty="0" smtClean="0"/>
              <a:t>consolidée</a:t>
            </a:r>
            <a:r>
              <a:rPr lang="fr-FR" sz="2800" dirty="0" smtClean="0"/>
              <a:t>.</a:t>
            </a:r>
          </a:p>
          <a:p>
            <a:pPr marL="0" indent="0">
              <a:buNone/>
            </a:pPr>
            <a:r>
              <a:rPr lang="fr-FR" sz="2800" b="1" dirty="0" smtClean="0"/>
              <a:t>L’hypothèse du continu </a:t>
            </a:r>
          </a:p>
          <a:p>
            <a:pPr marL="0" indent="0">
              <a:buNone/>
            </a:pPr>
            <a:r>
              <a:rPr lang="fr-FR" sz="2800" dirty="0" smtClean="0"/>
              <a:t>Le calcul sur les </a:t>
            </a:r>
            <a:r>
              <a:rPr lang="fr-FR" sz="2800" b="1" dirty="0" smtClean="0"/>
              <a:t>nombres ordinaux…</a:t>
            </a:r>
          </a:p>
          <a:p>
            <a:pPr marL="0" indent="0">
              <a:buNone/>
            </a:pPr>
            <a:r>
              <a:rPr lang="fr-FR" sz="2800" dirty="0" smtClean="0"/>
              <a:t>Le terme </a:t>
            </a:r>
            <a:r>
              <a:rPr lang="fr-FR" sz="2800" b="1" dirty="0" smtClean="0"/>
              <a:t>bijection.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329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856984" cy="857250"/>
          </a:xfrm>
        </p:spPr>
        <p:txBody>
          <a:bodyPr>
            <a:noAutofit/>
          </a:bodyPr>
          <a:lstStyle/>
          <a:p>
            <a:r>
              <a:rPr lang="fr-FR" sz="4900" b="1" dirty="0" smtClean="0">
                <a:solidFill>
                  <a:srgbClr val="C00000"/>
                </a:solidFill>
              </a:rPr>
              <a:t>Ensembles infinis : amis, ennemis</a:t>
            </a:r>
            <a:endParaRPr lang="fr-FR" sz="4900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15225" r="19261" b="36884"/>
          <a:stretch/>
        </p:blipFill>
        <p:spPr>
          <a:xfrm>
            <a:off x="351884" y="1075122"/>
            <a:ext cx="1339796" cy="1601710"/>
          </a:xfrm>
        </p:spPr>
      </p:pic>
      <p:sp>
        <p:nvSpPr>
          <p:cNvPr id="5" name="ZoneTexte 4"/>
          <p:cNvSpPr txBox="1"/>
          <p:nvPr/>
        </p:nvSpPr>
        <p:spPr>
          <a:xfrm>
            <a:off x="107504" y="278777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Leopold</a:t>
            </a:r>
            <a:r>
              <a:rPr lang="fr-FR" sz="1600" dirty="0" smtClean="0"/>
              <a:t> Kronecker </a:t>
            </a:r>
          </a:p>
          <a:p>
            <a:r>
              <a:rPr lang="fr-FR" sz="1600" dirty="0" smtClean="0"/>
              <a:t>1823 – 1891</a:t>
            </a:r>
          </a:p>
          <a:p>
            <a:r>
              <a:rPr lang="fr-FR" sz="1600" dirty="0" smtClean="0"/>
              <a:t>« Die </a:t>
            </a:r>
            <a:r>
              <a:rPr lang="fr-FR" sz="1600" dirty="0" err="1" smtClean="0"/>
              <a:t>Ganze</a:t>
            </a:r>
            <a:r>
              <a:rPr lang="fr-FR" sz="1600" dirty="0" smtClean="0"/>
              <a:t> </a:t>
            </a:r>
            <a:r>
              <a:rPr lang="fr-FR" sz="1600" dirty="0" err="1" smtClean="0"/>
              <a:t>Zahl</a:t>
            </a:r>
            <a:r>
              <a:rPr lang="fr-FR" sz="1600" dirty="0" smtClean="0"/>
              <a:t> </a:t>
            </a:r>
            <a:r>
              <a:rPr lang="fr-FR" sz="1600" dirty="0" err="1" smtClean="0"/>
              <a:t>schuf</a:t>
            </a:r>
            <a:r>
              <a:rPr lang="fr-FR" sz="1600" dirty="0" smtClean="0"/>
              <a:t> der </a:t>
            </a:r>
            <a:r>
              <a:rPr lang="fr-FR" sz="1600" dirty="0" err="1" smtClean="0"/>
              <a:t>liebe</a:t>
            </a:r>
            <a:r>
              <a:rPr lang="fr-FR" sz="1600" dirty="0" smtClean="0"/>
              <a:t> </a:t>
            </a:r>
            <a:r>
              <a:rPr lang="fr-FR" sz="1600" dirty="0" err="1" smtClean="0"/>
              <a:t>Gott</a:t>
            </a:r>
            <a:r>
              <a:rPr lang="fr-FR" sz="1600" dirty="0" smtClean="0"/>
              <a:t>, </a:t>
            </a:r>
            <a:r>
              <a:rPr lang="fr-FR" sz="1600" dirty="0" err="1" smtClean="0"/>
              <a:t>alles</a:t>
            </a:r>
            <a:r>
              <a:rPr lang="fr-FR" sz="1600" dirty="0" smtClean="0"/>
              <a:t> </a:t>
            </a:r>
            <a:r>
              <a:rPr lang="fr-FR" sz="1600" dirty="0" err="1" smtClean="0"/>
              <a:t>Übrige</a:t>
            </a:r>
            <a:r>
              <a:rPr lang="fr-FR" sz="1600" dirty="0" smtClean="0"/>
              <a:t> </a:t>
            </a:r>
            <a:r>
              <a:rPr lang="fr-FR" sz="1600" dirty="0" err="1" smtClean="0"/>
              <a:t>ist</a:t>
            </a:r>
            <a:r>
              <a:rPr lang="fr-FR" sz="1600" dirty="0" smtClean="0"/>
              <a:t> </a:t>
            </a:r>
            <a:r>
              <a:rPr lang="fr-FR" sz="1600" dirty="0" err="1" smtClean="0"/>
              <a:t>Menschenwerk</a:t>
            </a:r>
            <a:r>
              <a:rPr lang="fr-FR" sz="1600" dirty="0" smtClean="0"/>
              <a:t> »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r="9615" b="28298"/>
          <a:stretch/>
        </p:blipFill>
        <p:spPr>
          <a:xfrm>
            <a:off x="2293713" y="1059582"/>
            <a:ext cx="1231491" cy="16172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79712" y="2787774"/>
            <a:ext cx="20162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Henri Poincaré</a:t>
            </a:r>
          </a:p>
          <a:p>
            <a:r>
              <a:rPr lang="fr-FR" sz="1600" dirty="0" smtClean="0"/>
              <a:t>1854 – 1912</a:t>
            </a:r>
          </a:p>
          <a:p>
            <a:r>
              <a:rPr lang="fr-FR" sz="1600" dirty="0" smtClean="0"/>
              <a:t>« La théorie des ensembles [infinis] est une maladie dont les générations futures se remettront »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616" r="15050" b="40620"/>
          <a:stretch/>
        </p:blipFill>
        <p:spPr>
          <a:xfrm>
            <a:off x="4067944" y="1041276"/>
            <a:ext cx="1332813" cy="163555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23928" y="2676832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Bertrand Russell</a:t>
            </a:r>
          </a:p>
          <a:p>
            <a:r>
              <a:rPr lang="fr-FR" sz="1600" dirty="0" smtClean="0"/>
              <a:t>1872 – 1970</a:t>
            </a:r>
          </a:p>
          <a:p>
            <a:r>
              <a:rPr lang="fr-FR" sz="1600" dirty="0" smtClean="0"/>
              <a:t>« La résolution des problèmes  [autour de]  l’infini mathématique constitue la plus grande réussite dont notre époque puisse s’enorgueillir »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4587" r="19060" b="19268"/>
          <a:stretch/>
        </p:blipFill>
        <p:spPr>
          <a:xfrm>
            <a:off x="6732240" y="993242"/>
            <a:ext cx="1296145" cy="173162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940152" y="272486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Georg Cantor (1845 – 1918)</a:t>
            </a:r>
          </a:p>
          <a:p>
            <a:r>
              <a:rPr lang="fr-FR" sz="1600" dirty="0" smtClean="0"/>
              <a:t>« Dieu tout-puissant a voulu que je parvienne aux ouvertures les plus extraordinaires en théorie des ensembles et en théorie des nombres ; ou plutôt j’ai trouvé ce qui m’a troublé pendant des années et que j’ai si longtemps cherché »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405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987574"/>
            <a:ext cx="82809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i="1" dirty="0" smtClean="0"/>
              <a:t>« L’œuvre de Cantor est le produit le plus étonnant de la pensée mathématique et une des plus belles réalisations de l’activité humaine dans le domaine de l’intelligence pure »</a:t>
            </a:r>
          </a:p>
          <a:p>
            <a:endParaRPr lang="fr-FR" sz="2800" i="1" dirty="0"/>
          </a:p>
          <a:p>
            <a:pPr algn="r"/>
            <a:r>
              <a:rPr lang="fr-FR" sz="3600" dirty="0" smtClean="0"/>
              <a:t>David Hilbert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476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85725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On commence </a:t>
            </a:r>
            <a:r>
              <a:rPr lang="fr-FR" b="1" dirty="0">
                <a:solidFill>
                  <a:srgbClr val="C00000"/>
                </a:solidFill>
              </a:rPr>
              <a:t>par la </a:t>
            </a:r>
            <a:r>
              <a:rPr lang="fr-FR" b="1" dirty="0" smtClean="0">
                <a:solidFill>
                  <a:srgbClr val="C00000"/>
                </a:solidFill>
              </a:rPr>
              <a:t>fin (ou presque)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6766"/>
            <a:ext cx="8424936" cy="394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857250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C00000"/>
                </a:solidFill>
              </a:rPr>
              <a:t>Au début, l’infini était interdit</a:t>
            </a:r>
            <a:endParaRPr lang="fr-FR" sz="54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00151"/>
            <a:ext cx="8784976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smtClean="0"/>
              <a:t>Les Anciens : </a:t>
            </a:r>
            <a:r>
              <a:rPr lang="fr-FR" dirty="0" smtClean="0"/>
              <a:t>Aristote distingue l’infini potentiel de l’infini en acte. Zénon d’Elée rejette la « division à l’infini ».</a:t>
            </a:r>
          </a:p>
          <a:p>
            <a:pPr marL="0" indent="0">
              <a:buNone/>
            </a:pPr>
            <a:r>
              <a:rPr lang="fr-FR" b="1" dirty="0" smtClean="0"/>
              <a:t>Des théologiens </a:t>
            </a:r>
            <a:r>
              <a:rPr lang="fr-FR" dirty="0" smtClean="0"/>
              <a:t>reprennent cette distinction, qui s’accorde avec la proclamation que seul le dieu unique peut être « infini »</a:t>
            </a:r>
          </a:p>
          <a:p>
            <a:pPr marL="0" indent="0">
              <a:buNone/>
            </a:pPr>
            <a:r>
              <a:rPr lang="fr-FR" dirty="0" smtClean="0"/>
              <a:t>… et le problème de l’</a:t>
            </a:r>
            <a:r>
              <a:rPr lang="fr-FR" b="1" dirty="0" smtClean="0"/>
              <a:t>éternité du monde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453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857250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solidFill>
                  <a:srgbClr val="C00000"/>
                </a:solidFill>
              </a:rPr>
              <a:t>Un infini mathématique?</a:t>
            </a:r>
            <a:endParaRPr lang="fr-FR" sz="60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00150"/>
            <a:ext cx="8928992" cy="37478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4400" b="1" dirty="0" smtClean="0"/>
              <a:t>Euclide : </a:t>
            </a:r>
            <a:r>
              <a:rPr lang="fr-FR" sz="4400" dirty="0" smtClean="0"/>
              <a:t>Le point est ce dont la partie est nulle (</a:t>
            </a:r>
            <a:r>
              <a:rPr lang="fr-FR" sz="4400" i="1" dirty="0" smtClean="0"/>
              <a:t>définition</a:t>
            </a:r>
            <a:r>
              <a:rPr lang="fr-FR" sz="4400" dirty="0" smtClean="0"/>
              <a:t>)</a:t>
            </a:r>
          </a:p>
          <a:p>
            <a:pPr marL="0" indent="0">
              <a:buNone/>
            </a:pPr>
            <a:r>
              <a:rPr lang="fr-FR" sz="4400" dirty="0" smtClean="0"/>
              <a:t>Conduire une droite d’un point quelconque à un autre point quelconque. Prolonger indéfiniment une droite finie (</a:t>
            </a:r>
            <a:r>
              <a:rPr lang="fr-FR" sz="4400" i="1" dirty="0" smtClean="0"/>
              <a:t>demandes)</a:t>
            </a:r>
          </a:p>
          <a:p>
            <a:pPr marL="0" indent="0">
              <a:buNone/>
            </a:pPr>
            <a:r>
              <a:rPr lang="fr-FR" sz="4400" b="1" dirty="0" smtClean="0"/>
              <a:t>Le tout est plus grand que la partie </a:t>
            </a:r>
            <a:r>
              <a:rPr lang="fr-FR" sz="4400" dirty="0" smtClean="0"/>
              <a:t>(</a:t>
            </a:r>
            <a:r>
              <a:rPr lang="fr-FR" sz="4400" i="1" dirty="0" smtClean="0"/>
              <a:t>Notions premières</a:t>
            </a:r>
            <a:r>
              <a:rPr lang="fr-FR" sz="4400" dirty="0" smtClean="0"/>
              <a:t>)</a:t>
            </a:r>
          </a:p>
          <a:p>
            <a:pPr marL="0" indent="0" algn="r">
              <a:buNone/>
            </a:pPr>
            <a:r>
              <a:rPr lang="fr-FR" sz="4400" i="1" dirty="0" smtClean="0"/>
              <a:t>Remarques :</a:t>
            </a:r>
          </a:p>
          <a:p>
            <a:pPr marL="0" indent="0" algn="r">
              <a:buNone/>
            </a:pPr>
            <a:r>
              <a:rPr lang="fr-FR" sz="4400" dirty="0" smtClean="0"/>
              <a:t>La droite n’est pas  considérée comme </a:t>
            </a:r>
            <a:r>
              <a:rPr lang="fr-FR" sz="4400" i="1" dirty="0" smtClean="0"/>
              <a:t>constituée de points</a:t>
            </a:r>
            <a:r>
              <a:rPr lang="fr-FR" sz="4400" dirty="0" smtClean="0"/>
              <a:t>, a fortiori elle n’est pas un </a:t>
            </a:r>
            <a:r>
              <a:rPr lang="fr-FR" sz="4400" i="1" dirty="0" smtClean="0"/>
              <a:t>ensemble infini de points</a:t>
            </a:r>
            <a:r>
              <a:rPr lang="fr-FR" sz="4400" dirty="0" smtClean="0"/>
              <a:t>, comme on dira plus tard. </a:t>
            </a:r>
          </a:p>
          <a:p>
            <a:pPr marL="0" indent="0" algn="r">
              <a:buNone/>
            </a:pPr>
            <a:endParaRPr lang="fr-FR" sz="4400" dirty="0" smtClean="0"/>
          </a:p>
          <a:p>
            <a:pPr marL="0" indent="0">
              <a:buNone/>
            </a:pPr>
            <a:r>
              <a:rPr lang="fr-FR" sz="2900" i="1" dirty="0"/>
              <a:t>Une droite est une ligne continue, formée d’une infinité de points</a:t>
            </a:r>
            <a:r>
              <a:rPr lang="fr-FR" sz="2900" i="1" dirty="0" smtClean="0"/>
              <a:t>. </a:t>
            </a:r>
            <a:r>
              <a:rPr lang="fr-FR" sz="2900" dirty="0" smtClean="0"/>
              <a:t>(superprof.fr)</a:t>
            </a:r>
          </a:p>
          <a:p>
            <a:pPr marL="0" indent="0">
              <a:buNone/>
            </a:pPr>
            <a:endParaRPr lang="fr-FR" sz="2200" i="1" dirty="0" smtClean="0"/>
          </a:p>
          <a:p>
            <a:pPr marL="0" indent="0" algn="r">
              <a:buNone/>
            </a:pPr>
            <a:r>
              <a:rPr lang="fr-FR" sz="2900" dirty="0" smtClean="0"/>
              <a:t>Peut-être ferait-on </a:t>
            </a:r>
            <a:r>
              <a:rPr lang="fr-FR" sz="2900" dirty="0"/>
              <a:t>mieux de ne point définir la ligne </a:t>
            </a:r>
            <a:r>
              <a:rPr lang="fr-FR" sz="2900" i="1" dirty="0"/>
              <a:t>courbe</a:t>
            </a:r>
            <a:r>
              <a:rPr lang="fr-FR" sz="2900" dirty="0"/>
              <a:t> ni la ligne droite, par la difficulté </a:t>
            </a:r>
            <a:r>
              <a:rPr lang="fr-FR" sz="2900" dirty="0" smtClean="0"/>
              <a:t>et </a:t>
            </a:r>
            <a:r>
              <a:rPr lang="fr-FR" sz="2900" dirty="0"/>
              <a:t>peut-être l’impossibilité de réduire ces mots à une idée plus élémentaire que celle qu’ils présentent d’eux-mêmes. </a:t>
            </a:r>
            <a:endParaRPr lang="fr-FR" sz="2900" dirty="0" smtClean="0"/>
          </a:p>
          <a:p>
            <a:pPr marL="0" indent="0" algn="r">
              <a:buNone/>
            </a:pPr>
            <a:r>
              <a:rPr lang="fr-FR" sz="2900" dirty="0" smtClean="0"/>
              <a:t>(D’Alembert)</a:t>
            </a:r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19436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857250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C00000"/>
                </a:solidFill>
              </a:rPr>
              <a:t>Quelques percées dans l’infini</a:t>
            </a:r>
            <a:endParaRPr lang="fr-FR" sz="5400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31589"/>
            <a:ext cx="1224137" cy="16321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04" y="3327924"/>
            <a:ext cx="1491965" cy="16129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r="14641" b="55546"/>
          <a:stretch/>
        </p:blipFill>
        <p:spPr>
          <a:xfrm>
            <a:off x="2639064" y="1122791"/>
            <a:ext cx="1268476" cy="13769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74" y="1122791"/>
            <a:ext cx="1580914" cy="1532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3" r="18558" b="45903"/>
          <a:stretch/>
        </p:blipFill>
        <p:spPr>
          <a:xfrm>
            <a:off x="7092280" y="1107624"/>
            <a:ext cx="1351171" cy="15488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7504" y="300379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Robert Grosseteste</a:t>
            </a:r>
          </a:p>
          <a:p>
            <a:r>
              <a:rPr lang="fr-FR" dirty="0" smtClean="0"/>
              <a:t>1175 - 1253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11760" y="249974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John Duns Scot</a:t>
            </a:r>
          </a:p>
          <a:p>
            <a:r>
              <a:rPr lang="fr-FR" dirty="0" smtClean="0"/>
              <a:t>1266 - 1308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774874" y="2822907"/>
            <a:ext cx="17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Nicole Oresme</a:t>
            </a:r>
          </a:p>
          <a:p>
            <a:r>
              <a:rPr lang="fr-FR" dirty="0" smtClean="0"/>
              <a:t>1320 - 1382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92280" y="2822907"/>
            <a:ext cx="135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Galilée</a:t>
            </a:r>
          </a:p>
          <a:p>
            <a:r>
              <a:rPr lang="fr-FR" dirty="0" smtClean="0"/>
              <a:t>1564 - 1642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9512" y="379588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« Il y a des infinis plus petits que d’autres »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774874" y="3469238"/>
            <a:ext cx="1580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 smtClean="0"/>
          </a:p>
          <a:p>
            <a:r>
              <a:rPr lang="fr-FR" i="1" dirty="0" smtClean="0"/>
              <a:t>La série </a:t>
            </a:r>
            <a:r>
              <a:rPr lang="fr-FR" i="1" dirty="0" smtClean="0">
                <a:hlinkClick r:id="rId7" action="ppaction://hlinkfile"/>
              </a:rPr>
              <a:t>harmonique</a:t>
            </a:r>
            <a:r>
              <a:rPr lang="fr-FR" i="1" dirty="0" smtClean="0"/>
              <a:t> diverge</a:t>
            </a:r>
            <a:endParaRPr lang="fr-FR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948264" y="3650129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Il y a exactement autant de carrés parfaits que d’entiers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8423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857250"/>
          </a:xfrm>
        </p:spPr>
        <p:txBody>
          <a:bodyPr>
            <a:noAutofit/>
          </a:bodyPr>
          <a:lstStyle/>
          <a:p>
            <a:r>
              <a:rPr lang="fr-FR" sz="5100" b="1" dirty="0" smtClean="0">
                <a:solidFill>
                  <a:srgbClr val="C00000"/>
                </a:solidFill>
              </a:rPr>
              <a:t>Les infiniment petits s’y mettent</a:t>
            </a:r>
            <a:endParaRPr lang="fr-FR" sz="5100" b="1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44269" t="52994" r="16047" b="15893"/>
          <a:stretch/>
        </p:blipFill>
        <p:spPr bwMode="auto">
          <a:xfrm>
            <a:off x="35496" y="2470974"/>
            <a:ext cx="5080187" cy="2489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120359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John Wallis </a:t>
            </a:r>
          </a:p>
          <a:p>
            <a:r>
              <a:rPr lang="fr-FR" dirty="0" smtClean="0"/>
              <a:t>(1616 – 1703)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11" y="987572"/>
            <a:ext cx="1008112" cy="13838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14423" y="987572"/>
            <a:ext cx="985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Isaac</a:t>
            </a:r>
          </a:p>
          <a:p>
            <a:r>
              <a:rPr lang="fr-FR" dirty="0" smtClean="0"/>
              <a:t>Newton</a:t>
            </a:r>
          </a:p>
          <a:p>
            <a:r>
              <a:rPr lang="fr-FR" dirty="0" smtClean="0"/>
              <a:t>(1643 –</a:t>
            </a:r>
          </a:p>
          <a:p>
            <a:r>
              <a:rPr lang="fr-FR" dirty="0" smtClean="0"/>
              <a:t>1727)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0" t="2892" r="25358" b="50000"/>
          <a:stretch/>
        </p:blipFill>
        <p:spPr>
          <a:xfrm>
            <a:off x="1547664" y="987572"/>
            <a:ext cx="958647" cy="13838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4794" r="26590" b="50000"/>
          <a:stretch/>
        </p:blipFill>
        <p:spPr>
          <a:xfrm>
            <a:off x="5508104" y="1065400"/>
            <a:ext cx="1005272" cy="122820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99992" y="1059582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G. W. Leibniz</a:t>
            </a:r>
          </a:p>
          <a:p>
            <a:r>
              <a:rPr lang="fr-FR" dirty="0" smtClean="0"/>
              <a:t>(1646 – 1716)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r="16564" b="37812"/>
          <a:stretch/>
        </p:blipFill>
        <p:spPr>
          <a:xfrm>
            <a:off x="6513376" y="1059582"/>
            <a:ext cx="988143" cy="122258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501519" y="1065400"/>
            <a:ext cx="148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Leonhard</a:t>
            </a:r>
          </a:p>
          <a:p>
            <a:r>
              <a:rPr lang="fr-FR" dirty="0" smtClean="0"/>
              <a:t>Euler</a:t>
            </a:r>
          </a:p>
          <a:p>
            <a:r>
              <a:rPr lang="fr-FR" dirty="0" smtClean="0"/>
              <a:t>(1707 – 1783)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06" y="2400842"/>
            <a:ext cx="1998509" cy="26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928992" cy="857250"/>
          </a:xfrm>
        </p:spPr>
        <p:txBody>
          <a:bodyPr>
            <a:noAutofit/>
          </a:bodyPr>
          <a:lstStyle/>
          <a:p>
            <a:r>
              <a:rPr lang="fr-FR" sz="7200" b="1" dirty="0" smtClean="0">
                <a:solidFill>
                  <a:srgbClr val="C00000"/>
                </a:solidFill>
              </a:rPr>
              <a:t>La droite fourre-tout </a:t>
            </a:r>
            <a:endParaRPr lang="fr-FR" sz="7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00150"/>
                <a:ext cx="9001000" cy="38198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b="1" dirty="0" smtClean="0"/>
                  <a:t>La commensurabilité, </a:t>
                </a:r>
                <a:r>
                  <a:rPr lang="fr-FR" dirty="0" smtClean="0"/>
                  <a:t>paradigme grec : les nombres sont des rapports (entiers ou rapports d’entiers)</a:t>
                </a:r>
              </a:p>
              <a:p>
                <a:pPr marL="0" indent="0">
                  <a:buNone/>
                </a:pPr>
                <a:r>
                  <a:rPr lang="fr-FR" dirty="0" smtClean="0"/>
                  <a:t>Mais il existe des </a:t>
                </a:r>
                <a:r>
                  <a:rPr lang="fr-FR" b="1" dirty="0" smtClean="0"/>
                  <a:t>irrationnels</a:t>
                </a:r>
                <a:r>
                  <a:rPr lang="fr-FR" dirty="0" smtClean="0"/>
                  <a:t>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 smtClean="0"/>
                  <a:t>)</a:t>
                </a:r>
              </a:p>
              <a:p>
                <a:pPr marL="0" indent="0">
                  <a:buNone/>
                </a:pPr>
                <a:r>
                  <a:rPr lang="fr-FR" dirty="0" smtClean="0"/>
                  <a:t>On peut placer « les nombres » </a:t>
                </a:r>
                <a:r>
                  <a:rPr lang="fr-FR" b="1" dirty="0" smtClean="0"/>
                  <a:t>sur une droite</a:t>
                </a:r>
              </a:p>
              <a:p>
                <a:pPr marL="0" indent="0">
                  <a:buNone/>
                </a:pPr>
                <a:r>
                  <a:rPr lang="fr-FR" dirty="0" smtClean="0"/>
                  <a:t>Les négatifs, les irrationnels, les </a:t>
                </a:r>
                <a:r>
                  <a:rPr lang="fr-FR" dirty="0" smtClean="0">
                    <a:hlinkClick r:id="rId2" action="ppaction://hlinkfile"/>
                  </a:rPr>
                  <a:t>solutions d’équations polynômiales</a:t>
                </a:r>
                <a:r>
                  <a:rPr lang="fr-FR" dirty="0" smtClean="0"/>
                  <a:t>, et même les </a:t>
                </a:r>
                <a:r>
                  <a:rPr lang="fr-FR" i="1" dirty="0" smtClean="0"/>
                  <a:t>transcendants</a:t>
                </a:r>
                <a:r>
                  <a:rPr lang="fr-FR" dirty="0" smtClean="0"/>
                  <a:t> </a:t>
                </a:r>
                <a:r>
                  <a:rPr lang="fr-FR" b="1" dirty="0" smtClean="0"/>
                  <a:t>sont des nombres</a:t>
                </a:r>
                <a:r>
                  <a:rPr lang="fr-FR" dirty="0" smtClean="0"/>
                  <a:t>, ils ont leur place sur la droite aussi.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00150"/>
                <a:ext cx="9001000" cy="3819871"/>
              </a:xfrm>
              <a:blipFill rotWithShape="1">
                <a:blip r:embed="rId3"/>
                <a:stretch>
                  <a:fillRect l="-1762" t="-3355" r="-26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4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b="1" dirty="0" smtClean="0">
                <a:solidFill>
                  <a:srgbClr val="C00000"/>
                </a:solidFill>
              </a:rPr>
              <a:t>La cardinalité</a:t>
            </a:r>
            <a:endParaRPr lang="fr-FR" sz="80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00151"/>
            <a:ext cx="892899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b="1" dirty="0" smtClean="0"/>
              <a:t>nombres entiers </a:t>
            </a:r>
            <a:r>
              <a:rPr lang="fr-FR" dirty="0" smtClean="0"/>
              <a:t>retrouvent leur destination originelle (</a:t>
            </a:r>
            <a:r>
              <a:rPr lang="fr-FR" i="1" dirty="0" smtClean="0"/>
              <a:t>adjectifs numéraux cardinaux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Mais ils s’effacent devant la propriété </a:t>
            </a:r>
            <a:r>
              <a:rPr lang="fr-FR" b="1" dirty="0" smtClean="0"/>
              <a:t>avoir même cardinal</a:t>
            </a:r>
            <a:r>
              <a:rPr lang="fr-FR" dirty="0" smtClean="0"/>
              <a:t>, qui s’applique à deux </a:t>
            </a:r>
            <a:r>
              <a:rPr lang="fr-FR" b="1" dirty="0" smtClean="0"/>
              <a:t>ensembles </a:t>
            </a:r>
            <a:r>
              <a:rPr lang="fr-FR" dirty="0" smtClean="0"/>
              <a:t>qui  peuvent être mis en </a:t>
            </a:r>
            <a:r>
              <a:rPr lang="fr-FR" b="1" dirty="0" smtClean="0"/>
              <a:t>correspondance </a:t>
            </a:r>
            <a:r>
              <a:rPr lang="fr-FR" dirty="0" smtClean="0"/>
              <a:t>terme à terme.</a:t>
            </a:r>
          </a:p>
          <a:p>
            <a:pPr marL="0" indent="0">
              <a:buNone/>
            </a:pPr>
            <a:r>
              <a:rPr lang="fr-FR" b="1" dirty="0" smtClean="0"/>
              <a:t>L</a:t>
            </a:r>
            <a:r>
              <a:rPr lang="fr-FR" dirty="0" smtClean="0"/>
              <a:t>’</a:t>
            </a:r>
            <a:r>
              <a:rPr lang="fr-FR" b="1" dirty="0" smtClean="0"/>
              <a:t>équipotence </a:t>
            </a:r>
            <a:r>
              <a:rPr lang="fr-FR" dirty="0" smtClean="0"/>
              <a:t>concerne aussi les ensembles </a:t>
            </a:r>
            <a:r>
              <a:rPr lang="fr-FR" b="1" dirty="0" smtClean="0"/>
              <a:t>infinis.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22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12968" cy="857250"/>
          </a:xfrm>
        </p:spPr>
        <p:txBody>
          <a:bodyPr>
            <a:noAutofit/>
          </a:bodyPr>
          <a:lstStyle/>
          <a:p>
            <a:r>
              <a:rPr lang="fr-FR" sz="5800" b="1" dirty="0" smtClean="0">
                <a:solidFill>
                  <a:srgbClr val="C00000"/>
                </a:solidFill>
              </a:rPr>
              <a:t>Quelques correspondances</a:t>
            </a:r>
            <a:endParaRPr lang="fr-FR" sz="5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79512" y="1203598"/>
                <a:ext cx="381642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solidFill>
                      <a:srgbClr val="C00000"/>
                    </a:solidFill>
                  </a:rPr>
                  <a:t>Entre N et certaines de ses parties strictes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𝑛</m:t>
                      </m:r>
                      <m:r>
                        <a:rPr lang="fr-FR" sz="3200" b="0" i="1" smtClean="0">
                          <a:latin typeface="Cambria Math"/>
                          <a:ea typeface="Cambria Math"/>
                        </a:rPr>
                        <m:t>↦2</m:t>
                      </m:r>
                      <m:r>
                        <a:rPr lang="fr-FR" sz="3200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fr-FR" sz="32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/>
                        </a:rPr>
                        <m:t>𝑛</m:t>
                      </m:r>
                      <m:r>
                        <a:rPr lang="fr-FR" sz="3200" b="0" i="1" smtClean="0">
                          <a:latin typeface="Cambria Math"/>
                          <a:ea typeface="Cambria Math"/>
                        </a:rPr>
                        <m:t>⟼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03598"/>
                <a:ext cx="3816424" cy="2062103"/>
              </a:xfrm>
              <a:prstGeom prst="rect">
                <a:avLst/>
              </a:prstGeom>
              <a:blipFill rotWithShape="1">
                <a:blip r:embed="rId2"/>
                <a:stretch>
                  <a:fillRect l="-3987" t="-3835" r="-3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139952" y="1211281"/>
            <a:ext cx="45261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00" b="1" dirty="0" smtClean="0">
                <a:solidFill>
                  <a:schemeClr val="accent1">
                    <a:lumMod val="75000"/>
                  </a:schemeClr>
                </a:solidFill>
              </a:rPr>
              <a:t>Entre N et des ensembles dont il est une partie stricte</a:t>
            </a:r>
          </a:p>
          <a:p>
            <a:r>
              <a:rPr lang="fr-FR" sz="2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900" dirty="0" smtClean="0"/>
              <a:t>Autres ensembles dénombrables :</a:t>
            </a:r>
            <a:r>
              <a:rPr lang="fr-FR" sz="2900" b="1" dirty="0" smtClean="0"/>
              <a:t> </a:t>
            </a:r>
            <a:r>
              <a:rPr lang="fr-FR" sz="2900" b="1" dirty="0" smtClean="0">
                <a:hlinkClick r:id="rId3" action="ppaction://hlinkfile"/>
              </a:rPr>
              <a:t>Q</a:t>
            </a:r>
            <a:r>
              <a:rPr lang="fr-FR" sz="2900" dirty="0" smtClean="0"/>
              <a:t>, l’ensemble des nombres algébriques</a:t>
            </a:r>
            <a:endParaRPr lang="fr-FR" sz="29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365187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accent3">
                    <a:lumMod val="50000"/>
                  </a:schemeClr>
                </a:solidFill>
              </a:rPr>
              <a:t>L’hôtel de Hilbert</a:t>
            </a:r>
            <a:endParaRPr lang="fr-F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615</Words>
  <Application>Microsoft Office PowerPoint</Application>
  <PresentationFormat>Affichage à l'écran (16:9)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Bijections</vt:lpstr>
      <vt:lpstr>On commence par la fin (ou presque)</vt:lpstr>
      <vt:lpstr>Au début, l’infini était interdit</vt:lpstr>
      <vt:lpstr>Un infini mathématique?</vt:lpstr>
      <vt:lpstr>Quelques percées dans l’infini</vt:lpstr>
      <vt:lpstr>Les infiniment petits s’y mettent</vt:lpstr>
      <vt:lpstr>La droite fourre-tout </vt:lpstr>
      <vt:lpstr>La cardinalité</vt:lpstr>
      <vt:lpstr>Quelques correspondances</vt:lpstr>
      <vt:lpstr>Le procédé diagonal</vt:lpstr>
      <vt:lpstr>Ce qui n’a pas été dit…</vt:lpstr>
      <vt:lpstr>Ensembles infinis : amis, ennemis</vt:lpstr>
      <vt:lpstr>Présentation PowerPoint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Bijections</dc:title>
  <dc:creator>Pierre Michalak</dc:creator>
  <cp:lastModifiedBy>Pierre Michalak</cp:lastModifiedBy>
  <cp:revision>58</cp:revision>
  <dcterms:created xsi:type="dcterms:W3CDTF">2018-12-08T17:03:14Z</dcterms:created>
  <dcterms:modified xsi:type="dcterms:W3CDTF">2018-12-17T18:33:56Z</dcterms:modified>
</cp:coreProperties>
</file>