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8" r:id="rId6"/>
    <p:sldId id="261" r:id="rId7"/>
    <p:sldId id="269" r:id="rId8"/>
    <p:sldId id="262" r:id="rId9"/>
    <p:sldId id="265" r:id="rId10"/>
    <p:sldId id="266" r:id="rId11"/>
    <p:sldId id="267" r:id="rId12"/>
    <p:sldId id="264" r:id="rId13"/>
    <p:sldId id="26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49" autoAdjust="0"/>
    <p:restoredTop sz="94660"/>
  </p:normalViewPr>
  <p:slideViewPr>
    <p:cSldViewPr>
      <p:cViewPr>
        <p:scale>
          <a:sx n="66" d="100"/>
          <a:sy n="66" d="100"/>
        </p:scale>
        <p:origin x="-2388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-40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D222D5F-0332-4619-AA29-C520E1DEE72D}" type="presOf" srcId="{3F4B4CFC-3F3D-41DE-95F9-0CD1EA67576A}" destId="{A03F4068-AF20-4FD8-B1F2-C9C5624F76B9}" srcOrd="0" destOrd="0" presId="urn:microsoft.com/office/officeart/2005/8/layout/vList2"/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F6577195-D83C-4557-BB79-CA5DC41A0B52}" type="presOf" srcId="{6E66B843-4169-4F99-A768-36D40EF3E4BD}" destId="{C020B828-B313-4561-A5D2-0D9FAB9B7817}" srcOrd="0" destOrd="0" presId="urn:microsoft.com/office/officeart/2005/8/layout/vList2"/>
    <dgm:cxn modelId="{5944BC62-04A7-49E0-80DB-32EF77017B2A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968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C61C88-CF0B-447F-9B5B-4612A4E98E95}" type="presOf" srcId="{6E66B843-4169-4F99-A768-36D40EF3E4BD}" destId="{C020B828-B313-4561-A5D2-0D9FAB9B7817}" srcOrd="0" destOrd="0" presId="urn:microsoft.com/office/officeart/2005/8/layout/vList2"/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A69A45C1-6873-48C8-881F-C3402431CE09}" type="presOf" srcId="{3F4B4CFC-3F3D-41DE-95F9-0CD1EA67576A}" destId="{A03F4068-AF20-4FD8-B1F2-C9C5624F76B9}" srcOrd="0" destOrd="0" presId="urn:microsoft.com/office/officeart/2005/8/layout/vList2"/>
    <dgm:cxn modelId="{3C0586A3-4084-4685-8B9D-E38533D9D114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968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9C27DBC-CA89-4363-A22C-2F988E5619C0}" type="presOf" srcId="{3F4B4CFC-3F3D-41DE-95F9-0CD1EA67576A}" destId="{A03F4068-AF20-4FD8-B1F2-C9C5624F76B9}" srcOrd="0" destOrd="0" presId="urn:microsoft.com/office/officeart/2005/8/layout/vList2"/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04A7A6D5-DE71-4F22-A3BE-6A2359CB58D9}" type="presOf" srcId="{6E66B843-4169-4F99-A768-36D40EF3E4BD}" destId="{C020B828-B313-4561-A5D2-0D9FAB9B7817}" srcOrd="0" destOrd="0" presId="urn:microsoft.com/office/officeart/2005/8/layout/vList2"/>
    <dgm:cxn modelId="{7FDE09A7-7BF4-40DD-84B3-38D59BEE2A4E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968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998464A-E5D2-47DE-8745-81C510CC52F1}" type="presOf" srcId="{3F4B4CFC-3F3D-41DE-95F9-0CD1EA67576A}" destId="{A03F4068-AF20-4FD8-B1F2-C9C5624F76B9}" srcOrd="0" destOrd="0" presId="urn:microsoft.com/office/officeart/2005/8/layout/vList2"/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0516FC3E-35EB-41C1-AF1F-D7A9BD39DEDB}" type="presOf" srcId="{6E66B843-4169-4F99-A768-36D40EF3E4BD}" destId="{C020B828-B313-4561-A5D2-0D9FAB9B7817}" srcOrd="0" destOrd="0" presId="urn:microsoft.com/office/officeart/2005/8/layout/vList2"/>
    <dgm:cxn modelId="{46E7C427-DA33-4EAD-BA86-A6E6675F4C42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968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AA55B5F-8992-4903-AEF6-E57E789106CC}" type="presOf" srcId="{6E66B843-4169-4F99-A768-36D40EF3E4BD}" destId="{C020B828-B313-4561-A5D2-0D9FAB9B7817}" srcOrd="0" destOrd="0" presId="urn:microsoft.com/office/officeart/2005/8/layout/vList2"/>
    <dgm:cxn modelId="{1DCFFDB2-F730-4158-B7A7-62CB37BE337A}" type="presOf" srcId="{3F4B4CFC-3F3D-41DE-95F9-0CD1EA67576A}" destId="{A03F4068-AF20-4FD8-B1F2-C9C5624F76B9}" srcOrd="0" destOrd="0" presId="urn:microsoft.com/office/officeart/2005/8/layout/vList2"/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DB7D2389-7571-4C6E-81CA-B6B3321815D6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4B4CFC-3F3D-41DE-95F9-0CD1EA67576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E66B843-4169-4F99-A768-36D40EF3E4BD}">
      <dgm:prSet phldrT="[Texte]" custT="1"/>
      <dgm:spPr/>
      <dgm:t>
        <a:bodyPr vert="vert270"/>
        <a:lstStyle/>
        <a:p>
          <a:pPr algn="ctr"/>
          <a:r>
            <a:rPr lang="fr-FR" sz="2800" dirty="0" smtClean="0"/>
            <a:t>Pour le professeur</a:t>
          </a:r>
          <a:endParaRPr lang="fr-FR" sz="2800" dirty="0"/>
        </a:p>
      </dgm:t>
    </dgm:pt>
    <dgm:pt modelId="{11413A68-E968-4931-B919-548167D308E3}" type="par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0CA58BD7-AD79-415B-B766-7D499F66890F}" type="sibTrans" cxnId="{9E721794-55F9-4C25-BD05-8BE352EF569B}">
      <dgm:prSet/>
      <dgm:spPr/>
      <dgm:t>
        <a:bodyPr/>
        <a:lstStyle/>
        <a:p>
          <a:pPr algn="ctr"/>
          <a:endParaRPr lang="fr-FR"/>
        </a:p>
      </dgm:t>
    </dgm:pt>
    <dgm:pt modelId="{A03F4068-AF20-4FD8-B1F2-C9C5624F76B9}" type="pres">
      <dgm:prSet presAssocID="{3F4B4CFC-3F3D-41DE-95F9-0CD1EA6757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20B828-B313-4561-A5D2-0D9FAB9B7817}" type="pres">
      <dgm:prSet presAssocID="{6E66B843-4169-4F99-A768-36D40EF3E4BD}" presName="parentText" presStyleLbl="node1" presStyleIdx="0" presStyleCnt="1" custScaleY="818481" custLinFactNeighborY="9680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E721794-55F9-4C25-BD05-8BE352EF569B}" srcId="{3F4B4CFC-3F3D-41DE-95F9-0CD1EA67576A}" destId="{6E66B843-4169-4F99-A768-36D40EF3E4BD}" srcOrd="0" destOrd="0" parTransId="{11413A68-E968-4931-B919-548167D308E3}" sibTransId="{0CA58BD7-AD79-415B-B766-7D499F66890F}"/>
    <dgm:cxn modelId="{27CC5CBD-3E42-49C4-8AC4-78E62FA813D5}" type="presOf" srcId="{6E66B843-4169-4F99-A768-36D40EF3E4BD}" destId="{C020B828-B313-4561-A5D2-0D9FAB9B7817}" srcOrd="0" destOrd="0" presId="urn:microsoft.com/office/officeart/2005/8/layout/vList2"/>
    <dgm:cxn modelId="{039DBBE9-BB4C-4F68-BF0C-39D1B3FE8C18}" type="presOf" srcId="{3F4B4CFC-3F3D-41DE-95F9-0CD1EA67576A}" destId="{A03F4068-AF20-4FD8-B1F2-C9C5624F76B9}" srcOrd="0" destOrd="0" presId="urn:microsoft.com/office/officeart/2005/8/layout/vList2"/>
    <dgm:cxn modelId="{94CE4AE5-BA3C-443F-AF41-1EA3F3E37DFF}" type="presParOf" srcId="{A03F4068-AF20-4FD8-B1F2-C9C5624F76B9}" destId="{C020B828-B313-4561-A5D2-0D9FAB9B7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0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0"/>
        <a:ext cx="455712" cy="42443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4148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4148"/>
        <a:ext cx="455712" cy="42443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4148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4148"/>
        <a:ext cx="455712" cy="42443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4148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4148"/>
        <a:ext cx="455712" cy="424432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4148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4148"/>
        <a:ext cx="455712" cy="424432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0B828-B313-4561-A5D2-0D9FAB9B7817}">
      <dsp:nvSpPr>
        <dsp:cNvPr id="0" name=""/>
        <dsp:cNvSpPr/>
      </dsp:nvSpPr>
      <dsp:spPr>
        <a:xfrm>
          <a:off x="0" y="4148"/>
          <a:ext cx="455712" cy="42443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Pour le professeur</a:t>
          </a:r>
          <a:endParaRPr lang="fr-FR" sz="2800" kern="1200" dirty="0"/>
        </a:p>
      </dsp:txBody>
      <dsp:txXfrm>
        <a:off x="0" y="4148"/>
        <a:ext cx="455712" cy="4244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B79BEF9A-E3D6-4850-AC79-E1CE21D31BB0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23B66840-BFE1-4898-B645-DEB5EF19EF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543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1790DB2E-DDFC-407E-B8FB-B0AC7545F130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6FD073BC-759D-4B83-9438-924D6F4DE2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1143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073BC-759D-4B83-9438-924D6F4DE2D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image numérique matricielle est essentiellement un ensemble de pixels,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organisés en un rectangle, chacun de ces pixels étant pourvu d’une « couleur » qui peut être un niveau de gris, une combinaison d’intensités lumineuses en rouge, vert et bleu ou simplement du noir ou blanc.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073BC-759D-4B83-9438-924D6F4DE2D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DDE6-72DE-47BD-A073-5CFBFA75B1C1}" type="datetimeFigureOut">
              <a:rPr lang="fr-FR" smtClean="0"/>
              <a:pPr/>
              <a:t>14/01/2013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46780-2910-49A2-9275-9F7B0B18F4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uler.ac-versailles.fr/webMathematica/reflexionpro/2012_2013/Specialite_mathematiques_TS/spirale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oleObject" Target="../embeddings/oleObject16.bin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8.xml"/><Relationship Id="rId9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oleObject" Target="../embeddings/oleObject17.bin"/><Relationship Id="rId7" Type="http://schemas.openxmlformats.org/officeDocument/2006/relationships/diagramLayout" Target="../diagrams/layout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diagramData" Target="../diagrams/data6.xml"/><Relationship Id="rId5" Type="http://schemas.openxmlformats.org/officeDocument/2006/relationships/oleObject" Target="../embeddings/oleObject18.bin"/><Relationship Id="rId10" Type="http://schemas.microsoft.com/office/2007/relationships/diagramDrawing" Target="../diagrams/drawing6.xml"/><Relationship Id="rId4" Type="http://schemas.openxmlformats.org/officeDocument/2006/relationships/slide" Target="slide8.xml"/><Relationship Id="rId9" Type="http://schemas.openxmlformats.org/officeDocument/2006/relationships/diagramColors" Target="../diagrams/colors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2.xml"/><Relationship Id="rId5" Type="http://schemas.openxmlformats.org/officeDocument/2006/relationships/oleObject" Target="../embeddings/oleObject6.bin"/><Relationship Id="rId10" Type="http://schemas.microsoft.com/office/2007/relationships/diagramDrawing" Target="../diagrams/drawing2.xml"/><Relationship Id="rId4" Type="http://schemas.openxmlformats.org/officeDocument/2006/relationships/oleObject" Target="../embeddings/oleObject5.bin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oleObject" Target="../embeddings/oleObject13.bin"/><Relationship Id="rId7" Type="http://schemas.openxmlformats.org/officeDocument/2006/relationships/diagramData" Target="../diagrams/data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microsoft.com/office/2007/relationships/diagramDrawing" Target="../diagrams/drawing3.xml"/><Relationship Id="rId5" Type="http://schemas.openxmlformats.org/officeDocument/2006/relationships/slide" Target="slide12.xml"/><Relationship Id="rId10" Type="http://schemas.openxmlformats.org/officeDocument/2006/relationships/diagramColors" Target="../diagrams/colors3.xml"/><Relationship Id="rId4" Type="http://schemas.openxmlformats.org/officeDocument/2006/relationships/slide" Target="slide13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340768"/>
            <a:ext cx="763284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chiffrement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Lester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Hill est un crypto système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onçu en 1929 pour résister aux analyses de fréquences.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2708920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Principe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deux entiers naturels supérieurs ou égaux à 2, et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une matrice carrée inversible de format (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à coefficients dans </a:t>
            </a:r>
            <a:r>
              <a:rPr lang="fr-F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= 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4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fr-FR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L’application qui, à toute matrice colonne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 format (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,1) et à coefficients dans </a:t>
            </a:r>
            <a:r>
              <a:rPr lang="fr-FR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associe la matrice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définit un </a:t>
            </a:r>
            <a:r>
              <a:rPr lang="fr-FR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système de </a:t>
            </a:r>
            <a:r>
              <a:rPr lang="fr-F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chiffrement symétrique 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(i.e. la même clé est utilisée pour crypter et décrypter l'information) ou à </a:t>
            </a:r>
            <a:r>
              <a:rPr lang="fr-FR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clef secrète.</a:t>
            </a:r>
            <a:endParaRPr lang="fr-FR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C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hiffrement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de Lester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1052736"/>
            <a:ext cx="6696744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1. On peut dénombrer directement les matrices de (M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))*.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467544" y="1556792"/>
          <a:ext cx="5472607" cy="776905"/>
        </p:xfrm>
        <a:graphic>
          <a:graphicData uri="http://schemas.openxmlformats.org/presentationml/2006/ole">
            <p:oleObj spid="_x0000_s22531" name="Equation" r:id="rId3" imgW="2781300" imgH="393700" progId="Equation.DSMT4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2348880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est inversible 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ssi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premier avec 26, c’est-à-dire</a:t>
            </a:r>
          </a:p>
          <a:p>
            <a:pPr marL="1966913" indent="-1966913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ssi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impair et non divisible par 13.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3429000"/>
            <a:ext cx="8424936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2. Si l’on utilise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37 caractères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(les 26 lettres de l’alphabet, les 10 chiffres et l’espace) : </a:t>
            </a:r>
          </a:p>
          <a:p>
            <a:pPr>
              <a:lnSpc>
                <a:spcPct val="150000"/>
              </a:lnSpc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))* = (37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– 1)(37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– 37) soit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1 822 176 clés possibles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et la probabilité qu’une matrice de M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 choisie au hasard puisse être une matrice de chiffrement est égale à </a:t>
            </a:r>
          </a:p>
          <a:p>
            <a:pPr>
              <a:lnSpc>
                <a:spcPct val="150000"/>
              </a:lnSpc>
            </a:pP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))* /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 , soit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0,97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(arrondi au centième).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4766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Remarques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3140968"/>
            <a:ext cx="8064896" cy="2862322"/>
          </a:xfrm>
          <a:prstGeom prst="rect">
            <a:avLst/>
          </a:prstGeom>
          <a:noFill/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première approche avec un tableur consiste à créer une image très simple (comme une spirale) et à visualiser directement cette image en associant la couleur d’arrière-plan de la cellule à la valeur de la cellule elle-même.</a:t>
            </a:r>
            <a:endParaRPr lang="fr-F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peut ensuite crypter l’image en la découpant en blocs de </a:t>
            </a:r>
            <a:r>
              <a:rPr lang="fr-F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pixels (dans l’exemple de </a:t>
            </a:r>
            <a:r>
              <a:rPr lang="fr-FR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spirale, </a:t>
            </a:r>
            <a:r>
              <a:rPr lang="fr-F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2) et en la chiffrant avec une clé </a:t>
            </a:r>
            <a:r>
              <a:rPr lang="fr-F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M</a:t>
            </a:r>
            <a:r>
              <a:rPr lang="fr-FR" sz="20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fr-F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36296" y="60212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  <a:hlinkClick r:id="rId3"/>
              </a:rPr>
              <a:t>spirale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548680"/>
            <a:ext cx="7992888" cy="2308324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Chiffrement d’une image en niveaux de gris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D’un point de vue informatique, les « niveaux de gris » sont codés sous forme de nombres entiers compris entre 0 et 255  (avec huit bits, un maximum de 256 = 2</a:t>
            </a:r>
            <a:r>
              <a:rPr lang="fr-FR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valeurs distinctes de l’intensité lumineuse peut être atteint).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valeur 0 représente alors la couleur noire, et la valeur 255 la couleur blanche.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611560" y="0"/>
            <a:ext cx="7772400" cy="6206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Démonstrations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620688"/>
            <a:ext cx="85689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Démontrons que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))* =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))*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ard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))*.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539552" y="2564904"/>
            <a:ext cx="7366347" cy="985838"/>
            <a:chOff x="467544" y="2564904"/>
            <a:chExt cx="7366347" cy="985838"/>
          </a:xfrm>
        </p:grpSpPr>
        <p:sp>
          <p:nvSpPr>
            <p:cNvPr id="7" name="ZoneTexte 6"/>
            <p:cNvSpPr txBox="1"/>
            <p:nvPr/>
          </p:nvSpPr>
          <p:spPr>
            <a:xfrm>
              <a:off x="467544" y="2564904"/>
              <a:ext cx="6912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Considérons la relation :</a:t>
              </a:r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2915816" y="2564904"/>
            <a:ext cx="4918075" cy="985838"/>
          </p:xfrm>
          <a:graphic>
            <a:graphicData uri="http://schemas.openxmlformats.org/presentationml/2006/ole">
              <p:oleObj spid="_x0000_s5123" name="Equation" r:id="rId3" imgW="2603500" imgH="520700" progId="Equation.DSMT4">
                <p:embed/>
              </p:oleObj>
            </a:graphicData>
          </a:graphic>
        </p:graphicFrame>
      </p:grpSp>
      <p:sp>
        <p:nvSpPr>
          <p:cNvPr id="9" name="ZoneTexte 8"/>
          <p:cNvSpPr txBox="1"/>
          <p:nvPr/>
        </p:nvSpPr>
        <p:spPr>
          <a:xfrm>
            <a:off x="647056" y="3573016"/>
            <a:ext cx="849694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définit une fonction car si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26) alors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 et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a’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13).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vérifie que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un morphisme d’anneaux unitaires, injectif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Ker  = {(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26) tel que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 et 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13)} ;  d’où </a:t>
            </a:r>
            <a:r>
              <a:rPr lang="fr-FR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26) car 2 et 13 sont premiers entre eux).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((M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)),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 est un isomorphisme d’anneaux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 en déduit que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))*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))*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))*.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3040" y="1196752"/>
            <a:ext cx="86409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inversible dans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si, et seulement si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inversible dans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et dans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(en effet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inversible dans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si et seulement si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n’est divisible ni par 2 ni par 13). </a:t>
            </a:r>
          </a:p>
        </p:txBody>
      </p:sp>
      <p:sp>
        <p:nvSpPr>
          <p:cNvPr id="11" name="Bouton d'action : Retour 10">
            <a:hlinkClick r:id="rId4" action="ppaction://hlinksldjump" highlightClick="1"/>
          </p:cNvPr>
          <p:cNvSpPr/>
          <p:nvPr/>
        </p:nvSpPr>
        <p:spPr>
          <a:xfrm>
            <a:off x="8244408" y="6021288"/>
            <a:ext cx="648072" cy="5760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Diagramme 11"/>
          <p:cNvGraphicFramePr/>
          <p:nvPr/>
        </p:nvGraphicFramePr>
        <p:xfrm>
          <a:off x="0" y="1196752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11560" y="4046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Démontrons  que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11560" y="1124744"/>
            <a:ext cx="806489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est premier, </a:t>
            </a:r>
            <a:r>
              <a:rPr lang="fr-FR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est un corps. Dans ce cas, une matrice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 M</a:t>
            </a:r>
            <a:r>
              <a:rPr lang="fr-FR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est inversible si, et seulement si, ses vecteurs colonnes forment une base B = {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} d’un </a:t>
            </a:r>
            <a:r>
              <a:rPr lang="fr-FR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espace vectoriel de dimension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5048" y="2708920"/>
            <a:ext cx="856895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n’est pas nul : il y a donc (</a:t>
            </a:r>
            <a:r>
              <a:rPr lang="fr-FR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1) façons de le choisir ;</a:t>
            </a:r>
          </a:p>
          <a:p>
            <a:pPr>
              <a:lnSpc>
                <a:spcPct val="150000"/>
              </a:lnSpc>
            </a:pP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 </a:t>
            </a:r>
            <a:r>
              <a:rPr lang="fr-F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Vect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: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 y a donc (</a:t>
            </a:r>
            <a:r>
              <a:rPr lang="fr-FR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façons de le choisir (on exclut 0,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,…, (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1)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>
              <a:lnSpc>
                <a:spcPct val="150000"/>
              </a:lnSpc>
            </a:pP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 </a:t>
            </a:r>
            <a:r>
              <a:rPr lang="fr-F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Vect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: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il y a donc (</a:t>
            </a:r>
            <a:r>
              <a:rPr lang="fr-FR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i="1" baseline="30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façons de le choisir (on exclut les combinaisons linéaires 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ℓe</a:t>
            </a:r>
            <a:r>
              <a:rPr lang="fr-FR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 où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sont des entiers compris entre 0 et </a:t>
            </a:r>
            <a:r>
              <a:rPr lang="fr-FR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1) ;</a:t>
            </a:r>
          </a:p>
          <a:p>
            <a:pPr>
              <a:lnSpc>
                <a:spcPct val="150000"/>
              </a:lnSpc>
            </a:pPr>
            <a:r>
              <a:rPr lang="fr-FR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50851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Donc  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82844" y="4922520"/>
          <a:ext cx="3102545" cy="716189"/>
        </p:xfrm>
        <a:graphic>
          <a:graphicData uri="http://schemas.openxmlformats.org/presentationml/2006/ole">
            <p:oleObj spid="_x0000_s6149" name="Equation" r:id="rId3" imgW="1600200" imgH="368300" progId="Equation.DSMT4">
              <p:embed/>
            </p:oleObj>
          </a:graphicData>
        </a:graphic>
      </p:graphicFrame>
      <p:sp>
        <p:nvSpPr>
          <p:cNvPr id="12" name="Bouton d'action : Retour 11">
            <a:hlinkClick r:id="rId4" action="ppaction://hlinksldjump" highlightClick="1"/>
          </p:cNvPr>
          <p:cNvSpPr/>
          <p:nvPr/>
        </p:nvSpPr>
        <p:spPr>
          <a:xfrm>
            <a:off x="8100392" y="5157192"/>
            <a:ext cx="864096" cy="86409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843808" y="260648"/>
          <a:ext cx="3101975" cy="715963"/>
        </p:xfrm>
        <a:graphic>
          <a:graphicData uri="http://schemas.openxmlformats.org/presentationml/2006/ole">
            <p:oleObj spid="_x0000_s6150" name="Equation" r:id="rId5" imgW="1600200" imgH="368300" progId="Equation.DSMT4">
              <p:embed/>
            </p:oleObj>
          </a:graphicData>
        </a:graphic>
      </p:graphicFrame>
      <p:graphicFrame>
        <p:nvGraphicFramePr>
          <p:cNvPr id="11" name="Diagramme 10"/>
          <p:cNvGraphicFramePr/>
          <p:nvPr/>
        </p:nvGraphicFramePr>
        <p:xfrm>
          <a:off x="0" y="1196752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620688"/>
            <a:ext cx="7992888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Propriété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une matrice appartenant à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est inversible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dans M</a:t>
            </a:r>
            <a:r>
              <a:rPr lang="fr-FR" sz="28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si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et seulement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si,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est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inversible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modulo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03040" y="270892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effet :</a:t>
            </a:r>
            <a:endParaRPr lang="fr-FR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Si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inversible dans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il existe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telle que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(modulo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Alors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d’où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=1 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ce qui prouve que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est inversible modulo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Réciproquement : Supposons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inversible modulo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existe donc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ℓ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entier naturel inférieur ou égal à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 1,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tel que 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ℓ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 Alors la matrice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vérifie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), ce qui prouve que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est inversible dans M</a:t>
            </a:r>
            <a:r>
              <a:rPr lang="fr-FR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.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0" y="1628800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1043608" y="3068960"/>
            <a:ext cx="7704856" cy="1938992"/>
            <a:chOff x="816816" y="2924944"/>
            <a:chExt cx="7416824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816816" y="2924944"/>
              <a:ext cx="741682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En effet  : 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et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sont premiers entre eux </a:t>
              </a:r>
            </a:p>
            <a:p>
              <a:pPr>
                <a:lnSpc>
                  <a:spcPct val="150000"/>
                </a:lnSpc>
              </a:pP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si, et seulement si, il existe deux entiers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et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tels que </a:t>
              </a:r>
              <a:r>
                <a:rPr lang="fr-FR" sz="2000" i="1" dirty="0" err="1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uk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+ </a:t>
              </a:r>
              <a:r>
                <a:rPr lang="fr-FR" sz="2000" i="1" dirty="0" err="1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vm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= 1,</a:t>
              </a:r>
            </a:p>
            <a:p>
              <a:pPr>
                <a:lnSpc>
                  <a:spcPct val="150000"/>
                </a:lnSpc>
              </a:pP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si, et seulement si, il existe deux entiers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et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tels que                      , </a:t>
              </a:r>
            </a:p>
            <a:p>
              <a:pPr>
                <a:lnSpc>
                  <a:spcPct val="150000"/>
                </a:lnSpc>
              </a:pP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si, et seulement si, il existe un entier </a:t>
              </a:r>
              <a:r>
                <a:rPr lang="fr-FR" sz="2000" i="1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fr-FR" sz="20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tel que              .</a:t>
              </a:r>
            </a:p>
          </p:txBody>
        </p:sp>
        <p:graphicFrame>
          <p:nvGraphicFramePr>
            <p:cNvPr id="7" name="Objet 6"/>
            <p:cNvGraphicFramePr>
              <a:graphicFrameLocks noChangeAspect="1"/>
            </p:cNvGraphicFramePr>
            <p:nvPr/>
          </p:nvGraphicFramePr>
          <p:xfrm>
            <a:off x="6223473" y="3933056"/>
            <a:ext cx="1317006" cy="411564"/>
          </p:xfrm>
          <a:graphic>
            <a:graphicData uri="http://schemas.openxmlformats.org/presentationml/2006/ole">
              <p:oleObj spid="_x0000_s1033" name="Equation" r:id="rId3" imgW="609336" imgH="190417" progId="Equation.DSMT4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5460996" y="4365104"/>
            <a:ext cx="685076" cy="393864"/>
          </p:xfrm>
          <a:graphic>
            <a:graphicData uri="http://schemas.openxmlformats.org/presentationml/2006/ole">
              <p:oleObj spid="_x0000_s1034" name="Equation" r:id="rId4" imgW="355446" imgH="190417" progId="Equation.DSMT4">
                <p:embed/>
              </p:oleObj>
            </a:graphicData>
          </a:graphic>
        </p:graphicFrame>
      </p:grpSp>
      <p:grpSp>
        <p:nvGrpSpPr>
          <p:cNvPr id="13" name="Groupe 12"/>
          <p:cNvGrpSpPr/>
          <p:nvPr/>
        </p:nvGrpSpPr>
        <p:grpSpPr>
          <a:xfrm>
            <a:off x="755576" y="620688"/>
            <a:ext cx="7560840" cy="1938992"/>
            <a:chOff x="755576" y="620688"/>
            <a:chExt cx="7560840" cy="1938992"/>
          </a:xfrm>
        </p:grpSpPr>
        <p:sp>
          <p:nvSpPr>
            <p:cNvPr id="2" name="ZoneTexte 1"/>
            <p:cNvSpPr txBox="1"/>
            <p:nvPr/>
          </p:nvSpPr>
          <p:spPr>
            <a:xfrm>
              <a:off x="755576" y="620688"/>
              <a:ext cx="7560840" cy="193899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Times New Roman" pitchFamily="18" charset="0"/>
                  <a:cs typeface="Times New Roman" pitchFamily="18" charset="0"/>
                </a:rPr>
                <a:t>Propriété</a:t>
              </a:r>
            </a:p>
            <a:p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Soit </a:t>
              </a:r>
              <a:r>
                <a:rPr lang="fr-FR" sz="24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un entier naturel. On note     sa classe de congruence modulo </a:t>
              </a:r>
              <a:r>
                <a:rPr lang="fr-FR" sz="24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   est inversible dans </a:t>
              </a:r>
              <a:r>
                <a:rPr lang="fr-FR" sz="2400" b="1" dirty="0" err="1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fr-FR" sz="2400" i="1" baseline="-25000" dirty="0" err="1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si, et seulement si, </a:t>
              </a:r>
              <a:r>
                <a:rPr lang="fr-FR" sz="2400" i="1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et </a:t>
              </a:r>
              <a:r>
                <a:rPr lang="fr-FR" sz="2400" i="1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sont premiers entre eux.</a:t>
              </a:r>
              <a:endParaRPr lang="fr-FR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" name="Objet 2"/>
            <p:cNvGraphicFramePr>
              <a:graphicFrameLocks noChangeAspect="1"/>
            </p:cNvGraphicFramePr>
            <p:nvPr/>
          </p:nvGraphicFramePr>
          <p:xfrm>
            <a:off x="4788024" y="980728"/>
            <a:ext cx="283036" cy="471728"/>
          </p:xfrm>
          <a:graphic>
            <a:graphicData uri="http://schemas.openxmlformats.org/presentationml/2006/ole">
              <p:oleObj spid="_x0000_s1035" name="Equation" r:id="rId5" imgW="114201" imgH="190335" progId="Equation.DSMT4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827584" y="1700808"/>
            <a:ext cx="282575" cy="471487"/>
          </p:xfrm>
          <a:graphic>
            <a:graphicData uri="http://schemas.openxmlformats.org/presentationml/2006/ole">
              <p:oleObj spid="_x0000_s1036" name="Equation" r:id="rId6" imgW="114201" imgH="190335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548680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On note (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)*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l’ensemble des éléments inversibles de </a:t>
            </a:r>
            <a:r>
              <a:rPr lang="fr-FR" sz="2800" b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800" i="1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fr-FR" sz="280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800" baseline="0" dirty="0" smtClean="0">
                <a:latin typeface="Times New Roman" pitchFamily="18" charset="0"/>
                <a:cs typeface="Times New Roman" pitchFamily="18" charset="0"/>
              </a:rPr>
              <a:t>) son cardinal. 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est l’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indicatrice d’Euler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alors :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83568" y="1700808"/>
            <a:ext cx="78488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(décomposition de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en produit de facteurs premiers), 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187624" y="2619874"/>
          <a:ext cx="1440160" cy="890464"/>
        </p:xfrm>
        <a:graphic>
          <a:graphicData uri="http://schemas.openxmlformats.org/presentationml/2006/ole">
            <p:oleObj spid="_x0000_s3079" name="Equation" r:id="rId4" imgW="596900" imgH="3683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83568" y="4509120"/>
          <a:ext cx="7632848" cy="1080120"/>
        </p:xfrm>
        <a:graphic>
          <a:graphicData uri="http://schemas.openxmlformats.org/presentationml/2006/ole">
            <p:oleObj spid="_x0000_s3080" name="Equation" r:id="rId5" imgW="2679700" imgH="419100" progId="Equation.DSMT4">
              <p:embed/>
            </p:oleObj>
          </a:graphicData>
        </a:graphic>
      </p:graphicFrame>
      <p:graphicFrame>
        <p:nvGraphicFramePr>
          <p:cNvPr id="6" name="Diagramme 5"/>
          <p:cNvGraphicFramePr/>
          <p:nvPr/>
        </p:nvGraphicFramePr>
        <p:xfrm>
          <a:off x="0" y="1196752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27584" y="2780928"/>
            <a:ext cx="792088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2	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un nombre premier.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tout entier naturel non nul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 : 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 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                                      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55576" y="4293096"/>
            <a:ext cx="8136904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Il y a en effet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entiers compris entre 0 et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−1, non premiers avec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Ce sont les nombres </a:t>
            </a:r>
            <a:r>
              <a:rPr lang="fr-FR" sz="20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kp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où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{0, 1,2,…, (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 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−1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– 1)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}  (multiples de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strictement inférieurs à </a:t>
            </a:r>
            <a:r>
              <a:rPr lang="fr-FR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fr-FR" sz="2000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9592" y="980728"/>
            <a:ext cx="792088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1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sont premiers entre eux 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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547664" y="213285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 effet,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 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donc (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)*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i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)*.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99592" y="33265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 le démontrer, on utilise les deux propriétés suivantes :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0" y="1484784"/>
            <a:ext cx="455712" cy="4244323"/>
            <a:chOff x="0" y="0"/>
            <a:chExt cx="455712" cy="4244323"/>
          </a:xfrm>
        </p:grpSpPr>
        <p:sp>
          <p:nvSpPr>
            <p:cNvPr id="9" name="Rectangle à coins arrondis 8"/>
            <p:cNvSpPr/>
            <p:nvPr/>
          </p:nvSpPr>
          <p:spPr>
            <a:xfrm>
              <a:off x="0" y="0"/>
              <a:ext cx="455712" cy="4244323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2246" y="22246"/>
              <a:ext cx="411220" cy="4199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kern="1200" dirty="0" smtClean="0"/>
                <a:t>Pour le professeur</a:t>
              </a:r>
              <a:endParaRPr lang="fr-FR" sz="2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116632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dirty="0" smtClean="0">
                <a:latin typeface="+mj-lt"/>
                <a:ea typeface="+mj-ea"/>
                <a:cs typeface="+mj-cs"/>
              </a:rPr>
              <a:t>Étude de q</a:t>
            </a:r>
            <a:r>
              <a:rPr kumimoji="0" lang="fr-FR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uelques</a:t>
            </a:r>
            <a:r>
              <a:rPr kumimoji="0" lang="fr-F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exemples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764704"/>
            <a:ext cx="8712968" cy="1969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Chiffrement d’un texte à l’aide de 26 caractères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26 lettres de l’alphabet sont codées de 0 à 25  (0 pour A et 25 pour Z)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On enlève les caractères non alphabétiques (espaces, ponctuation, chiffres…) ; on ne distingue pas les majuscules des minuscules.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On découpe le texte par blocs de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lettres. La clé est une matrice 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de M</a:t>
            </a:r>
            <a:r>
              <a:rPr lang="fr-FR" sz="20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987824" y="342900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alors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) = 1 et                          . 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835696" y="3284984"/>
          <a:ext cx="1160462" cy="720725"/>
        </p:xfrm>
        <a:graphic>
          <a:graphicData uri="http://schemas.openxmlformats.org/presentationml/2006/ole">
            <p:oleObj spid="_x0000_s17418" name="Equation" r:id="rId3" imgW="634725" imgH="393529" progId="Equation.DSMT4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83568" y="342900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= 2 et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11560" y="508518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texte crypté est donc : ATVZ.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11560" y="55172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Inversement le texte FX se décrypte en calculant                              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400506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texte clair OTTO, défini par les matrices colonnes                , est crypté en calculant 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36096" y="3933056"/>
          <a:ext cx="876466" cy="648071"/>
        </p:xfrm>
        <a:graphic>
          <a:graphicData uri="http://schemas.openxmlformats.org/presentationml/2006/ole">
            <p:oleObj spid="_x0000_s17419" name="Equation" r:id="rId4" imgW="533169" imgH="393529" progId="Equation.DSMT4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683568" y="4365104"/>
          <a:ext cx="3225800" cy="720725"/>
        </p:xfrm>
        <a:graphic>
          <a:graphicData uri="http://schemas.openxmlformats.org/presentationml/2006/ole">
            <p:oleObj spid="_x0000_s17420" name="Equation" r:id="rId5" imgW="1765300" imgH="393700" progId="Equation.DSMT4">
              <p:embed/>
            </p:oleObj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3851920" y="45091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donne les codes suivants :                .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588224" y="4365104"/>
          <a:ext cx="896937" cy="647700"/>
        </p:xfrm>
        <a:graphic>
          <a:graphicData uri="http://schemas.openxmlformats.org/presentationml/2006/ole">
            <p:oleObj spid="_x0000_s17421" name="Equation" r:id="rId6" imgW="545863" imgH="393529" progId="Equation.DSMT4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220072" y="5373216"/>
          <a:ext cx="1697037" cy="720725"/>
        </p:xfrm>
        <a:graphic>
          <a:graphicData uri="http://schemas.openxmlformats.org/presentationml/2006/ole">
            <p:oleObj spid="_x0000_s17422" name="Equation" r:id="rId7" imgW="926698" imgH="393529" progId="Equation.DSMT4">
              <p:embed/>
            </p:oleObj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611560" y="59492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texte clair est donc PI.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83568" y="292494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0" name="Objet 19"/>
          <p:cNvGraphicFramePr>
            <a:graphicFrameLocks noChangeAspect="1"/>
          </p:cNvGraphicFramePr>
          <p:nvPr/>
        </p:nvGraphicFramePr>
        <p:xfrm>
          <a:off x="4932040" y="3284984"/>
          <a:ext cx="1497012" cy="792162"/>
        </p:xfrm>
        <a:graphic>
          <a:graphicData uri="http://schemas.openxmlformats.org/presentationml/2006/ole">
            <p:oleObj spid="_x0000_s17423" name="Équation" r:id="rId8" imgW="647419" imgH="34275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002060"/>
                </a:solidFill>
                <a:cs typeface="Times New Roman" pitchFamily="18" charset="0"/>
              </a:rPr>
              <a:t>Ressources sur </a:t>
            </a:r>
            <a:r>
              <a:rPr lang="fr-FR" i="1" dirty="0" err="1" smtClean="0">
                <a:solidFill>
                  <a:srgbClr val="002060"/>
                </a:solidFill>
                <a:cs typeface="Times New Roman" pitchFamily="18" charset="0"/>
              </a:rPr>
              <a:t>euler</a:t>
            </a:r>
            <a:endParaRPr lang="fr-FR" i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Chiffre de Hill</a:t>
            </a: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Outil : 4045  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(Codage d‘un texte à l’aide du chiffre de Hill)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Apprentissage 4046/4046  (Coder/décoder un mot …)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Inverse d’une matrice modulo un entier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Outil : 4043</a:t>
            </a: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Apprentissage, générateur, QCM  : 4055, 4058, 4056, 4057</a:t>
            </a: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899592" y="2708920"/>
            <a:ext cx="727280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Propriété 1</a:t>
            </a:r>
          </a:p>
          <a:p>
            <a:pPr>
              <a:lnSpc>
                <a:spcPct val="150000"/>
              </a:lnSpc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))* =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))*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))*</a:t>
            </a:r>
          </a:p>
        </p:txBody>
      </p:sp>
      <p:grpSp>
        <p:nvGrpSpPr>
          <p:cNvPr id="13" name="Groupe 12"/>
          <p:cNvGrpSpPr/>
          <p:nvPr/>
        </p:nvGrpSpPr>
        <p:grpSpPr>
          <a:xfrm>
            <a:off x="539552" y="4725144"/>
            <a:ext cx="8208912" cy="1200329"/>
            <a:chOff x="323528" y="3284984"/>
            <a:chExt cx="7994766" cy="1200329"/>
          </a:xfrm>
        </p:grpSpPr>
        <p:sp>
          <p:nvSpPr>
            <p:cNvPr id="11" name="ZoneTexte 10"/>
            <p:cNvSpPr txBox="1"/>
            <p:nvPr/>
          </p:nvSpPr>
          <p:spPr>
            <a:xfrm>
              <a:off x="323528" y="3284984"/>
              <a:ext cx="7994766" cy="120032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latin typeface="Times New Roman" pitchFamily="18" charset="0"/>
                  <a:cs typeface="Times New Roman" pitchFamily="18" charset="0"/>
                </a:rPr>
                <a:t>Propriété 2</a:t>
              </a:r>
            </a:p>
            <a:p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Si </a:t>
              </a:r>
              <a:r>
                <a:rPr lang="fr-FR" sz="2400" i="1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 est un nombre premier, alors :</a:t>
              </a:r>
            </a:p>
            <a:p>
              <a:endParaRPr lang="fr-FR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4671559" y="3501008"/>
            <a:ext cx="3500438" cy="808037"/>
          </p:xfrm>
          <a:graphic>
            <a:graphicData uri="http://schemas.openxmlformats.org/presentationml/2006/ole">
              <p:oleObj spid="_x0000_s4102" name="Equation" r:id="rId3" imgW="1600200" imgH="368300" progId="Equation.DSMT4">
                <p:embed/>
              </p:oleObj>
            </a:graphicData>
          </a:graphic>
        </p:graphicFrame>
      </p:grpSp>
      <p:sp>
        <p:nvSpPr>
          <p:cNvPr id="14" name="ZoneTexte 13"/>
          <p:cNvSpPr txBox="1"/>
          <p:nvPr/>
        </p:nvSpPr>
        <p:spPr>
          <a:xfrm>
            <a:off x="6660232" y="602128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Démonstration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88224" y="40050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2400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Démonstration</a:t>
            </a:r>
            <a:endParaRPr lang="fr-FR" sz="2400" dirty="0">
              <a:solidFill>
                <a:srgbClr val="4F81BD">
                  <a:lumMod val="75000"/>
                </a:srgbClr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539552" y="332656"/>
            <a:ext cx="8352928" cy="1428748"/>
            <a:chOff x="181892" y="620688"/>
            <a:chExt cx="8490993" cy="1248505"/>
          </a:xfrm>
        </p:grpSpPr>
        <p:sp>
          <p:nvSpPr>
            <p:cNvPr id="2" name="ZoneTexte 1"/>
            <p:cNvSpPr txBox="1"/>
            <p:nvPr/>
          </p:nvSpPr>
          <p:spPr>
            <a:xfrm>
              <a:off x="181892" y="620688"/>
              <a:ext cx="8490993" cy="1048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Le nombre de clés (nombre de matrices inversibles dans M</a:t>
              </a:r>
              <a:r>
                <a:rPr lang="fr-FR" sz="2400" i="1" baseline="-25000" dirty="0" smtClean="0">
                  <a:latin typeface="Times New Roman" pitchFamily="18" charset="0"/>
                  <a:cs typeface="Times New Roman" pitchFamily="18" charset="0"/>
                </a:rPr>
                <a:t>n 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fr-FR" sz="2400" b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fr-FR" sz="2400" baseline="-25000" dirty="0" smtClean="0">
                  <a:latin typeface="Times New Roman" pitchFamily="18" charset="0"/>
                  <a:cs typeface="Times New Roman" pitchFamily="18" charset="0"/>
                </a:rPr>
                <a:t>26</a:t>
              </a:r>
              <a:r>
                <a:rPr lang="fr-FR" sz="2400" dirty="0" smtClean="0">
                  <a:latin typeface="Times New Roman" pitchFamily="18" charset="0"/>
                  <a:cs typeface="Times New Roman" pitchFamily="18" charset="0"/>
                </a:rPr>
                <a:t>) ) est :</a:t>
              </a:r>
              <a:endParaRPr lang="fr-FR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2915816" y="1061155"/>
            <a:ext cx="3084512" cy="808038"/>
          </p:xfrm>
          <a:graphic>
            <a:graphicData uri="http://schemas.openxmlformats.org/presentationml/2006/ole">
              <p:oleObj spid="_x0000_s4103" name="Equation" r:id="rId6" imgW="1409700" imgH="368300" progId="Equation.DSMT4">
                <p:embed/>
              </p:oleObj>
            </a:graphicData>
          </a:graphic>
        </p:graphicFrame>
      </p:grpSp>
      <p:sp>
        <p:nvSpPr>
          <p:cNvPr id="22" name="ZoneTexte 21"/>
          <p:cNvSpPr txBox="1"/>
          <p:nvPr/>
        </p:nvSpPr>
        <p:spPr>
          <a:xfrm>
            <a:off x="611560" y="206084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Pour le démontrer, on utilise les deux propriétés suivantes :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Diagramme 15"/>
          <p:cNvGraphicFramePr/>
          <p:nvPr/>
        </p:nvGraphicFramePr>
        <p:xfrm>
          <a:off x="0" y="1196752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105273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le cas d’un chiffrement de Hill avec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2 et 26 caractères,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))* = (2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– 1)(2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– 2)(13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– 1)(13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−13), 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157 248 clés possibles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544" y="350100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probabilité qu’une matrice de 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choisie au hasard puisse être une matrice de chiffrement est égale à </a:t>
            </a:r>
          </a:p>
          <a:p>
            <a:pPr>
              <a:lnSpc>
                <a:spcPct val="150000"/>
              </a:lnSpc>
            </a:pP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(M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))* /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Card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soit 0,34 (arrondi au centième). </a:t>
            </a:r>
          </a:p>
        </p:txBody>
      </p:sp>
      <p:graphicFrame>
        <p:nvGraphicFramePr>
          <p:cNvPr id="4" name="Diagramme 3"/>
          <p:cNvGraphicFramePr/>
          <p:nvPr/>
        </p:nvGraphicFramePr>
        <p:xfrm>
          <a:off x="0" y="1196752"/>
          <a:ext cx="455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Gt_12décembre2012_Géométrie_sixième</Template>
  <TotalTime>1763</TotalTime>
  <Words>1519</Words>
  <Application>Microsoft Office PowerPoint</Application>
  <PresentationFormat>Affichage à l'écran (4:3)</PresentationFormat>
  <Paragraphs>116</Paragraphs>
  <Slides>13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Thème Office</vt:lpstr>
      <vt:lpstr>Equation</vt:lpstr>
      <vt:lpstr>Équation</vt:lpstr>
      <vt:lpstr>Diapositive 1</vt:lpstr>
      <vt:lpstr>Diapositive 2</vt:lpstr>
      <vt:lpstr>Diapositive 3</vt:lpstr>
      <vt:lpstr>Diapositive 4</vt:lpstr>
      <vt:lpstr>Diapositive 5</vt:lpstr>
      <vt:lpstr>Diapositive 6</vt:lpstr>
      <vt:lpstr>Ressources sur euler</vt:lpstr>
      <vt:lpstr>Diapositive 8</vt:lpstr>
      <vt:lpstr>Diapositive 9</vt:lpstr>
      <vt:lpstr>Diapositive 10</vt:lpstr>
      <vt:lpstr>Diapositive 11</vt:lpstr>
      <vt:lpstr>Diapositive 12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Bourdeau</dc:creator>
  <cp:lastModifiedBy>Perso</cp:lastModifiedBy>
  <cp:revision>195</cp:revision>
  <dcterms:created xsi:type="dcterms:W3CDTF">2012-12-27T11:44:02Z</dcterms:created>
  <dcterms:modified xsi:type="dcterms:W3CDTF">2013-01-14T08:55:48Z</dcterms:modified>
</cp:coreProperties>
</file>