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78" r:id="rId4"/>
    <p:sldId id="279" r:id="rId5"/>
    <p:sldId id="280" r:id="rId6"/>
    <p:sldId id="281" r:id="rId7"/>
    <p:sldId id="283" r:id="rId8"/>
    <p:sldId id="275" r:id="rId9"/>
    <p:sldId id="276" r:id="rId10"/>
    <p:sldId id="293" r:id="rId11"/>
    <p:sldId id="294" r:id="rId12"/>
    <p:sldId id="295" r:id="rId13"/>
    <p:sldId id="296" r:id="rId14"/>
    <p:sldId id="297" r:id="rId15"/>
    <p:sldId id="266" r:id="rId16"/>
    <p:sldId id="298" r:id="rId17"/>
    <p:sldId id="299" r:id="rId18"/>
    <p:sldId id="300" r:id="rId19"/>
    <p:sldId id="284" r:id="rId20"/>
    <p:sldId id="274" r:id="rId21"/>
    <p:sldId id="270" r:id="rId22"/>
    <p:sldId id="272" r:id="rId23"/>
    <p:sldId id="269" r:id="rId24"/>
    <p:sldId id="301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35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50631-9403-48B4-B3B4-A58D27882024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9A0E7-4FF3-4AA0-A16E-BA32549155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392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0696E-B27A-45BA-BAC6-8295E65E22AA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50550-987F-4084-B53F-642DE7CD50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150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53A56E-870E-43D2-B9D7-1722714C41B6}" type="datetimeFigureOut">
              <a:rPr lang="fr-FR" smtClean="0"/>
              <a:pPr/>
              <a:t>2012-12-02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542B04-9C56-4336-BC3E-00FE35B96D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5976664" cy="1849760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5 décembre </a:t>
            </a:r>
            <a:r>
              <a:rPr lang="fr-FR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</a:t>
            </a:r>
            <a:endParaRPr lang="fr-FR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856984" cy="1470025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tx2">
                    <a:lumMod val="75000"/>
                  </a:schemeClr>
                </a:solidFill>
                <a:latin typeface="AR CENA" pitchFamily="2" charset="0"/>
              </a:rPr>
              <a:t>Construire un cours</a:t>
            </a:r>
            <a:endParaRPr lang="fr-FR" sz="6600" dirty="0">
              <a:solidFill>
                <a:schemeClr val="tx2">
                  <a:lumMod val="75000"/>
                </a:schemeClr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sixième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 smtClean="0"/>
                  <a:t>Continuité et rupture avec les programmes de primaire.</a:t>
                </a:r>
              </a:p>
              <a:p>
                <a:r>
                  <a:rPr lang="fr-FR" dirty="0" smtClean="0"/>
                  <a:t>Quelques points importants :</a:t>
                </a:r>
              </a:p>
              <a:p>
                <a:pPr lvl="1"/>
                <a:r>
                  <a:rPr lang="fr-FR" dirty="0"/>
                  <a:t>Enoncés de propriétés et définitions</a:t>
                </a:r>
              </a:p>
              <a:p>
                <a:pPr lvl="1"/>
                <a:r>
                  <a:rPr lang="fr-FR" dirty="0" smtClean="0"/>
                  <a:t>Définitions de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𝑎</m:t>
                    </m:r>
                    <m:r>
                      <a:rPr lang="fr-FR" b="0" i="1" smtClean="0">
                        <a:latin typeface="Cambria Math"/>
                      </a:rPr>
                      <m:t>−</m:t>
                    </m:r>
                    <m:r>
                      <a:rPr lang="fr-FR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fr-FR" dirty="0" smtClean="0"/>
                  <a:t> et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fr-FR" dirty="0" smtClean="0"/>
              </a:p>
              <a:p>
                <a:pPr lvl="1"/>
                <a:r>
                  <a:rPr lang="fr-FR" dirty="0" smtClean="0"/>
                  <a:t>Les nombres décimaux (ils sont en cours d’acquisition)</a:t>
                </a:r>
              </a:p>
              <a:p>
                <a:r>
                  <a:rPr lang="fr-FR" dirty="0" smtClean="0"/>
                  <a:t>On peut commencer par :</a:t>
                </a:r>
              </a:p>
              <a:p>
                <a:pPr lvl="1"/>
                <a:r>
                  <a:rPr lang="fr-FR" dirty="0" smtClean="0"/>
                  <a:t>Gestion de données</a:t>
                </a:r>
              </a:p>
              <a:p>
                <a:pPr lvl="1"/>
                <a:r>
                  <a:rPr lang="fr-FR" dirty="0" smtClean="0"/>
                  <a:t>Addition,  soustraction et multiplication </a:t>
                </a:r>
                <a:r>
                  <a:rPr lang="fr-FR" dirty="0"/>
                  <a:t>d</a:t>
                </a:r>
                <a:r>
                  <a:rPr lang="fr-FR" dirty="0" smtClean="0"/>
                  <a:t>es entiers</a:t>
                </a:r>
              </a:p>
              <a:p>
                <a:pPr lvl="1"/>
                <a:r>
                  <a:rPr lang="fr-FR" dirty="0" smtClean="0"/>
                  <a:t>Le cercle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8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cinquième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 des nombres relatifs.</a:t>
            </a:r>
          </a:p>
          <a:p>
            <a:r>
              <a:rPr lang="fr-FR" dirty="0" smtClean="0"/>
              <a:t>Quelques points importants :</a:t>
            </a:r>
          </a:p>
          <a:p>
            <a:pPr lvl="1"/>
            <a:r>
              <a:rPr lang="fr-FR" dirty="0" smtClean="0"/>
              <a:t>Utiliser, produire une expression littérale,</a:t>
            </a:r>
          </a:p>
          <a:p>
            <a:pPr lvl="1"/>
            <a:r>
              <a:rPr lang="fr-FR" dirty="0" smtClean="0"/>
              <a:t>La symétrie centrale</a:t>
            </a:r>
          </a:p>
          <a:p>
            <a:pPr lvl="1"/>
            <a:r>
              <a:rPr lang="fr-FR" dirty="0" smtClean="0"/>
              <a:t>Le parallélogramme</a:t>
            </a:r>
          </a:p>
          <a:p>
            <a:r>
              <a:rPr lang="fr-FR" dirty="0" smtClean="0"/>
              <a:t>On peut commencer par :</a:t>
            </a:r>
          </a:p>
          <a:p>
            <a:pPr lvl="1"/>
            <a:r>
              <a:rPr lang="fr-FR" dirty="0" smtClean="0"/>
              <a:t>Calculs d’aires</a:t>
            </a:r>
          </a:p>
          <a:p>
            <a:pPr lvl="1"/>
            <a:r>
              <a:rPr lang="fr-FR" dirty="0" smtClean="0"/>
              <a:t>Les prismes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7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quatrième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Théorèmes de Pythagore et de Thalès (configuration des triangles emboîtés).</a:t>
            </a:r>
          </a:p>
          <a:p>
            <a:pPr marL="0" indent="0">
              <a:buNone/>
            </a:pPr>
            <a:r>
              <a:rPr lang="fr-FR" dirty="0" smtClean="0"/>
              <a:t>    La proportionnalité.</a:t>
            </a:r>
          </a:p>
          <a:p>
            <a:r>
              <a:rPr lang="fr-FR" dirty="0"/>
              <a:t>Quelques points </a:t>
            </a:r>
            <a:r>
              <a:rPr lang="fr-FR" dirty="0" smtClean="0"/>
              <a:t>importants:</a:t>
            </a:r>
          </a:p>
          <a:p>
            <a:pPr lvl="1"/>
            <a:r>
              <a:rPr lang="fr-FR" dirty="0" smtClean="0"/>
              <a:t>Transformer l’écriture d’une expression littérale</a:t>
            </a:r>
          </a:p>
          <a:p>
            <a:pPr lvl="1"/>
            <a:r>
              <a:rPr lang="fr-FR" dirty="0" smtClean="0"/>
              <a:t>La proportionnalité</a:t>
            </a:r>
          </a:p>
          <a:p>
            <a:pPr lvl="1"/>
            <a:r>
              <a:rPr lang="fr-FR" dirty="0" smtClean="0"/>
              <a:t>Le triangle rectangle</a:t>
            </a:r>
          </a:p>
          <a:p>
            <a:r>
              <a:rPr lang="fr-FR" dirty="0" smtClean="0"/>
              <a:t>On peut commencer par :</a:t>
            </a:r>
          </a:p>
          <a:p>
            <a:pPr lvl="1"/>
            <a:r>
              <a:rPr lang="fr-FR" dirty="0" smtClean="0"/>
              <a:t>Somme de nombres relatifs</a:t>
            </a:r>
          </a:p>
          <a:p>
            <a:pPr lvl="1"/>
            <a:r>
              <a:rPr lang="fr-FR" dirty="0" smtClean="0"/>
              <a:t>Utilisation des tableaux (de proportionnalité, pour calculer des moyennes pondérées…)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36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troisième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 des probabilités</a:t>
            </a:r>
          </a:p>
          <a:p>
            <a:r>
              <a:rPr lang="fr-FR" dirty="0"/>
              <a:t>Quelques points </a:t>
            </a:r>
            <a:r>
              <a:rPr lang="fr-FR" dirty="0" smtClean="0"/>
              <a:t>importants:</a:t>
            </a:r>
          </a:p>
          <a:p>
            <a:pPr lvl="1"/>
            <a:r>
              <a:rPr lang="fr-FR" dirty="0" smtClean="0"/>
              <a:t>Notion de fonction</a:t>
            </a:r>
          </a:p>
          <a:p>
            <a:pPr lvl="1"/>
            <a:r>
              <a:rPr lang="fr-FR" dirty="0" smtClean="0"/>
              <a:t>Racine carrée</a:t>
            </a:r>
          </a:p>
          <a:p>
            <a:r>
              <a:rPr lang="fr-FR" dirty="0" smtClean="0"/>
              <a:t>On peut commencer par :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tatistiques (médianes, moyenne…)</a:t>
            </a:r>
          </a:p>
          <a:p>
            <a:pPr lvl="1"/>
            <a:r>
              <a:rPr lang="fr-FR" dirty="0" smtClean="0"/>
              <a:t>Effets des agrandissements et réductions sur les aires et les volumes,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5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seconde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Quelques points </a:t>
            </a:r>
            <a:r>
              <a:rPr lang="fr-FR" dirty="0" smtClean="0"/>
              <a:t>importants:</a:t>
            </a:r>
          </a:p>
          <a:p>
            <a:pPr lvl="1"/>
            <a:r>
              <a:rPr lang="fr-FR" dirty="0" smtClean="0"/>
              <a:t>Utilisation et production d’algorithmes pour résoudre des problèmes</a:t>
            </a:r>
          </a:p>
          <a:p>
            <a:pPr lvl="1"/>
            <a:r>
              <a:rPr lang="fr-FR" dirty="0" smtClean="0"/>
              <a:t>Utilisation du registre fonctionnel pour travailler le calcul littéral  et résoudre des problèmes</a:t>
            </a:r>
          </a:p>
          <a:p>
            <a:r>
              <a:rPr lang="fr-FR" dirty="0" smtClean="0"/>
              <a:t>On peut commencer par :</a:t>
            </a:r>
          </a:p>
          <a:p>
            <a:pPr lvl="1"/>
            <a:r>
              <a:rPr lang="fr-FR" dirty="0" smtClean="0"/>
              <a:t>Statistiques : travailler avec des fréquences…</a:t>
            </a:r>
          </a:p>
          <a:p>
            <a:pPr lvl="1"/>
            <a:r>
              <a:rPr lang="fr-FR" dirty="0" smtClean="0"/>
              <a:t>Notion de fonction, langage des variations.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9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Se documenter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fr-FR" dirty="0" smtClean="0"/>
              <a:t>Documentation officielle :</a:t>
            </a:r>
          </a:p>
          <a:p>
            <a:pPr lvl="1"/>
            <a:r>
              <a:rPr lang="fr-FR" dirty="0" smtClean="0"/>
              <a:t>Programmes (attention aux changements de programmes)</a:t>
            </a:r>
          </a:p>
          <a:p>
            <a:pPr lvl="1"/>
            <a:r>
              <a:rPr lang="fr-FR" dirty="0" smtClean="0"/>
              <a:t>Documents ressources</a:t>
            </a:r>
          </a:p>
          <a:p>
            <a:pPr lvl="1"/>
            <a:r>
              <a:rPr lang="fr-FR" dirty="0" smtClean="0"/>
              <a:t>Sites :</a:t>
            </a:r>
          </a:p>
          <a:p>
            <a:pPr lvl="1">
              <a:buNone/>
            </a:pPr>
            <a:r>
              <a:rPr lang="fr-FR" dirty="0" smtClean="0"/>
              <a:t>www.education.gouv.fr</a:t>
            </a:r>
          </a:p>
          <a:p>
            <a:pPr lvl="1">
              <a:buNone/>
            </a:pPr>
            <a:r>
              <a:rPr lang="fr-FR" dirty="0" smtClean="0"/>
              <a:t>eduscol.education.fr</a:t>
            </a:r>
          </a:p>
          <a:p>
            <a:pPr lvl="1">
              <a:buNone/>
            </a:pPr>
            <a:r>
              <a:rPr lang="fr-FR" dirty="0" smtClean="0"/>
              <a:t>euler.ac-versailles.fr</a:t>
            </a:r>
          </a:p>
          <a:p>
            <a:pPr lvl="1">
              <a:buNone/>
            </a:pPr>
            <a:r>
              <a:rPr lang="fr-FR" dirty="0" smtClean="0"/>
              <a:t>www.ac-versailles.fr</a:t>
            </a:r>
          </a:p>
          <a:p>
            <a:r>
              <a:rPr lang="fr-FR" dirty="0" smtClean="0"/>
              <a:t>Les manuels mais attention</a:t>
            </a:r>
          </a:p>
          <a:p>
            <a:r>
              <a:rPr lang="fr-FR" dirty="0" smtClean="0"/>
              <a:t>Les collègues (voir si une progression commune à été définie)</a:t>
            </a:r>
          </a:p>
        </p:txBody>
      </p:sp>
    </p:spTree>
    <p:extLst>
      <p:ext uri="{BB962C8B-B14F-4D97-AF65-F5344CB8AC3E}">
        <p14:creationId xmlns:p14="http://schemas.microsoft.com/office/powerpoint/2010/main" val="25907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Préparer sa séquence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 travail préalable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294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étapes de la préparation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 documenter</a:t>
            </a:r>
          </a:p>
          <a:p>
            <a:r>
              <a:rPr lang="fr-FR" dirty="0" smtClean="0"/>
              <a:t>Chercher les objectifs :</a:t>
            </a:r>
          </a:p>
          <a:p>
            <a:pPr lvl="1"/>
            <a:r>
              <a:rPr lang="fr-FR" dirty="0" smtClean="0"/>
              <a:t>Ceux du programme</a:t>
            </a:r>
          </a:p>
          <a:p>
            <a:r>
              <a:rPr lang="fr-FR" dirty="0" smtClean="0"/>
              <a:t>Lister les prérequis</a:t>
            </a:r>
          </a:p>
          <a:p>
            <a:r>
              <a:rPr lang="fr-FR" dirty="0" smtClean="0"/>
              <a:t>Lister les compétences</a:t>
            </a:r>
          </a:p>
          <a:p>
            <a:pPr lvl="1"/>
            <a:r>
              <a:rPr lang="fr-FR" dirty="0" smtClean="0"/>
              <a:t>Sous forme de verbes d’actions</a:t>
            </a:r>
          </a:p>
          <a:p>
            <a:r>
              <a:rPr lang="fr-FR" dirty="0" smtClean="0"/>
              <a:t>Lister les savoirs</a:t>
            </a:r>
          </a:p>
          <a:p>
            <a:pPr lvl="1"/>
            <a:r>
              <a:rPr lang="fr-FR" dirty="0" smtClean="0"/>
              <a:t>Définitions, théorèmes, etc…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14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trace écrite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381947"/>
          </a:xfrm>
        </p:spPr>
        <p:txBody>
          <a:bodyPr/>
          <a:lstStyle/>
          <a:p>
            <a:r>
              <a:rPr lang="fr-FR" dirty="0" smtClean="0"/>
              <a:t>Tout énoncé mathématique doit avoir un statut: définition, propriété (ou théorème), et être </a:t>
            </a:r>
            <a:r>
              <a:rPr lang="fr-FR" b="1" dirty="0" smtClean="0"/>
              <a:t>quantifié </a:t>
            </a:r>
            <a:r>
              <a:rPr lang="fr-FR" dirty="0" smtClean="0"/>
              <a:t>(autant que possible explicitement).</a:t>
            </a:r>
          </a:p>
          <a:p>
            <a:r>
              <a:rPr lang="fr-FR" dirty="0" smtClean="0"/>
              <a:t>Une propriété est démontrée ou explicitement admise. Les démonstrations faites doivent être notées dans le cahier de cours.</a:t>
            </a:r>
          </a:p>
          <a:p>
            <a:r>
              <a:rPr lang="fr-FR" dirty="0" smtClean="0"/>
              <a:t>On peut utiliser un code couleur.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76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 de la séquence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Varier les activités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93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84482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002060"/>
                </a:solidFill>
              </a:rPr>
              <a:t>Au cours de mathématiques,</a:t>
            </a:r>
          </a:p>
          <a:p>
            <a:pPr algn="ctr"/>
            <a:r>
              <a:rPr lang="fr-FR" sz="5400" b="1" dirty="0" smtClean="0">
                <a:solidFill>
                  <a:srgbClr val="002060"/>
                </a:solidFill>
              </a:rPr>
              <a:t> on travaille !</a:t>
            </a:r>
            <a:endParaRPr lang="fr-FR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scénario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Evaluer les prérequis</a:t>
            </a:r>
          </a:p>
          <a:p>
            <a:r>
              <a:rPr lang="fr-FR" dirty="0" smtClean="0"/>
              <a:t>Utiliser des activités d’introduction</a:t>
            </a:r>
          </a:p>
          <a:p>
            <a:r>
              <a:rPr lang="fr-FR" dirty="0" smtClean="0"/>
              <a:t>Ecrire une synthèse claire et précise</a:t>
            </a:r>
          </a:p>
          <a:p>
            <a:r>
              <a:rPr lang="fr-FR" dirty="0" smtClean="0"/>
              <a:t>Permettre aux élèves de s’entraîner</a:t>
            </a:r>
          </a:p>
          <a:p>
            <a:r>
              <a:rPr lang="fr-FR" dirty="0" smtClean="0"/>
              <a:t>Evaluer les compétences acquises par les élèves</a:t>
            </a:r>
          </a:p>
          <a:p>
            <a:r>
              <a:rPr lang="fr-FR" dirty="0" smtClean="0"/>
              <a:t>Ne pas négliger les TICE</a:t>
            </a:r>
          </a:p>
          <a:p>
            <a:endParaRPr lang="fr-FR" dirty="0" smtClean="0"/>
          </a:p>
          <a:p>
            <a:pPr>
              <a:buNone/>
            </a:pPr>
            <a:r>
              <a:rPr lang="fr-FR" i="1" dirty="0" smtClean="0"/>
              <a:t>Varier les types de travaux :</a:t>
            </a:r>
          </a:p>
          <a:p>
            <a:pPr>
              <a:buNone/>
            </a:pPr>
            <a:r>
              <a:rPr lang="fr-FR" i="1" dirty="0" smtClean="0"/>
              <a:t>Cours (magistral, dialogué …), correction d’exercices, travaux de recherche, d’entraînement, d’application, activités « préparatoires », calcul mental …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activités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 n’est pas faire un exercice à la place de l’élève.</a:t>
            </a:r>
          </a:p>
          <a:p>
            <a:r>
              <a:rPr lang="fr-FR" dirty="0" smtClean="0"/>
              <a:t>C’est résoudre un problème.</a:t>
            </a:r>
          </a:p>
          <a:p>
            <a:r>
              <a:rPr lang="fr-FR" dirty="0" smtClean="0"/>
              <a:t>C’est découvrir l’utilité d’une notion,</a:t>
            </a:r>
          </a:p>
          <a:p>
            <a:r>
              <a:rPr lang="fr-FR" dirty="0" smtClean="0"/>
              <a:t>Cela peut passer par :</a:t>
            </a:r>
          </a:p>
          <a:p>
            <a:pPr lvl="1"/>
            <a:r>
              <a:rPr lang="fr-FR" dirty="0" smtClean="0"/>
              <a:t>Travail individuel</a:t>
            </a:r>
          </a:p>
          <a:p>
            <a:pPr lvl="1"/>
            <a:r>
              <a:rPr lang="fr-FR" dirty="0" smtClean="0"/>
              <a:t>Travail de groupe</a:t>
            </a:r>
          </a:p>
          <a:p>
            <a:pPr lvl="1"/>
            <a:r>
              <a:rPr lang="fr-FR" dirty="0" smtClean="0"/>
              <a:t>Travail collectif</a:t>
            </a:r>
          </a:p>
          <a:p>
            <a:pPr lvl="1"/>
            <a:r>
              <a:rPr lang="fr-FR" dirty="0" smtClean="0"/>
              <a:t>Travail à l’aide des outils multimédia</a:t>
            </a:r>
          </a:p>
          <a:p>
            <a:r>
              <a:rPr lang="fr-FR" dirty="0" smtClean="0"/>
              <a:t>Une activité a toujours un début et une fin à expliciter aux élèves.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4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applications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Exercices en classe</a:t>
            </a:r>
          </a:p>
          <a:p>
            <a:r>
              <a:rPr lang="fr-FR" dirty="0" smtClean="0"/>
              <a:t>Exercices oraux</a:t>
            </a:r>
          </a:p>
          <a:p>
            <a:r>
              <a:rPr lang="fr-FR" dirty="0" smtClean="0"/>
              <a:t>Exercices à la maison</a:t>
            </a:r>
          </a:p>
          <a:p>
            <a:r>
              <a:rPr lang="fr-FR" dirty="0" smtClean="0"/>
              <a:t>Devoir maison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91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 à la maison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Différencier les types de travaux.</a:t>
            </a:r>
          </a:p>
          <a:p>
            <a:r>
              <a:rPr lang="fr-FR" dirty="0" smtClean="0"/>
              <a:t>Fournir une correction.</a:t>
            </a:r>
          </a:p>
          <a:p>
            <a:r>
              <a:rPr lang="fr-FR" dirty="0" smtClean="0"/>
              <a:t>Vérifier le travail.</a:t>
            </a:r>
          </a:p>
          <a:p>
            <a:r>
              <a:rPr lang="fr-FR" dirty="0" smtClean="0"/>
              <a:t>Des devoirs à la maison courts mais réguliers,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49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Evaluer les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Evaluer, ce n’est pas noter !</a:t>
            </a:r>
          </a:p>
          <a:p>
            <a:r>
              <a:rPr lang="fr-FR" dirty="0" smtClean="0"/>
              <a:t>A différents moments :</a:t>
            </a:r>
          </a:p>
          <a:p>
            <a:pPr lvl="1"/>
            <a:r>
              <a:rPr lang="fr-FR" dirty="0" smtClean="0"/>
              <a:t>Les prérequis</a:t>
            </a:r>
          </a:p>
          <a:p>
            <a:pPr lvl="1"/>
            <a:r>
              <a:rPr lang="fr-FR" dirty="0" smtClean="0"/>
              <a:t>En cours de séquence</a:t>
            </a:r>
          </a:p>
          <a:p>
            <a:pPr lvl="1"/>
            <a:r>
              <a:rPr lang="fr-FR" dirty="0" smtClean="0"/>
              <a:t>À la fin de la séquence</a:t>
            </a:r>
          </a:p>
          <a:p>
            <a:pPr lvl="1"/>
            <a:r>
              <a:rPr lang="fr-FR" dirty="0" smtClean="0"/>
              <a:t>À la fin d’une période d’apprentissage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411480" lvl="1" indent="0" algn="r">
              <a:buNone/>
            </a:pPr>
            <a:r>
              <a:rPr lang="fr-FR" dirty="0" smtClean="0"/>
              <a:t>Thème plus en détail le 23 janvier</a:t>
            </a:r>
          </a:p>
          <a:p>
            <a:pPr marL="411480" lvl="1" indent="0" algn="r">
              <a:buNone/>
            </a:pPr>
            <a:r>
              <a:rPr lang="fr-FR" dirty="0" smtClean="0"/>
              <a:t>(Apporter programmes et manuels)</a:t>
            </a:r>
          </a:p>
        </p:txBody>
      </p:sp>
    </p:spTree>
    <p:extLst>
      <p:ext uri="{BB962C8B-B14F-4D97-AF65-F5344CB8AC3E}">
        <p14:creationId xmlns:p14="http://schemas.microsoft.com/office/powerpoint/2010/main" val="106991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Objectif général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400" dirty="0" smtClean="0"/>
              <a:t>Modéliser et s’engager dans une </a:t>
            </a:r>
            <a:r>
              <a:rPr lang="fr-FR" sz="2400" b="1" dirty="0" smtClean="0"/>
              <a:t>activité de recherche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400" dirty="0" smtClean="0"/>
              <a:t>Conduire </a:t>
            </a:r>
            <a:r>
              <a:rPr lang="fr-FR" sz="2400" dirty="0" smtClean="0"/>
              <a:t>un </a:t>
            </a:r>
            <a:r>
              <a:rPr lang="fr-FR" sz="2400" b="1" dirty="0" smtClean="0"/>
              <a:t>raisonnement</a:t>
            </a:r>
            <a:r>
              <a:rPr lang="fr-FR" sz="2400" dirty="0" smtClean="0"/>
              <a:t>, une </a:t>
            </a:r>
            <a:r>
              <a:rPr lang="fr-FR" sz="2400" b="1" dirty="0" smtClean="0"/>
              <a:t>démonstration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400" dirty="0" smtClean="0"/>
              <a:t>Pratiquer </a:t>
            </a:r>
            <a:r>
              <a:rPr lang="fr-FR" sz="2400" dirty="0" smtClean="0"/>
              <a:t>une </a:t>
            </a:r>
            <a:r>
              <a:rPr lang="fr-FR" sz="2400" b="1" dirty="0" smtClean="0"/>
              <a:t>activité expérimentale </a:t>
            </a:r>
            <a:r>
              <a:rPr lang="fr-FR" sz="2400" dirty="0" smtClean="0"/>
              <a:t>ou algorithmique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400" dirty="0" smtClean="0"/>
              <a:t>Faire </a:t>
            </a:r>
            <a:r>
              <a:rPr lang="fr-FR" sz="2400" dirty="0" smtClean="0"/>
              <a:t>une </a:t>
            </a:r>
            <a:r>
              <a:rPr lang="fr-FR" sz="2400" b="1" dirty="0" smtClean="0"/>
              <a:t>analyse critique </a:t>
            </a:r>
            <a:r>
              <a:rPr lang="fr-FR" sz="2400" dirty="0" smtClean="0"/>
              <a:t>d’un résultat, d’une démarche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400" dirty="0" smtClean="0"/>
              <a:t>Pratiquer </a:t>
            </a:r>
            <a:r>
              <a:rPr lang="fr-FR" sz="2400" dirty="0" smtClean="0"/>
              <a:t>une lecture active de l’information (critique, traitement) en privilégiant les </a:t>
            </a:r>
            <a:r>
              <a:rPr lang="fr-FR" sz="2400" b="1" dirty="0" smtClean="0"/>
              <a:t>changements de registre </a:t>
            </a:r>
            <a:r>
              <a:rPr lang="fr-FR" sz="2400" dirty="0" smtClean="0"/>
              <a:t>(graphique, numérique, algébrique, géométrique)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400" dirty="0" smtClean="0"/>
              <a:t>Utiliser </a:t>
            </a:r>
            <a:r>
              <a:rPr lang="fr-FR" sz="2400" dirty="0" smtClean="0"/>
              <a:t>les </a:t>
            </a:r>
            <a:r>
              <a:rPr lang="fr-FR" sz="2400" b="1" dirty="0" smtClean="0"/>
              <a:t>outils logiciels </a:t>
            </a:r>
            <a:r>
              <a:rPr lang="fr-FR" sz="2400" dirty="0" smtClean="0"/>
              <a:t>(ordinateur ou calculatrice) adaptés à la résolution d’un problème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400" dirty="0" smtClean="0"/>
              <a:t>Communiquer </a:t>
            </a:r>
            <a:r>
              <a:rPr lang="fr-FR" sz="2400" dirty="0" smtClean="0"/>
              <a:t>à l’</a:t>
            </a:r>
            <a:r>
              <a:rPr lang="fr-FR" sz="2400" b="1" dirty="0" smtClean="0"/>
              <a:t>écrit</a:t>
            </a:r>
            <a:r>
              <a:rPr lang="fr-FR" sz="2400" dirty="0" smtClean="0"/>
              <a:t> et à l’</a:t>
            </a:r>
            <a:r>
              <a:rPr lang="fr-FR" sz="2400" b="1" dirty="0" smtClean="0"/>
              <a:t>oral</a:t>
            </a: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collège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Les mathématiques comme discipline de formation </a:t>
            </a:r>
            <a:r>
              <a:rPr lang="fr-FR" dirty="0" smtClean="0"/>
              <a:t>générale :</a:t>
            </a:r>
          </a:p>
          <a:p>
            <a:pPr lvl="1"/>
            <a:r>
              <a:rPr lang="fr-FR" dirty="0" smtClean="0"/>
              <a:t>Démarche d’investigation, développement de l’imagination</a:t>
            </a:r>
          </a:p>
          <a:p>
            <a:pPr lvl="1"/>
            <a:r>
              <a:rPr lang="fr-FR" dirty="0" smtClean="0"/>
              <a:t>Le socle commun de connaissances</a:t>
            </a:r>
          </a:p>
          <a:p>
            <a:r>
              <a:rPr lang="fr-FR" dirty="0"/>
              <a:t>L’outil </a:t>
            </a:r>
            <a:r>
              <a:rPr lang="fr-FR" dirty="0" smtClean="0"/>
              <a:t>mathématique :</a:t>
            </a:r>
          </a:p>
          <a:p>
            <a:pPr lvl="1"/>
            <a:r>
              <a:rPr lang="fr-FR" dirty="0" smtClean="0"/>
              <a:t>Utile aux autres matières</a:t>
            </a:r>
          </a:p>
          <a:p>
            <a:pPr lvl="1"/>
            <a:r>
              <a:rPr lang="fr-FR" dirty="0" smtClean="0"/>
              <a:t>Les thèmes de convergence</a:t>
            </a:r>
          </a:p>
          <a:p>
            <a:r>
              <a:rPr lang="fr-FR" dirty="0"/>
              <a:t>Les mathématiques comme discipline </a:t>
            </a:r>
            <a:r>
              <a:rPr lang="fr-FR" dirty="0" smtClean="0"/>
              <a:t>d’expression :</a:t>
            </a:r>
          </a:p>
          <a:p>
            <a:pPr lvl="1"/>
            <a:r>
              <a:rPr lang="fr-FR" dirty="0" smtClean="0"/>
              <a:t>Enrichissement de la langue</a:t>
            </a:r>
          </a:p>
          <a:p>
            <a:pPr lvl="1"/>
            <a:r>
              <a:rPr lang="fr-FR" dirty="0" smtClean="0"/>
              <a:t>Utilisation d’outils en langue étrangère</a:t>
            </a:r>
          </a:p>
          <a:p>
            <a:r>
              <a:rPr lang="fr-FR" dirty="0"/>
              <a:t>Les mathématiques et l’histoire des arts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4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Au lycée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600" b="1" dirty="0" smtClean="0"/>
              <a:t>Chercher, expérimenter</a:t>
            </a:r>
            <a:r>
              <a:rPr lang="fr-FR" sz="2600" dirty="0" smtClean="0"/>
              <a:t>, en particulier à l’aide d’outils logiciels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600" dirty="0" smtClean="0"/>
              <a:t> Appliquer des techniques et mettre en œuvre des </a:t>
            </a:r>
            <a:r>
              <a:rPr lang="fr-FR" sz="2600" b="1" dirty="0" smtClean="0"/>
              <a:t>algorithmes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600" dirty="0" smtClean="0"/>
              <a:t> </a:t>
            </a:r>
            <a:r>
              <a:rPr lang="fr-FR" sz="2600" b="1" dirty="0" smtClean="0"/>
              <a:t>Raisonner, démontrer</a:t>
            </a:r>
            <a:r>
              <a:rPr lang="fr-FR" sz="2600" dirty="0" smtClean="0"/>
              <a:t>, trouver des résultats partiels et les mettre en perspective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600" dirty="0" smtClean="0"/>
              <a:t> Expliquer oralement une démarche, communiquer un résultat </a:t>
            </a:r>
            <a:r>
              <a:rPr lang="fr-FR" sz="2600" b="1" dirty="0" smtClean="0"/>
              <a:t>par oral ou par écrit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600" dirty="0" smtClean="0"/>
              <a:t> Travaux écrits faits hors du temps scolaire pour développer des qualités d’</a:t>
            </a:r>
            <a:r>
              <a:rPr lang="fr-FR" sz="2600" b="1" dirty="0" smtClean="0"/>
              <a:t>initiative</a:t>
            </a:r>
          </a:p>
          <a:p>
            <a:pPr lvl="0" algn="l">
              <a:buFont typeface="Arial" pitchFamily="34" charset="0"/>
              <a:buChar char="•"/>
            </a:pPr>
            <a:r>
              <a:rPr lang="fr-FR" sz="2600" dirty="0" smtClean="0"/>
              <a:t> Entrainement au </a:t>
            </a:r>
            <a:r>
              <a:rPr lang="fr-FR" sz="2600" b="1" dirty="0" smtClean="0"/>
              <a:t>calcul</a:t>
            </a:r>
            <a:r>
              <a:rPr lang="fr-FR" sz="2600" dirty="0" smtClean="0"/>
              <a:t>, mental, numérique et littéral, sur calculatrice ou sur ordinateur</a:t>
            </a: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CE QUI SEMBLE IMPORTANT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 smtClean="0"/>
              <a:t>Faire acquérir aux élèves</a:t>
            </a:r>
          </a:p>
          <a:p>
            <a:endParaRPr lang="fr-FR" sz="2400" b="1" dirty="0" smtClean="0"/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/>
              <a:t> Les bons réflexes</a:t>
            </a:r>
          </a:p>
          <a:p>
            <a:pPr marL="400050" lvl="1" indent="0">
              <a:buNone/>
            </a:pPr>
            <a:r>
              <a:rPr lang="fr-FR" sz="2000" dirty="0" smtClean="0"/>
              <a:t>Bonne représentation des notions, solides bases de calcul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/>
              <a:t> La concentration</a:t>
            </a:r>
          </a:p>
          <a:p>
            <a:pPr marL="400050" lvl="1" indent="0">
              <a:buNone/>
            </a:pPr>
            <a:r>
              <a:rPr lang="fr-FR" sz="2000" dirty="0" smtClean="0"/>
              <a:t>Gros problème, qui s’aggrave, ils zappent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/>
              <a:t> L’autonomie</a:t>
            </a:r>
          </a:p>
          <a:p>
            <a:pPr marL="400050" lvl="1" indent="0">
              <a:buNone/>
            </a:pPr>
            <a:r>
              <a:rPr lang="fr-FR" sz="2000" dirty="0" smtClean="0"/>
              <a:t>Comment doser l’accompagnement pour arriver à les rendre autonomes ?</a:t>
            </a: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Réfléchir à sa progression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phase non négligeable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1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La progression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752528"/>
          </a:xfrm>
        </p:spPr>
        <p:txBody>
          <a:bodyPr>
            <a:normAutofit/>
          </a:bodyPr>
          <a:lstStyle/>
          <a:p>
            <a:r>
              <a:rPr lang="fr-FR" dirty="0" smtClean="0"/>
              <a:t>Etablir une progression permet de mettre au point une stratégie de traitement des objectifs du programme sur l’année.</a:t>
            </a:r>
          </a:p>
          <a:p>
            <a:r>
              <a:rPr lang="fr-FR" dirty="0" smtClean="0"/>
              <a:t>La progression détermine les démonstrations possibles, elle doit être établie en fonction des démonstrations envisagées.</a:t>
            </a:r>
          </a:p>
          <a:p>
            <a:r>
              <a:rPr lang="fr-FR" dirty="0" smtClean="0"/>
              <a:t>Voir si des progressions « communes » sont en usage dans l’établissement (éventuellement adapter </a:t>
            </a:r>
            <a:r>
              <a:rPr lang="fr-FR" dirty="0" smtClean="0"/>
              <a:t>…).</a:t>
            </a:r>
          </a:p>
          <a:p>
            <a:r>
              <a:rPr lang="fr-FR" dirty="0" smtClean="0"/>
              <a:t>Contacter le collègue remplacé pour s’adapter à sa progression.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Vous êtes libre de choisir votre progression en veillant à la structurer,  sans faire de blocs ni émietter les savoirs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 smtClean="0"/>
              <a:t>ne pas adopter « systématiquement » la progression du manuel, </a:t>
            </a:r>
          </a:p>
          <a:p>
            <a:pPr lvl="1"/>
            <a:r>
              <a:rPr lang="fr-FR" dirty="0" smtClean="0"/>
              <a:t>les programmes officiels ne constituent pas une progression,</a:t>
            </a:r>
          </a:p>
          <a:p>
            <a:pPr lvl="1"/>
            <a:r>
              <a:rPr lang="fr-FR" dirty="0" smtClean="0"/>
              <a:t>ne pas établir la progression uniquement en fonction de la planification de devoirs communs 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Appuyez-vous sur la progression des collègues.</a:t>
            </a:r>
            <a:endParaRPr lang="fr-FR" dirty="0" smtClean="0"/>
          </a:p>
          <a:p>
            <a:r>
              <a:rPr lang="fr-FR" dirty="0" smtClean="0"/>
              <a:t>Les programmes actuels privilégient « l’entrée par les problèmes ».</a:t>
            </a:r>
          </a:p>
          <a:p>
            <a:r>
              <a:rPr lang="fr-FR" dirty="0"/>
              <a:t>Entretenir les acquis sans faire de révisions.</a:t>
            </a:r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83568" y="47667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Quelques précisions</a:t>
            </a:r>
            <a:endParaRPr lang="fr-FR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1056</TotalTime>
  <Words>916</Words>
  <Application>Microsoft Office PowerPoint</Application>
  <PresentationFormat>Affichage à l'écran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Apothicaire</vt:lpstr>
      <vt:lpstr>Construire un cours</vt:lpstr>
      <vt:lpstr>Présentation PowerPoint</vt:lpstr>
      <vt:lpstr>Objectif général</vt:lpstr>
      <vt:lpstr>Au collège</vt:lpstr>
      <vt:lpstr>Au lycée</vt:lpstr>
      <vt:lpstr>CE QUI SEMBLE IMPORTANT</vt:lpstr>
      <vt:lpstr>Réfléchir à sa progression</vt:lpstr>
      <vt:lpstr>La progression</vt:lpstr>
      <vt:lpstr>Présentation PowerPoint</vt:lpstr>
      <vt:lpstr>En sixième</vt:lpstr>
      <vt:lpstr>En cinquième</vt:lpstr>
      <vt:lpstr>En quatrième</vt:lpstr>
      <vt:lpstr>En troisième</vt:lpstr>
      <vt:lpstr>En seconde</vt:lpstr>
      <vt:lpstr>Se documenter</vt:lpstr>
      <vt:lpstr>Préparer sa séquence</vt:lpstr>
      <vt:lpstr>Les étapes de la préparation</vt:lpstr>
      <vt:lpstr>La trace écrite</vt:lpstr>
      <vt:lpstr>Déroulement de la séquence</vt:lpstr>
      <vt:lpstr>Un scénario</vt:lpstr>
      <vt:lpstr>Les activités</vt:lpstr>
      <vt:lpstr>Des applications</vt:lpstr>
      <vt:lpstr>Le travail à la maison</vt:lpstr>
      <vt:lpstr>Evaluer les compétences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Réussir ses premiers cours</dc:title>
  <dc:creator>formateur</dc:creator>
  <cp:lastModifiedBy>Fabrice Charlemagne</cp:lastModifiedBy>
  <cp:revision>59</cp:revision>
  <dcterms:created xsi:type="dcterms:W3CDTF">2011-08-20T08:47:10Z</dcterms:created>
  <dcterms:modified xsi:type="dcterms:W3CDTF">2012-12-02T19:03:56Z</dcterms:modified>
</cp:coreProperties>
</file>