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7" r:id="rId2"/>
    <p:sldId id="279" r:id="rId3"/>
    <p:sldId id="281" r:id="rId4"/>
    <p:sldId id="282" r:id="rId5"/>
    <p:sldId id="283" r:id="rId6"/>
    <p:sldId id="280" r:id="rId7"/>
    <p:sldId id="284" r:id="rId8"/>
    <p:sldId id="285" r:id="rId9"/>
    <p:sldId id="286" r:id="rId10"/>
    <p:sldId id="277" r:id="rId11"/>
    <p:sldId id="278" r:id="rId12"/>
    <p:sldId id="258" r:id="rId13"/>
    <p:sldId id="297" r:id="rId14"/>
    <p:sldId id="298" r:id="rId15"/>
    <p:sldId id="259" r:id="rId16"/>
    <p:sldId id="260" r:id="rId17"/>
    <p:sldId id="287" r:id="rId18"/>
    <p:sldId id="299" r:id="rId19"/>
    <p:sldId id="300" r:id="rId20"/>
    <p:sldId id="288" r:id="rId21"/>
    <p:sldId id="289" r:id="rId22"/>
    <p:sldId id="270" r:id="rId23"/>
    <p:sldId id="272" r:id="rId24"/>
    <p:sldId id="271" r:id="rId25"/>
    <p:sldId id="269" r:id="rId26"/>
    <p:sldId id="273" r:id="rId27"/>
    <p:sldId id="274" r:id="rId28"/>
    <p:sldId id="275" r:id="rId29"/>
    <p:sldId id="290" r:id="rId30"/>
    <p:sldId id="294" r:id="rId31"/>
    <p:sldId id="276" r:id="rId32"/>
    <p:sldId id="291" r:id="rId33"/>
    <p:sldId id="292" r:id="rId34"/>
    <p:sldId id="293" r:id="rId35"/>
    <p:sldId id="295" r:id="rId36"/>
    <p:sldId id="296" r:id="rId37"/>
  </p:sldIdLst>
  <p:sldSz cx="9144000" cy="6858000" type="screen4x3"/>
  <p:notesSz cx="6858000" cy="1001395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00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50069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500698"/>
          </a:xfrm>
          <a:prstGeom prst="rect">
            <a:avLst/>
          </a:prstGeom>
        </p:spPr>
        <p:txBody>
          <a:bodyPr vert="horz" lIns="91440" tIns="45720" rIns="91440" bIns="45720" rtlCol="0"/>
          <a:lstStyle>
            <a:lvl1pPr algn="r">
              <a:defRPr sz="1200"/>
            </a:lvl1pPr>
          </a:lstStyle>
          <a:p>
            <a:fld id="{74E445FB-E895-0142-AE94-965E30B983FF}" type="datetimeFigureOut">
              <a:rPr lang="fr-FR" smtClean="0"/>
              <a:pPr/>
              <a:t>05/05/2011</a:t>
            </a:fld>
            <a:endParaRPr lang="fr-FR"/>
          </a:p>
        </p:txBody>
      </p:sp>
      <p:sp>
        <p:nvSpPr>
          <p:cNvPr id="4" name="Espace réservé de l'image des diapositives 3"/>
          <p:cNvSpPr>
            <a:spLocks noGrp="1" noRot="1" noChangeAspect="1"/>
          </p:cNvSpPr>
          <p:nvPr>
            <p:ph type="sldImg" idx="2"/>
          </p:nvPr>
        </p:nvSpPr>
        <p:spPr>
          <a:xfrm>
            <a:off x="925513" y="750888"/>
            <a:ext cx="5006975" cy="37560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56626"/>
            <a:ext cx="5486400" cy="4506278"/>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1514"/>
            <a:ext cx="2971800" cy="50069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511514"/>
            <a:ext cx="2971800" cy="500698"/>
          </a:xfrm>
          <a:prstGeom prst="rect">
            <a:avLst/>
          </a:prstGeom>
        </p:spPr>
        <p:txBody>
          <a:bodyPr vert="horz" lIns="91440" tIns="45720" rIns="91440" bIns="45720" rtlCol="0" anchor="b"/>
          <a:lstStyle>
            <a:lvl1pPr algn="r">
              <a:defRPr sz="1200"/>
            </a:lvl1pPr>
          </a:lstStyle>
          <a:p>
            <a:fld id="{DD1679A2-0C7D-9748-BC27-0E8F5E2EE736}" type="slidenum">
              <a:rPr lang="fr-FR" smtClean="0"/>
              <a:pPr/>
              <a:t>‹N°›</a:t>
            </a:fld>
            <a:endParaRPr lang="fr-FR"/>
          </a:p>
        </p:txBody>
      </p:sp>
    </p:spTree>
    <p:extLst>
      <p:ext uri="{BB962C8B-B14F-4D97-AF65-F5344CB8AC3E}">
        <p14:creationId xmlns:p14="http://schemas.microsoft.com/office/powerpoint/2010/main" xmlns="" val="24231092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53D931C-810F-7C49-ABDD-D2FF93532A8A}"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53D931C-810F-7C49-ABDD-D2FF93532A8A}"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16</a:t>
            </a:fld>
            <a:endParaRPr lang="fr-FR" dirty="0"/>
          </a:p>
        </p:txBody>
      </p:sp>
    </p:spTree>
    <p:extLst>
      <p:ext uri="{BB962C8B-B14F-4D97-AF65-F5344CB8AC3E}">
        <p14:creationId xmlns:p14="http://schemas.microsoft.com/office/powerpoint/2010/main" xmlns="" val="4285694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53D931C-810F-7C49-ABDD-D2FF93532A8A}"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53D931C-810F-7C49-ABDD-D2FF93532A8A}"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Zone de rejet</a:t>
            </a:r>
          </a:p>
          <a:p>
            <a:r>
              <a:rPr lang="fr-FR" sz="1200" kern="1200" dirty="0" smtClean="0">
                <a:solidFill>
                  <a:schemeClr val="tx1"/>
                </a:solidFill>
                <a:latin typeface="+mn-lt"/>
                <a:ea typeface="+mn-ea"/>
                <a:cs typeface="+mn-cs"/>
              </a:rPr>
              <a:t>Zone de rejet</a:t>
            </a:r>
          </a:p>
          <a:p>
            <a:r>
              <a:rPr lang="fr-FR" sz="1200" kern="1200" dirty="0" smtClean="0">
                <a:solidFill>
                  <a:schemeClr val="tx1"/>
                </a:solidFill>
                <a:latin typeface="+mn-lt"/>
                <a:ea typeface="+mn-ea"/>
                <a:cs typeface="+mn-cs"/>
              </a:rPr>
              <a:t>Intervalle de fluctuation</a:t>
            </a:r>
          </a:p>
          <a:p>
            <a:r>
              <a:rPr lang="fr-FR" sz="1200" kern="1200" dirty="0" smtClean="0">
                <a:solidFill>
                  <a:schemeClr val="tx1"/>
                </a:solidFill>
                <a:latin typeface="+mn-lt"/>
                <a:ea typeface="+mn-ea"/>
                <a:cs typeface="+mn-cs"/>
              </a:rPr>
              <a:t>(moins de 2,5 %)</a:t>
            </a:r>
          </a:p>
          <a:p>
            <a:r>
              <a:rPr lang="fr-FR" sz="1200" kern="1200" dirty="0" smtClean="0">
                <a:solidFill>
                  <a:schemeClr val="tx1"/>
                </a:solidFill>
                <a:latin typeface="+mn-lt"/>
                <a:ea typeface="+mn-ea"/>
                <a:cs typeface="+mn-cs"/>
              </a:rPr>
              <a:t>(moins de 2,5 %)</a:t>
            </a:r>
          </a:p>
          <a:p>
            <a:endParaRPr lang="fr-FR" dirty="0"/>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34</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35</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36</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F403AB7-78F6-954E-8FB7-405302D24C49}" type="datetimeFigureOut">
              <a:rPr lang="fr-FR" smtClean="0"/>
              <a:pPr/>
              <a:t>05/05/2011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186892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403AB7-78F6-954E-8FB7-405302D24C49}" type="datetimeFigureOut">
              <a:rPr lang="fr-FR" smtClean="0"/>
              <a:pPr/>
              <a:t>05/05/2011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926684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403AB7-78F6-954E-8FB7-405302D24C49}" type="datetimeFigureOut">
              <a:rPr lang="fr-FR" smtClean="0"/>
              <a:pPr/>
              <a:t>05/05/2011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220535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403AB7-78F6-954E-8FB7-405302D24C49}" type="datetimeFigureOut">
              <a:rPr lang="fr-FR" smtClean="0"/>
              <a:pPr/>
              <a:t>05/05/2011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146032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F403AB7-78F6-954E-8FB7-405302D24C49}" type="datetimeFigureOut">
              <a:rPr lang="fr-FR" smtClean="0"/>
              <a:pPr/>
              <a:t>05/05/2011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31012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F403AB7-78F6-954E-8FB7-405302D24C49}" type="datetimeFigureOut">
              <a:rPr lang="fr-FR" smtClean="0"/>
              <a:pPr/>
              <a:t>05/05/2011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73502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F403AB7-78F6-954E-8FB7-405302D24C49}" type="datetimeFigureOut">
              <a:rPr lang="fr-FR" smtClean="0"/>
              <a:pPr/>
              <a:t>05/05/2011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106260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5F403AB7-78F6-954E-8FB7-405302D24C49}" type="datetimeFigureOut">
              <a:rPr lang="fr-FR" smtClean="0"/>
              <a:pPr/>
              <a:t>05/05/2011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3506574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F403AB7-78F6-954E-8FB7-405302D24C49}" type="datetimeFigureOut">
              <a:rPr lang="fr-FR" smtClean="0"/>
              <a:pPr/>
              <a:t>05/05/2011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49062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F403AB7-78F6-954E-8FB7-405302D24C49}" type="datetimeFigureOut">
              <a:rPr lang="fr-FR" smtClean="0"/>
              <a:pPr/>
              <a:t>05/05/2011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1069424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F403AB7-78F6-954E-8FB7-405302D24C49}" type="datetimeFigureOut">
              <a:rPr lang="fr-FR" smtClean="0"/>
              <a:pPr/>
              <a:t>05/05/2011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940309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03AB7-78F6-954E-8FB7-405302D24C49}" type="datetimeFigureOut">
              <a:rPr lang="fr-FR" smtClean="0"/>
              <a:pPr/>
              <a:t>05/05/2011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33AE6-60A6-D84F-A644-4C1D8E186D40}" type="slidenum">
              <a:rPr lang="fr-FR" smtClean="0"/>
              <a:pPr/>
              <a:t>‹N°›</a:t>
            </a:fld>
            <a:endParaRPr lang="fr-FR"/>
          </a:p>
        </p:txBody>
      </p:sp>
    </p:spTree>
    <p:extLst>
      <p:ext uri="{BB962C8B-B14F-4D97-AF65-F5344CB8AC3E}">
        <p14:creationId xmlns:p14="http://schemas.microsoft.com/office/powerpoint/2010/main" xmlns="" val="57272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uler.ac-versailles.fr/wm3/pi2/moyenne/arithmetique1.js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euler.ac-versailles.fr/wm3/pi2/mediane/mediane4.jsp"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uler.ac-versailles.fr/wm3/pi2/loigeometrique/geometrique1.js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uler.ac-versailles.fr/wm3/pi2/binomiale/binomiale12.jsp"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nsee.f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statcan.gc.ca/"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5"/>
            <a:ext cx="7772400" cy="1064906"/>
          </a:xfrm>
        </p:spPr>
        <p:txBody>
          <a:bodyPr>
            <a:noAutofit/>
          </a:bodyPr>
          <a:lstStyle/>
          <a:p>
            <a:r>
              <a:rPr lang="fr-FR" dirty="0" smtClean="0">
                <a:solidFill>
                  <a:srgbClr val="FF0000"/>
                </a:solidFill>
              </a:rPr>
              <a:t>Statistiques</a:t>
            </a:r>
            <a:r>
              <a:rPr lang="fr-FR" dirty="0" smtClean="0">
                <a:solidFill>
                  <a:srgbClr val="0070C0"/>
                </a:solidFill>
              </a:rPr>
              <a:t> et probabilités</a:t>
            </a:r>
            <a:br>
              <a:rPr lang="fr-FR" dirty="0" smtClean="0">
                <a:solidFill>
                  <a:srgbClr val="0070C0"/>
                </a:solidFill>
              </a:rPr>
            </a:br>
            <a:endParaRPr lang="fr-FR" dirty="0"/>
          </a:p>
        </p:txBody>
      </p:sp>
      <p:sp>
        <p:nvSpPr>
          <p:cNvPr id="3" name="Sous-titre 2"/>
          <p:cNvSpPr>
            <a:spLocks noGrp="1"/>
          </p:cNvSpPr>
          <p:nvPr>
            <p:ph type="subTitle" idx="1"/>
          </p:nvPr>
        </p:nvSpPr>
        <p:spPr>
          <a:xfrm>
            <a:off x="467544" y="1078993"/>
            <a:ext cx="8208912" cy="5374344"/>
          </a:xfrm>
        </p:spPr>
        <p:txBody>
          <a:bodyPr>
            <a:normAutofit fontScale="92500" lnSpcReduction="20000"/>
          </a:bodyPr>
          <a:lstStyle/>
          <a:p>
            <a:pPr algn="l"/>
            <a:r>
              <a:rPr lang="fr-FR" dirty="0" smtClean="0">
                <a:solidFill>
                  <a:srgbClr val="FF0000"/>
                </a:solidFill>
              </a:rPr>
              <a:t>Statistique descriptive, analyse de données</a:t>
            </a:r>
          </a:p>
          <a:p>
            <a:pPr algn="l">
              <a:buFont typeface="Arial" pitchFamily="34" charset="0"/>
              <a:buChar char="•"/>
            </a:pPr>
            <a:r>
              <a:rPr lang="fr-FR" sz="2800" dirty="0" smtClean="0">
                <a:solidFill>
                  <a:schemeClr val="tx1">
                    <a:lumMod val="75000"/>
                    <a:lumOff val="25000"/>
                  </a:schemeClr>
                </a:solidFill>
              </a:rPr>
              <a:t>Moyenne</a:t>
            </a:r>
          </a:p>
          <a:p>
            <a:pPr algn="l">
              <a:buFont typeface="Arial" pitchFamily="34" charset="0"/>
              <a:buChar char="•"/>
            </a:pPr>
            <a:r>
              <a:rPr lang="fr-FR" sz="2800" dirty="0" smtClean="0">
                <a:solidFill>
                  <a:schemeClr val="tx1">
                    <a:lumMod val="75000"/>
                    <a:lumOff val="25000"/>
                  </a:schemeClr>
                </a:solidFill>
              </a:rPr>
              <a:t>médiane et quartiles</a:t>
            </a:r>
            <a:endParaRPr lang="fr-FR" dirty="0" smtClean="0">
              <a:solidFill>
                <a:schemeClr val="tx1">
                  <a:lumMod val="75000"/>
                  <a:lumOff val="25000"/>
                </a:schemeClr>
              </a:solidFill>
            </a:endParaRPr>
          </a:p>
          <a:p>
            <a:pPr algn="l">
              <a:buFont typeface="Arial" pitchFamily="34" charset="0"/>
              <a:buChar char="•"/>
            </a:pPr>
            <a:r>
              <a:rPr lang="fr-FR" sz="2800" dirty="0">
                <a:solidFill>
                  <a:schemeClr val="tx1">
                    <a:lumMod val="75000"/>
                    <a:lumOff val="25000"/>
                  </a:schemeClr>
                </a:solidFill>
              </a:rPr>
              <a:t>(moyenne ; écart type) /</a:t>
            </a:r>
            <a:r>
              <a:rPr lang="fr-FR" sz="2800" dirty="0" smtClean="0">
                <a:solidFill>
                  <a:schemeClr val="tx1">
                    <a:lumMod val="75000"/>
                    <a:lumOff val="25000"/>
                  </a:schemeClr>
                </a:solidFill>
              </a:rPr>
              <a:t> </a:t>
            </a:r>
            <a:r>
              <a:rPr lang="fr-FR" sz="2800" dirty="0">
                <a:solidFill>
                  <a:schemeClr val="tx1">
                    <a:lumMod val="75000"/>
                    <a:lumOff val="25000"/>
                  </a:schemeClr>
                </a:solidFill>
              </a:rPr>
              <a:t>(médiane ; écart interquartile</a:t>
            </a:r>
            <a:r>
              <a:rPr lang="fr-FR" sz="2800" dirty="0" smtClean="0">
                <a:solidFill>
                  <a:schemeClr val="tx1">
                    <a:lumMod val="75000"/>
                    <a:lumOff val="25000"/>
                  </a:schemeClr>
                </a:solidFill>
              </a:rPr>
              <a:t>)</a:t>
            </a:r>
          </a:p>
          <a:p>
            <a:pPr algn="l">
              <a:buFont typeface="Arial" pitchFamily="34" charset="0"/>
              <a:buChar char="•"/>
            </a:pPr>
            <a:r>
              <a:rPr lang="fr-FR" sz="2800" dirty="0" smtClean="0">
                <a:solidFill>
                  <a:schemeClr val="tx1">
                    <a:lumMod val="75000"/>
                    <a:lumOff val="25000"/>
                  </a:schemeClr>
                </a:solidFill>
              </a:rPr>
              <a:t>courbe des fréquences cumulées</a:t>
            </a:r>
          </a:p>
          <a:p>
            <a:pPr algn="l">
              <a:buFont typeface="Arial" pitchFamily="34" charset="0"/>
              <a:buChar char="•"/>
            </a:pPr>
            <a:r>
              <a:rPr lang="fr-FR" sz="2800" dirty="0" smtClean="0">
                <a:solidFill>
                  <a:schemeClr val="tx1">
                    <a:lumMod val="75000"/>
                    <a:lumOff val="25000"/>
                  </a:schemeClr>
                </a:solidFill>
              </a:rPr>
              <a:t>exemple d’effet de structure</a:t>
            </a:r>
          </a:p>
          <a:p>
            <a:pPr algn="l"/>
            <a:endParaRPr lang="fr-FR" sz="2800" dirty="0" smtClean="0">
              <a:solidFill>
                <a:schemeClr val="tx1">
                  <a:lumMod val="75000"/>
                  <a:lumOff val="25000"/>
                </a:schemeClr>
              </a:solidFill>
            </a:endParaRPr>
          </a:p>
          <a:p>
            <a:pPr algn="l"/>
            <a:r>
              <a:rPr lang="fr-FR" dirty="0" smtClean="0">
                <a:solidFill>
                  <a:srgbClr val="0070C0"/>
                </a:solidFill>
              </a:rPr>
              <a:t>Probabilités</a:t>
            </a:r>
          </a:p>
          <a:p>
            <a:pPr algn="l"/>
            <a:r>
              <a:rPr lang="fr-FR" sz="2800" dirty="0" smtClean="0">
                <a:solidFill>
                  <a:schemeClr val="tx1">
                    <a:lumMod val="75000"/>
                    <a:lumOff val="25000"/>
                  </a:schemeClr>
                </a:solidFill>
              </a:rPr>
              <a:t>loi  géométrique tronquée  </a:t>
            </a:r>
          </a:p>
          <a:p>
            <a:pPr algn="l"/>
            <a:endParaRPr lang="fr-FR" sz="2800" dirty="0" smtClean="0">
              <a:solidFill>
                <a:schemeClr val="tx1">
                  <a:lumMod val="75000"/>
                  <a:lumOff val="25000"/>
                </a:schemeClr>
              </a:solidFill>
            </a:endParaRPr>
          </a:p>
          <a:p>
            <a:pPr algn="l"/>
            <a:r>
              <a:rPr lang="fr-FR" sz="3500" dirty="0" smtClean="0">
                <a:solidFill>
                  <a:srgbClr val="FF0000"/>
                </a:solidFill>
                <a:latin typeface="Calibri"/>
              </a:rPr>
              <a:t>É</a:t>
            </a:r>
            <a:r>
              <a:rPr lang="fr-FR" sz="3500" dirty="0" smtClean="0">
                <a:solidFill>
                  <a:srgbClr val="FF0000"/>
                </a:solidFill>
              </a:rPr>
              <a:t>chantillonnage </a:t>
            </a:r>
          </a:p>
          <a:p>
            <a:pPr algn="l"/>
            <a:r>
              <a:rPr lang="fr-FR" sz="2800" dirty="0" smtClean="0">
                <a:solidFill>
                  <a:schemeClr val="tx1">
                    <a:lumMod val="75000"/>
                    <a:lumOff val="25000"/>
                  </a:schemeClr>
                </a:solidFill>
              </a:rPr>
              <a:t>intervalle de fluctuation</a:t>
            </a:r>
            <a:endParaRPr lang="fr-FR" sz="2800" dirty="0">
              <a:solidFill>
                <a:schemeClr val="tx1">
                  <a:lumMod val="75000"/>
                  <a:lumOff val="25000"/>
                </a:schemeClr>
              </a:solidFill>
            </a:endParaRPr>
          </a:p>
          <a:p>
            <a:pPr algn="l"/>
            <a:endParaRPr lang="fr-FR" dirty="0"/>
          </a:p>
        </p:txBody>
      </p:sp>
      <p:pic>
        <p:nvPicPr>
          <p:cNvPr id="28673" name="Picture 1"/>
          <p:cNvPicPr>
            <a:picLocks noChangeAspect="1" noChangeArrowheads="1"/>
          </p:cNvPicPr>
          <p:nvPr/>
        </p:nvPicPr>
        <p:blipFill>
          <a:blip r:embed="rId3"/>
          <a:srcRect/>
          <a:stretch>
            <a:fillRect/>
          </a:stretch>
        </p:blipFill>
        <p:spPr bwMode="auto">
          <a:xfrm>
            <a:off x="4985058" y="3668335"/>
            <a:ext cx="3470910" cy="2301364"/>
          </a:xfrm>
          <a:prstGeom prst="rect">
            <a:avLst/>
          </a:prstGeom>
          <a:noFill/>
          <a:ln w="9525">
            <a:noFill/>
            <a:miter lim="800000"/>
            <a:headEnd/>
            <a:tailEnd/>
          </a:ln>
        </p:spPr>
      </p:pic>
    </p:spTree>
    <p:extLst>
      <p:ext uri="{BB962C8B-B14F-4D97-AF65-F5344CB8AC3E}">
        <p14:creationId xmlns:p14="http://schemas.microsoft.com/office/powerpoint/2010/main" xmlns="" val="813158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solidFill>
                  <a:srgbClr val="0000CC"/>
                </a:solidFill>
              </a:rPr>
              <a:t>Courbe des fréquences cumulées   (2</a:t>
            </a:r>
            <a:r>
              <a:rPr lang="fr-FR" sz="3600" baseline="30000" dirty="0" smtClean="0">
                <a:solidFill>
                  <a:srgbClr val="0000CC"/>
                </a:solidFill>
              </a:rPr>
              <a:t>nde</a:t>
            </a:r>
            <a:r>
              <a:rPr lang="fr-FR" sz="3600" dirty="0" smtClean="0">
                <a:solidFill>
                  <a:srgbClr val="0000CC"/>
                </a:solidFill>
              </a:rPr>
              <a:t>)</a:t>
            </a:r>
            <a:br>
              <a:rPr lang="fr-FR" sz="3600" dirty="0" smtClean="0">
                <a:solidFill>
                  <a:srgbClr val="0000CC"/>
                </a:solidFill>
              </a:rPr>
            </a:br>
            <a:r>
              <a:rPr lang="fr-FR" sz="3600" dirty="0" smtClean="0">
                <a:solidFill>
                  <a:srgbClr val="0000CC"/>
                </a:solidFill>
              </a:rPr>
              <a:t>(caractère quantitatif continu)</a:t>
            </a:r>
            <a:endParaRPr lang="fr-FR" sz="3600" dirty="0">
              <a:solidFill>
                <a:srgbClr val="0000CC"/>
              </a:solidFill>
            </a:endParaRPr>
          </a:p>
        </p:txBody>
      </p:sp>
      <p:sp>
        <p:nvSpPr>
          <p:cNvPr id="3" name="Espace réservé du contenu 2"/>
          <p:cNvSpPr>
            <a:spLocks noGrp="1"/>
          </p:cNvSpPr>
          <p:nvPr>
            <p:ph idx="1"/>
          </p:nvPr>
        </p:nvSpPr>
        <p:spPr>
          <a:xfrm>
            <a:off x="457200" y="1600200"/>
            <a:ext cx="8229600" cy="4931229"/>
          </a:xfrm>
        </p:spPr>
        <p:txBody>
          <a:bodyPr>
            <a:normAutofit fontScale="55000" lnSpcReduction="20000"/>
          </a:bodyPr>
          <a:lstStyle/>
          <a:p>
            <a:r>
              <a:rPr lang="fr-FR" sz="4400" dirty="0" smtClean="0">
                <a:solidFill>
                  <a:srgbClr val="003399"/>
                </a:solidFill>
              </a:rPr>
              <a:t>Fréquences cumulées croissantes</a:t>
            </a:r>
          </a:p>
          <a:p>
            <a:pPr>
              <a:buNone/>
            </a:pPr>
            <a:r>
              <a:rPr lang="fr-FR" sz="4200" dirty="0" smtClean="0">
                <a:solidFill>
                  <a:srgbClr val="002060"/>
                </a:solidFill>
              </a:rPr>
              <a:t>Si </a:t>
            </a:r>
            <a:r>
              <a:rPr lang="fr-FR" sz="4200" i="1" dirty="0" smtClean="0">
                <a:solidFill>
                  <a:srgbClr val="002060"/>
                </a:solidFill>
              </a:rPr>
              <a:t>f</a:t>
            </a:r>
            <a:r>
              <a:rPr lang="fr-FR" sz="4200" dirty="0" smtClean="0">
                <a:solidFill>
                  <a:srgbClr val="002060"/>
                </a:solidFill>
              </a:rPr>
              <a:t> est la fréquence cumulée croissante correspondant à la </a:t>
            </a:r>
          </a:p>
          <a:p>
            <a:pPr>
              <a:buNone/>
            </a:pPr>
            <a:r>
              <a:rPr lang="fr-FR" sz="4200" dirty="0" smtClean="0">
                <a:solidFill>
                  <a:srgbClr val="002060"/>
                </a:solidFill>
              </a:rPr>
              <a:t>classe [</a:t>
            </a:r>
            <a:r>
              <a:rPr lang="fr-FR" sz="4200" i="1" dirty="0" smtClean="0">
                <a:solidFill>
                  <a:srgbClr val="002060"/>
                </a:solidFill>
              </a:rPr>
              <a:t>a</a:t>
            </a:r>
            <a:r>
              <a:rPr lang="fr-FR" sz="4200" dirty="0" smtClean="0">
                <a:solidFill>
                  <a:srgbClr val="002060"/>
                </a:solidFill>
              </a:rPr>
              <a:t> ; </a:t>
            </a:r>
            <a:r>
              <a:rPr lang="fr-FR" sz="4200" i="1" dirty="0" smtClean="0">
                <a:solidFill>
                  <a:srgbClr val="002060"/>
                </a:solidFill>
              </a:rPr>
              <a:t>b</a:t>
            </a:r>
            <a:r>
              <a:rPr lang="fr-FR" sz="4200" dirty="0" smtClean="0">
                <a:solidFill>
                  <a:srgbClr val="002060"/>
                </a:solidFill>
              </a:rPr>
              <a:t>[, </a:t>
            </a:r>
          </a:p>
          <a:p>
            <a:pPr>
              <a:buNone/>
            </a:pPr>
            <a:r>
              <a:rPr lang="fr-FR" sz="4200" dirty="0" smtClean="0">
                <a:solidFill>
                  <a:srgbClr val="002060"/>
                </a:solidFill>
              </a:rPr>
              <a:t>alors le point de coordonnées (</a:t>
            </a:r>
            <a:r>
              <a:rPr lang="fr-FR" sz="4200" i="1" dirty="0" smtClean="0">
                <a:solidFill>
                  <a:srgbClr val="002060"/>
                </a:solidFill>
              </a:rPr>
              <a:t>b</a:t>
            </a:r>
            <a:r>
              <a:rPr lang="fr-FR" sz="4200" dirty="0" smtClean="0">
                <a:solidFill>
                  <a:srgbClr val="002060"/>
                </a:solidFill>
              </a:rPr>
              <a:t> ; </a:t>
            </a:r>
            <a:r>
              <a:rPr lang="fr-FR" sz="4200" i="1" dirty="0" smtClean="0">
                <a:solidFill>
                  <a:srgbClr val="002060"/>
                </a:solidFill>
              </a:rPr>
              <a:t>f</a:t>
            </a:r>
            <a:r>
              <a:rPr lang="fr-FR" sz="4200" dirty="0" smtClean="0">
                <a:solidFill>
                  <a:srgbClr val="002060"/>
                </a:solidFill>
              </a:rPr>
              <a:t>) appartient à la courbe :</a:t>
            </a:r>
          </a:p>
          <a:p>
            <a:pPr>
              <a:buNone/>
            </a:pPr>
            <a:r>
              <a:rPr lang="fr-FR" sz="3600" i="1" dirty="0" smtClean="0">
                <a:solidFill>
                  <a:srgbClr val="002060"/>
                </a:solidFill>
              </a:rPr>
              <a:t>f est la fréquence des valeurs du caractère (strictement) inférieures à b.</a:t>
            </a:r>
          </a:p>
          <a:p>
            <a:pPr>
              <a:buNone/>
            </a:pPr>
            <a:r>
              <a:rPr lang="fr-FR" sz="4200" dirty="0" smtClean="0">
                <a:solidFill>
                  <a:srgbClr val="002060"/>
                </a:solidFill>
              </a:rPr>
              <a:t>Le « premier point » a pour coordonnées (</a:t>
            </a:r>
            <a:r>
              <a:rPr lang="fr-FR" sz="4200" i="1" dirty="0" smtClean="0">
                <a:solidFill>
                  <a:srgbClr val="002060"/>
                </a:solidFill>
              </a:rPr>
              <a:t>m</a:t>
            </a:r>
            <a:r>
              <a:rPr lang="fr-FR" sz="4200" dirty="0" smtClean="0">
                <a:solidFill>
                  <a:srgbClr val="002060"/>
                </a:solidFill>
              </a:rPr>
              <a:t> ; 0)   (avec </a:t>
            </a:r>
            <a:r>
              <a:rPr lang="fr-FR" sz="4200" i="1" dirty="0" smtClean="0">
                <a:solidFill>
                  <a:srgbClr val="002060"/>
                </a:solidFill>
              </a:rPr>
              <a:t>m</a:t>
            </a:r>
            <a:r>
              <a:rPr lang="fr-FR" sz="4200" dirty="0" smtClean="0">
                <a:solidFill>
                  <a:srgbClr val="002060"/>
                </a:solidFill>
              </a:rPr>
              <a:t> borne </a:t>
            </a:r>
          </a:p>
          <a:p>
            <a:pPr>
              <a:buNone/>
            </a:pPr>
            <a:r>
              <a:rPr lang="fr-FR" sz="4200" dirty="0" smtClean="0">
                <a:solidFill>
                  <a:srgbClr val="002060"/>
                </a:solidFill>
              </a:rPr>
              <a:t>gauche du premier intervalle)</a:t>
            </a:r>
          </a:p>
          <a:p>
            <a:r>
              <a:rPr lang="fr-FR" sz="4400" dirty="0" smtClean="0">
                <a:solidFill>
                  <a:srgbClr val="003399"/>
                </a:solidFill>
              </a:rPr>
              <a:t>Fréquences cumulées décroissantes</a:t>
            </a:r>
          </a:p>
          <a:p>
            <a:pPr>
              <a:buNone/>
            </a:pPr>
            <a:r>
              <a:rPr lang="fr-FR" sz="4200" dirty="0" smtClean="0">
                <a:solidFill>
                  <a:srgbClr val="002060"/>
                </a:solidFill>
              </a:rPr>
              <a:t>Si </a:t>
            </a:r>
            <a:r>
              <a:rPr lang="fr-FR" sz="4200" i="1" dirty="0" smtClean="0">
                <a:solidFill>
                  <a:srgbClr val="002060"/>
                </a:solidFill>
              </a:rPr>
              <a:t>f</a:t>
            </a:r>
            <a:r>
              <a:rPr lang="fr-FR" sz="4200" dirty="0" smtClean="0">
                <a:solidFill>
                  <a:srgbClr val="002060"/>
                </a:solidFill>
              </a:rPr>
              <a:t> est la fréquence cumulée décroissante correspondant à la </a:t>
            </a:r>
          </a:p>
          <a:p>
            <a:pPr>
              <a:buNone/>
            </a:pPr>
            <a:r>
              <a:rPr lang="fr-FR" sz="4200" dirty="0" smtClean="0">
                <a:solidFill>
                  <a:srgbClr val="002060"/>
                </a:solidFill>
              </a:rPr>
              <a:t>classe [</a:t>
            </a:r>
            <a:r>
              <a:rPr lang="fr-FR" sz="4200" i="1" dirty="0" smtClean="0">
                <a:solidFill>
                  <a:srgbClr val="002060"/>
                </a:solidFill>
              </a:rPr>
              <a:t>a</a:t>
            </a:r>
            <a:r>
              <a:rPr lang="fr-FR" sz="4200" dirty="0" smtClean="0">
                <a:solidFill>
                  <a:srgbClr val="002060"/>
                </a:solidFill>
              </a:rPr>
              <a:t> ; </a:t>
            </a:r>
            <a:r>
              <a:rPr lang="fr-FR" sz="4200" i="1" dirty="0" smtClean="0">
                <a:solidFill>
                  <a:srgbClr val="002060"/>
                </a:solidFill>
              </a:rPr>
              <a:t>b</a:t>
            </a:r>
            <a:r>
              <a:rPr lang="fr-FR" sz="4200" dirty="0" smtClean="0">
                <a:solidFill>
                  <a:srgbClr val="002060"/>
                </a:solidFill>
              </a:rPr>
              <a:t>[, </a:t>
            </a:r>
          </a:p>
          <a:p>
            <a:pPr>
              <a:buNone/>
            </a:pPr>
            <a:r>
              <a:rPr lang="fr-FR" sz="4200" dirty="0" smtClean="0">
                <a:solidFill>
                  <a:srgbClr val="002060"/>
                </a:solidFill>
              </a:rPr>
              <a:t>alors le point de coordonnées (</a:t>
            </a:r>
            <a:r>
              <a:rPr lang="fr-FR" sz="4200" i="1" dirty="0" smtClean="0">
                <a:solidFill>
                  <a:srgbClr val="002060"/>
                </a:solidFill>
              </a:rPr>
              <a:t>a</a:t>
            </a:r>
            <a:r>
              <a:rPr lang="fr-FR" sz="4200" dirty="0" smtClean="0">
                <a:solidFill>
                  <a:srgbClr val="002060"/>
                </a:solidFill>
              </a:rPr>
              <a:t> ; </a:t>
            </a:r>
            <a:r>
              <a:rPr lang="fr-FR" sz="4200" i="1" dirty="0" smtClean="0">
                <a:solidFill>
                  <a:srgbClr val="002060"/>
                </a:solidFill>
              </a:rPr>
              <a:t>f</a:t>
            </a:r>
            <a:r>
              <a:rPr lang="fr-FR" sz="4200" dirty="0" smtClean="0">
                <a:solidFill>
                  <a:srgbClr val="002060"/>
                </a:solidFill>
              </a:rPr>
              <a:t>) appartient à la courbe :</a:t>
            </a:r>
          </a:p>
          <a:p>
            <a:pPr>
              <a:buNone/>
            </a:pPr>
            <a:r>
              <a:rPr lang="fr-FR" sz="3600" i="1" dirty="0" smtClean="0">
                <a:solidFill>
                  <a:srgbClr val="002060"/>
                </a:solidFill>
              </a:rPr>
              <a:t>f est la fréquence des valeurs du caractère supérieures à a.</a:t>
            </a:r>
          </a:p>
          <a:p>
            <a:pPr>
              <a:buNone/>
            </a:pPr>
            <a:r>
              <a:rPr lang="fr-FR" sz="4200" dirty="0" smtClean="0">
                <a:solidFill>
                  <a:srgbClr val="002060"/>
                </a:solidFill>
              </a:rPr>
              <a:t>Le « premier point » a pour coordonnées (</a:t>
            </a:r>
            <a:r>
              <a:rPr lang="fr-FR" sz="4200" i="1" dirty="0" smtClean="0">
                <a:solidFill>
                  <a:srgbClr val="002060"/>
                </a:solidFill>
              </a:rPr>
              <a:t>m</a:t>
            </a:r>
            <a:r>
              <a:rPr lang="fr-FR" sz="4200" dirty="0" smtClean="0">
                <a:solidFill>
                  <a:srgbClr val="002060"/>
                </a:solidFill>
              </a:rPr>
              <a:t> ; 1).</a:t>
            </a:r>
          </a:p>
          <a:p>
            <a:pPr>
              <a:buNone/>
            </a:pPr>
            <a:endParaRPr lang="fr-FR" i="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46314"/>
            <a:ext cx="8494776" cy="5679849"/>
          </a:xfrm>
        </p:spPr>
        <p:txBody>
          <a:bodyPr>
            <a:normAutofit fontScale="85000" lnSpcReduction="10000"/>
          </a:bodyPr>
          <a:lstStyle/>
          <a:p>
            <a:pPr>
              <a:buNone/>
            </a:pPr>
            <a:r>
              <a:rPr lang="fr-FR" dirty="0" smtClean="0">
                <a:solidFill>
                  <a:srgbClr val="002060"/>
                </a:solidFill>
              </a:rPr>
              <a:t>On </a:t>
            </a:r>
            <a:r>
              <a:rPr lang="fr-FR" smtClean="0">
                <a:solidFill>
                  <a:srgbClr val="002060"/>
                </a:solidFill>
              </a:rPr>
              <a:t>fait l’hypothèse </a:t>
            </a:r>
            <a:r>
              <a:rPr lang="fr-FR" dirty="0" smtClean="0">
                <a:solidFill>
                  <a:srgbClr val="002060"/>
                </a:solidFill>
              </a:rPr>
              <a:t>que la répartition à l’intérieur d’une</a:t>
            </a:r>
          </a:p>
          <a:p>
            <a:pPr>
              <a:buNone/>
            </a:pPr>
            <a:r>
              <a:rPr lang="fr-FR" dirty="0" smtClean="0">
                <a:solidFill>
                  <a:srgbClr val="002060"/>
                </a:solidFill>
              </a:rPr>
              <a:t> classe est uniforme.</a:t>
            </a:r>
          </a:p>
          <a:p>
            <a:pPr>
              <a:buNone/>
            </a:pPr>
            <a:endParaRPr lang="fr-FR" dirty="0" smtClean="0">
              <a:solidFill>
                <a:srgbClr val="002060"/>
              </a:solidFill>
            </a:endParaRPr>
          </a:p>
          <a:p>
            <a:pPr>
              <a:buNone/>
            </a:pPr>
            <a:r>
              <a:rPr lang="fr-FR" dirty="0" smtClean="0">
                <a:solidFill>
                  <a:srgbClr val="002060"/>
                </a:solidFill>
              </a:rPr>
              <a:t>Sur chacune des deux courbes, le point d’ordonnée</a:t>
            </a:r>
          </a:p>
          <a:p>
            <a:pPr>
              <a:buNone/>
            </a:pPr>
            <a:r>
              <a:rPr lang="fr-FR" dirty="0" smtClean="0">
                <a:solidFill>
                  <a:srgbClr val="002060"/>
                </a:solidFill>
              </a:rPr>
              <a:t>0,5 a pour abscisse la médiane ; </a:t>
            </a:r>
          </a:p>
          <a:p>
            <a:pPr>
              <a:buNone/>
            </a:pPr>
            <a:r>
              <a:rPr lang="fr-FR" dirty="0" smtClean="0">
                <a:solidFill>
                  <a:srgbClr val="002060"/>
                </a:solidFill>
              </a:rPr>
              <a:t>si on trace les deux courbes sur un même graphique,</a:t>
            </a:r>
          </a:p>
          <a:p>
            <a:pPr>
              <a:buNone/>
            </a:pPr>
            <a:r>
              <a:rPr lang="fr-FR" dirty="0" smtClean="0">
                <a:solidFill>
                  <a:srgbClr val="002060"/>
                </a:solidFill>
              </a:rPr>
              <a:t>leur point d’intersection a pour abscisse la médiane.</a:t>
            </a:r>
          </a:p>
          <a:p>
            <a:pPr>
              <a:buNone/>
            </a:pPr>
            <a:endParaRPr lang="fr-FR" dirty="0" smtClean="0">
              <a:solidFill>
                <a:srgbClr val="002060"/>
              </a:solidFill>
            </a:endParaRPr>
          </a:p>
          <a:p>
            <a:pPr>
              <a:buNone/>
            </a:pPr>
            <a:r>
              <a:rPr lang="fr-FR" dirty="0" smtClean="0">
                <a:solidFill>
                  <a:srgbClr val="002060"/>
                </a:solidFill>
              </a:rPr>
              <a:t>Sur chacune des deux courbes, les points </a:t>
            </a:r>
          </a:p>
          <a:p>
            <a:pPr>
              <a:buNone/>
            </a:pPr>
            <a:r>
              <a:rPr lang="fr-FR" dirty="0" smtClean="0">
                <a:solidFill>
                  <a:srgbClr val="002060"/>
                </a:solidFill>
              </a:rPr>
              <a:t>d’ordonnées respectives 0,25 et 0,75 ont pour </a:t>
            </a:r>
          </a:p>
          <a:p>
            <a:pPr>
              <a:buNone/>
            </a:pPr>
            <a:r>
              <a:rPr lang="fr-FR" dirty="0" smtClean="0">
                <a:solidFill>
                  <a:srgbClr val="002060"/>
                </a:solidFill>
              </a:rPr>
              <a:t>abscisses le premier et le troisième quartiles Q</a:t>
            </a:r>
            <a:r>
              <a:rPr lang="fr-FR" baseline="-25000" dirty="0" smtClean="0">
                <a:solidFill>
                  <a:srgbClr val="002060"/>
                </a:solidFill>
              </a:rPr>
              <a:t>1</a:t>
            </a:r>
            <a:r>
              <a:rPr lang="fr-FR" dirty="0" smtClean="0">
                <a:solidFill>
                  <a:srgbClr val="002060"/>
                </a:solidFill>
              </a:rPr>
              <a:t> et Q</a:t>
            </a:r>
            <a:r>
              <a:rPr lang="fr-FR" baseline="-25000" dirty="0" smtClean="0">
                <a:solidFill>
                  <a:srgbClr val="002060"/>
                </a:solidFill>
              </a:rPr>
              <a:t>3</a:t>
            </a:r>
            <a:r>
              <a:rPr lang="fr-FR" dirty="0" smtClean="0">
                <a:solidFill>
                  <a:srgbClr val="002060"/>
                </a:solidFill>
              </a:rPr>
              <a:t>,</a:t>
            </a:r>
          </a:p>
          <a:p>
            <a:pPr>
              <a:buNone/>
            </a:pPr>
            <a:r>
              <a:rPr lang="fr-FR" dirty="0" smtClean="0">
                <a:solidFill>
                  <a:srgbClr val="002060"/>
                </a:solidFill>
              </a:rPr>
              <a:t> et inversement.</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1143000"/>
          </a:xfrm>
        </p:spPr>
        <p:txBody>
          <a:bodyPr>
            <a:normAutofit/>
          </a:bodyPr>
          <a:lstStyle/>
          <a:p>
            <a:r>
              <a:rPr lang="fr-FR" sz="3000" b="1" dirty="0" smtClean="0">
                <a:solidFill>
                  <a:srgbClr val="57257D"/>
                </a:solidFill>
              </a:rPr>
              <a:t>(moyenne ; écart type)/(médiane ; écart interquartile)</a:t>
            </a:r>
            <a:endParaRPr lang="fr-FR" sz="3000" b="1" dirty="0">
              <a:solidFill>
                <a:srgbClr val="57257D"/>
              </a:solidFill>
            </a:endParaRPr>
          </a:p>
        </p:txBody>
      </p:sp>
      <p:sp>
        <p:nvSpPr>
          <p:cNvPr id="3" name="Espace réservé du contenu 2"/>
          <p:cNvSpPr>
            <a:spLocks noGrp="1"/>
          </p:cNvSpPr>
          <p:nvPr>
            <p:ph idx="1"/>
          </p:nvPr>
        </p:nvSpPr>
        <p:spPr>
          <a:xfrm>
            <a:off x="457200" y="1340768"/>
            <a:ext cx="8363272" cy="5040560"/>
          </a:xfrm>
        </p:spPr>
        <p:txBody>
          <a:bodyPr/>
          <a:lstStyle/>
          <a:p>
            <a:pPr>
              <a:buNone/>
            </a:pPr>
            <a:r>
              <a:rPr lang="fr-FR" sz="4000" b="1" dirty="0" smtClean="0">
                <a:solidFill>
                  <a:srgbClr val="002060"/>
                </a:solidFill>
              </a:rPr>
              <a:t>Théorie</a:t>
            </a:r>
            <a:r>
              <a:rPr lang="fr-FR" sz="4000" dirty="0" smtClean="0">
                <a:solidFill>
                  <a:srgbClr val="002060"/>
                </a:solidFill>
              </a:rPr>
              <a:t> :</a:t>
            </a:r>
          </a:p>
          <a:p>
            <a:r>
              <a:rPr lang="fr-FR" dirty="0" smtClean="0">
                <a:solidFill>
                  <a:srgbClr val="002060"/>
                </a:solidFill>
              </a:rPr>
              <a:t>La moyenne (arithmétique) minimise la somme des carrés des distances à chacun des termes de la série</a:t>
            </a:r>
          </a:p>
          <a:p>
            <a:pPr>
              <a:buNone/>
            </a:pPr>
            <a:r>
              <a:rPr lang="fr-FR" sz="2000" u="sng" dirty="0" smtClean="0">
                <a:hlinkClick r:id="rId3"/>
              </a:rPr>
              <a:t>http</a:t>
            </a:r>
            <a:r>
              <a:rPr lang="fr-FR" sz="2000" u="sng" dirty="0">
                <a:hlinkClick r:id="rId3"/>
              </a:rPr>
              <a:t>://euler.ac-versailles.fr/wm3/pi2/moyenne/arithmetique1.jsp</a:t>
            </a:r>
            <a:r>
              <a:rPr lang="fr-FR" sz="2000" dirty="0" smtClean="0">
                <a:effectLst/>
              </a:rPr>
              <a:t>  (fiche 69)</a:t>
            </a:r>
            <a:endParaRPr lang="fr-FR" sz="2000" dirty="0" smtClean="0">
              <a:solidFill>
                <a:srgbClr val="002060"/>
              </a:solidFill>
            </a:endParaRPr>
          </a:p>
          <a:p>
            <a:r>
              <a:rPr lang="fr-FR" dirty="0" smtClean="0">
                <a:solidFill>
                  <a:srgbClr val="002060"/>
                </a:solidFill>
              </a:rPr>
              <a:t>La médiane minimise la somme des distances à chacun des termes de la série </a:t>
            </a:r>
          </a:p>
          <a:p>
            <a:pPr marL="365125" indent="0">
              <a:buNone/>
            </a:pPr>
            <a:r>
              <a:rPr lang="fr-FR" sz="2000" u="sng" dirty="0">
                <a:hlinkClick r:id="rId4"/>
              </a:rPr>
              <a:t>http://euler.ac-versailles.fr/wm3/pi2/mediane/mediane4.jsp</a:t>
            </a:r>
            <a:r>
              <a:rPr lang="fr-FR" dirty="0" smtClean="0">
                <a:effectLst/>
              </a:rPr>
              <a:t>  </a:t>
            </a:r>
            <a:r>
              <a:rPr lang="fr-FR" sz="2000" dirty="0" smtClean="0">
                <a:effectLst/>
              </a:rPr>
              <a:t>(fiche 59)</a:t>
            </a:r>
            <a:endParaRPr lang="fr-FR" sz="2000" dirty="0" smtClean="0">
              <a:solidFill>
                <a:srgbClr val="002060"/>
              </a:solidFill>
            </a:endParaRPr>
          </a:p>
          <a:p>
            <a:pPr marL="457200" lvl="1" indent="0">
              <a:buNone/>
            </a:pPr>
            <a:endParaRPr lang="fr-FR" dirty="0" smtClean="0">
              <a:solidFill>
                <a:srgbClr val="002060"/>
              </a:solidFill>
            </a:endParaRPr>
          </a:p>
          <a:p>
            <a:pPr>
              <a:buNone/>
            </a:pPr>
            <a:endParaRPr lang="fr-FR" dirty="0"/>
          </a:p>
        </p:txBody>
      </p:sp>
    </p:spTree>
    <p:extLst>
      <p:ext uri="{BB962C8B-B14F-4D97-AF65-F5344CB8AC3E}">
        <p14:creationId xmlns:p14="http://schemas.microsoft.com/office/powerpoint/2010/main" xmlns="" val="4019475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cstate="print"/>
          <a:srcRect/>
          <a:stretch>
            <a:fillRect/>
          </a:stretch>
        </p:blipFill>
        <p:spPr bwMode="auto">
          <a:xfrm>
            <a:off x="236564" y="332656"/>
            <a:ext cx="7499911" cy="1440160"/>
          </a:xfrm>
          <a:prstGeom prst="rect">
            <a:avLst/>
          </a:prstGeom>
          <a:noFill/>
          <a:ln w="9525">
            <a:noFill/>
            <a:miter lim="800000"/>
            <a:headEnd/>
            <a:tailEnd/>
          </a:ln>
        </p:spPr>
      </p:pic>
      <p:sp>
        <p:nvSpPr>
          <p:cNvPr id="5" name="ZoneTexte 4"/>
          <p:cNvSpPr txBox="1"/>
          <p:nvPr/>
        </p:nvSpPr>
        <p:spPr>
          <a:xfrm>
            <a:off x="827584" y="1772816"/>
            <a:ext cx="7920880" cy="369332"/>
          </a:xfrm>
          <a:prstGeom prst="rect">
            <a:avLst/>
          </a:prstGeom>
          <a:noFill/>
        </p:spPr>
        <p:txBody>
          <a:bodyPr wrap="square" rtlCol="0">
            <a:spAutoFit/>
          </a:bodyPr>
          <a:lstStyle/>
          <a:p>
            <a:r>
              <a:rPr lang="fr-FR" dirty="0" smtClean="0"/>
              <a:t>Tableau à compléter par l’utilisateur …</a:t>
            </a:r>
            <a:endParaRPr lang="fr-FR" dirty="0"/>
          </a:p>
        </p:txBody>
      </p:sp>
      <p:pic>
        <p:nvPicPr>
          <p:cNvPr id="2051" name="Picture 3"/>
          <p:cNvPicPr>
            <a:picLocks noChangeAspect="1" noChangeArrowheads="1"/>
          </p:cNvPicPr>
          <p:nvPr/>
        </p:nvPicPr>
        <p:blipFill>
          <a:blip r:embed="rId4" cstate="print"/>
          <a:srcRect/>
          <a:stretch>
            <a:fillRect/>
          </a:stretch>
        </p:blipFill>
        <p:spPr bwMode="auto">
          <a:xfrm>
            <a:off x="179512" y="1855000"/>
            <a:ext cx="8705850" cy="4545540"/>
          </a:xfrm>
          <a:prstGeom prst="rect">
            <a:avLst/>
          </a:prstGeom>
          <a:noFill/>
          <a:ln w="9525">
            <a:noFill/>
            <a:miter lim="800000"/>
            <a:headEnd/>
            <a:tailEnd/>
          </a:ln>
        </p:spPr>
      </p:pic>
    </p:spTree>
    <p:extLst>
      <p:ext uri="{BB962C8B-B14F-4D97-AF65-F5344CB8AC3E}">
        <p14:creationId xmlns="" xmlns:p14="http://schemas.microsoft.com/office/powerpoint/2010/main" val="1974305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 d’écran 2011-02-21 à 17.18.47.png"/>
          <p:cNvPicPr>
            <a:picLocks noGrp="1" noChangeAspect="1"/>
          </p:cNvPicPr>
          <p:nvPr>
            <p:ph idx="1"/>
          </p:nvPr>
        </p:nvPicPr>
        <p:blipFill>
          <a:blip r:embed="rId3">
            <a:extLst>
              <a:ext uri="{28A0092B-C50C-407E-A947-70E740481C1C}">
                <a14:useLocalDpi xmlns="" xmlns:a14="http://schemas.microsoft.com/office/drawing/2010/main" val="0"/>
              </a:ext>
            </a:extLst>
          </a:blip>
          <a:srcRect t="-11002" b="-11002"/>
          <a:stretch>
            <a:fillRect/>
          </a:stretch>
        </p:blipFill>
        <p:spPr>
          <a:xfrm>
            <a:off x="457200" y="1033463"/>
            <a:ext cx="8229600" cy="5092700"/>
          </a:xfrm>
        </p:spPr>
      </p:pic>
    </p:spTree>
    <p:extLst>
      <p:ext uri="{BB962C8B-B14F-4D97-AF65-F5344CB8AC3E}">
        <p14:creationId xmlns="" xmlns:p14="http://schemas.microsoft.com/office/powerpoint/2010/main" val="3197405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76672"/>
            <a:ext cx="8640960" cy="5967671"/>
          </a:xfrm>
        </p:spPr>
        <p:txBody>
          <a:bodyPr>
            <a:normAutofit fontScale="85000" lnSpcReduction="20000"/>
          </a:bodyPr>
          <a:lstStyle/>
          <a:p>
            <a:r>
              <a:rPr lang="fr-FR" dirty="0" smtClean="0">
                <a:solidFill>
                  <a:srgbClr val="002060"/>
                </a:solidFill>
              </a:rPr>
              <a:t>Médiane et écart interquartile sont peu sensibles aux valeurs extrêmes …</a:t>
            </a:r>
          </a:p>
          <a:p>
            <a:endParaRPr lang="fr-FR" dirty="0" smtClean="0">
              <a:solidFill>
                <a:srgbClr val="002060"/>
              </a:solidFill>
            </a:endParaRPr>
          </a:p>
          <a:p>
            <a:r>
              <a:rPr lang="fr-FR" dirty="0" smtClean="0">
                <a:solidFill>
                  <a:srgbClr val="002060"/>
                </a:solidFill>
              </a:rPr>
              <a:t>Le couple (moyenne ; écart type) trouve sa pertinence en liaison avec les probabilités, en particulier avec la loi normale (utilisée dans de nombreuses situations …) ; on étudie la proportion de valeurs dans [m – 2</a:t>
            </a:r>
            <a:r>
              <a:rPr lang="el-GR" dirty="0">
                <a:solidFill>
                  <a:srgbClr val="002060"/>
                </a:solidFill>
              </a:rPr>
              <a:t>σ</a:t>
            </a:r>
            <a:r>
              <a:rPr lang="fr-FR" dirty="0">
                <a:solidFill>
                  <a:srgbClr val="002060"/>
                </a:solidFill>
              </a:rPr>
              <a:t> ; </a:t>
            </a:r>
            <a:r>
              <a:rPr lang="fr-FR" dirty="0" smtClean="0">
                <a:solidFill>
                  <a:srgbClr val="002060"/>
                </a:solidFill>
              </a:rPr>
              <a:t>m + 2</a:t>
            </a:r>
            <a:r>
              <a:rPr lang="el-GR" dirty="0" smtClean="0">
                <a:solidFill>
                  <a:srgbClr val="002060"/>
                </a:solidFill>
              </a:rPr>
              <a:t>σ</a:t>
            </a:r>
            <a:r>
              <a:rPr lang="fr-FR" dirty="0" smtClean="0">
                <a:solidFill>
                  <a:srgbClr val="002060"/>
                </a:solidFill>
              </a:rPr>
              <a:t>] …</a:t>
            </a:r>
          </a:p>
          <a:p>
            <a:endParaRPr lang="fr-FR" dirty="0" smtClean="0">
              <a:solidFill>
                <a:srgbClr val="002060"/>
              </a:solidFill>
            </a:endParaRPr>
          </a:p>
          <a:p>
            <a:pPr algn="ctr"/>
            <a:r>
              <a:rPr lang="fr-FR" dirty="0" smtClean="0">
                <a:solidFill>
                  <a:srgbClr val="002060"/>
                </a:solidFill>
              </a:rPr>
              <a:t>On peut aussi exploiter la comparaison moyenne/médiane :</a:t>
            </a:r>
          </a:p>
          <a:p>
            <a:pPr>
              <a:buNone/>
            </a:pPr>
            <a:r>
              <a:rPr lang="fr-FR" dirty="0" smtClean="0">
                <a:solidFill>
                  <a:srgbClr val="003399"/>
                </a:solidFill>
              </a:rPr>
              <a:t>	</a:t>
            </a:r>
            <a:r>
              <a:rPr lang="fr-FR" dirty="0" smtClean="0">
                <a:solidFill>
                  <a:srgbClr val="0000CC"/>
                </a:solidFill>
              </a:rPr>
              <a:t>si la moyenne est beaucoup plus basse que la médiane, quelques individus ont des valeurs de caractère beaucoup plus basses que l’ensemble des autres</a:t>
            </a:r>
          </a:p>
          <a:p>
            <a:pPr>
              <a:buNone/>
            </a:pPr>
            <a:r>
              <a:rPr lang="fr-FR" dirty="0" smtClean="0">
                <a:solidFill>
                  <a:srgbClr val="0000CC"/>
                </a:solidFill>
              </a:rPr>
              <a:t>	si la moyenne est beaucoup plus haute que la médiane, quelques individus ont des valeurs de caractère beaucoup plus hautes que l’ensemble des autres.</a:t>
            </a:r>
          </a:p>
          <a:p>
            <a:pPr>
              <a:buNone/>
            </a:pPr>
            <a:endParaRPr lang="fr-FR" dirty="0" smtClean="0">
              <a:solidFill>
                <a:srgbClr val="002060"/>
              </a:solidFill>
            </a:endParaRPr>
          </a:p>
          <a:p>
            <a:endParaRPr lang="fr-FR" dirty="0"/>
          </a:p>
        </p:txBody>
      </p:sp>
    </p:spTree>
    <p:extLst>
      <p:ext uri="{BB962C8B-B14F-4D97-AF65-F5344CB8AC3E}">
        <p14:creationId xmlns:p14="http://schemas.microsoft.com/office/powerpoint/2010/main" xmlns="" val="497708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660066"/>
                </a:solidFill>
              </a:rPr>
              <a:t>Un exemple d’effet de structure</a:t>
            </a:r>
            <a:endParaRPr lang="fr-FR" dirty="0">
              <a:solidFill>
                <a:srgbClr val="660066"/>
              </a:solidFill>
            </a:endParaRPr>
          </a:p>
        </p:txBody>
      </p:sp>
      <p:sp>
        <p:nvSpPr>
          <p:cNvPr id="3" name="Espace réservé du contenu 2"/>
          <p:cNvSpPr>
            <a:spLocks noGrp="1"/>
          </p:cNvSpPr>
          <p:nvPr>
            <p:ph idx="1"/>
          </p:nvPr>
        </p:nvSpPr>
        <p:spPr>
          <a:xfrm>
            <a:off x="457200" y="1124744"/>
            <a:ext cx="8229600" cy="5256584"/>
          </a:xfrm>
        </p:spPr>
        <p:txBody>
          <a:bodyPr/>
          <a:lstStyle/>
          <a:p>
            <a:r>
              <a:rPr lang="fr-FR" dirty="0" smtClean="0">
                <a:solidFill>
                  <a:schemeClr val="tx1">
                    <a:lumMod val="85000"/>
                    <a:lumOff val="15000"/>
                  </a:schemeClr>
                </a:solidFill>
              </a:rPr>
              <a:t>En 2000 : 3 cadres, 7 ouvriers</a:t>
            </a:r>
          </a:p>
          <a:p>
            <a:pPr>
              <a:buNone/>
            </a:pPr>
            <a:r>
              <a:rPr lang="fr-FR" dirty="0" smtClean="0">
                <a:solidFill>
                  <a:srgbClr val="002060"/>
                </a:solidFill>
              </a:rPr>
              <a:t>	Salaire mensuel moyen d’un cadre : 10 000 €, d’un ouvrier : 1000 €</a:t>
            </a:r>
          </a:p>
          <a:p>
            <a:r>
              <a:rPr lang="fr-FR" dirty="0" smtClean="0">
                <a:solidFill>
                  <a:schemeClr val="tx1">
                    <a:lumMod val="85000"/>
                    <a:lumOff val="15000"/>
                  </a:schemeClr>
                </a:solidFill>
              </a:rPr>
              <a:t>En 2001 : 2 cadres, 8 ouvriers</a:t>
            </a:r>
          </a:p>
          <a:p>
            <a:pPr>
              <a:buNone/>
            </a:pPr>
            <a:r>
              <a:rPr lang="fr-FR" dirty="0" smtClean="0">
                <a:solidFill>
                  <a:srgbClr val="002060"/>
                </a:solidFill>
              </a:rPr>
              <a:t>	Salaire mensuel moyen d’un cadre : 10 100 €, d’un ouvrier : 1100 €</a:t>
            </a:r>
          </a:p>
          <a:p>
            <a:r>
              <a:rPr lang="fr-FR" dirty="0" smtClean="0">
                <a:solidFill>
                  <a:schemeClr val="tx1">
                    <a:lumMod val="85000"/>
                    <a:lumOff val="15000"/>
                  </a:schemeClr>
                </a:solidFill>
              </a:rPr>
              <a:t>Evolution globale des salaires </a:t>
            </a:r>
          </a:p>
          <a:p>
            <a:pPr>
              <a:buNone/>
            </a:pPr>
            <a:r>
              <a:rPr lang="fr-FR" dirty="0" smtClean="0">
                <a:solidFill>
                  <a:srgbClr val="002060"/>
                </a:solidFill>
              </a:rPr>
              <a:t>	Salaire moyen d’un salarié en 2000 : 3700 €</a:t>
            </a:r>
          </a:p>
          <a:p>
            <a:pPr>
              <a:buNone/>
            </a:pPr>
            <a:r>
              <a:rPr lang="fr-FR" dirty="0" smtClean="0">
                <a:solidFill>
                  <a:srgbClr val="002060"/>
                </a:solidFill>
              </a:rPr>
              <a:t>	Salaire moyen d’un salarié en 2001 : 2900 €</a:t>
            </a:r>
          </a:p>
          <a:p>
            <a:pPr>
              <a:buNone/>
            </a:pPr>
            <a:endParaRPr lang="fr-FR" dirty="0" smtClean="0"/>
          </a:p>
          <a:p>
            <a:pPr>
              <a:buNone/>
            </a:pPr>
            <a:endParaRPr lang="fr-FR" dirty="0"/>
          </a:p>
        </p:txBody>
      </p:sp>
    </p:spTree>
    <p:extLst>
      <p:ext uri="{BB962C8B-B14F-4D97-AF65-F5344CB8AC3E}">
        <p14:creationId xmlns:p14="http://schemas.microsoft.com/office/powerpoint/2010/main" xmlns="" val="2684880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Probabilités</a:t>
            </a:r>
            <a:endParaRPr lang="fr-FR" dirty="0"/>
          </a:p>
        </p:txBody>
      </p:sp>
      <p:sp>
        <p:nvSpPr>
          <p:cNvPr id="3" name="Espace réservé du contenu 2"/>
          <p:cNvSpPr>
            <a:spLocks noGrp="1"/>
          </p:cNvSpPr>
          <p:nvPr>
            <p:ph idx="1"/>
          </p:nvPr>
        </p:nvSpPr>
        <p:spPr/>
        <p:txBody>
          <a:bodyPr/>
          <a:lstStyle/>
          <a:p>
            <a:pPr>
              <a:buNone/>
            </a:pPr>
            <a:r>
              <a:rPr lang="fr-FR" sz="3600" b="1" dirty="0" smtClean="0">
                <a:solidFill>
                  <a:srgbClr val="002060"/>
                </a:solidFill>
              </a:rPr>
              <a:t>Loi géométrique tronquée</a:t>
            </a:r>
          </a:p>
          <a:p>
            <a:pPr>
              <a:buNone/>
            </a:pPr>
            <a:r>
              <a:rPr lang="fr-FR" dirty="0" smtClean="0">
                <a:solidFill>
                  <a:srgbClr val="002060"/>
                </a:solidFill>
              </a:rPr>
              <a:t>1</a:t>
            </a:r>
            <a:r>
              <a:rPr lang="fr-FR" baseline="30000" dirty="0" smtClean="0">
                <a:solidFill>
                  <a:srgbClr val="002060"/>
                </a:solidFill>
              </a:rPr>
              <a:t>ère</a:t>
            </a:r>
            <a:r>
              <a:rPr lang="fr-FR" dirty="0" smtClean="0">
                <a:solidFill>
                  <a:srgbClr val="002060"/>
                </a:solidFill>
              </a:rPr>
              <a:t> S – Rentrée 2011</a:t>
            </a:r>
          </a:p>
          <a:p>
            <a:pPr>
              <a:buNone/>
            </a:pPr>
            <a:r>
              <a:rPr lang="fr-FR" dirty="0" smtClean="0">
                <a:solidFill>
                  <a:srgbClr val="002060"/>
                </a:solidFill>
              </a:rPr>
              <a:t>(dans « Répétition d’expériences identiques et indépendantes »)</a:t>
            </a:r>
          </a:p>
          <a:p>
            <a:pPr>
              <a:buNone/>
            </a:pPr>
            <a:r>
              <a:rPr lang="fr-FR" dirty="0" smtClean="0">
                <a:solidFill>
                  <a:srgbClr val="002060"/>
                </a:solidFill>
              </a:rPr>
              <a:t>« On peut aussi traiter quelques situations autour de la loi géométrique tronquée.</a:t>
            </a:r>
          </a:p>
          <a:p>
            <a:pPr>
              <a:buNone/>
            </a:pPr>
            <a:r>
              <a:rPr lang="fr-FR" dirty="0" smtClean="0">
                <a:solidFill>
                  <a:srgbClr val="002060"/>
                </a:solidFill>
              </a:rPr>
              <a:t>On peut simuler la loi géométrique tronquée avec </a:t>
            </a:r>
            <a:r>
              <a:rPr lang="fr-FR" smtClean="0">
                <a:solidFill>
                  <a:srgbClr val="002060"/>
                </a:solidFill>
              </a:rPr>
              <a:t>un algorithme.»</a:t>
            </a:r>
            <a:endParaRPr lang="fr-FR" dirty="0" smtClean="0">
              <a:solidFill>
                <a:srgbClr val="002060"/>
              </a:solidFill>
            </a:endParaRPr>
          </a:p>
          <a:p>
            <a:pPr>
              <a:buNone/>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874931"/>
            <a:ext cx="8229600" cy="4287433"/>
          </a:xfrm>
        </p:spPr>
        <p:txBody>
          <a:bodyPr>
            <a:noAutofit/>
          </a:bodyPr>
          <a:lstStyle/>
          <a:p>
            <a:pPr marL="0" indent="0">
              <a:buNone/>
            </a:pPr>
            <a:r>
              <a:rPr lang="fr-FR" sz="3600" b="1" dirty="0" smtClean="0">
                <a:solidFill>
                  <a:srgbClr val="002060"/>
                </a:solidFill>
              </a:rPr>
              <a:t>Loi géométrique tronquée</a:t>
            </a:r>
          </a:p>
          <a:p>
            <a:pPr marL="0" indent="0">
              <a:buNone/>
            </a:pPr>
            <a:r>
              <a:rPr lang="fr-FR" sz="2400" dirty="0">
                <a:solidFill>
                  <a:srgbClr val="002060"/>
                </a:solidFill>
                <a:latin typeface="Times New Roman"/>
                <a:cs typeface="Times New Roman"/>
              </a:rPr>
              <a:t>O</a:t>
            </a:r>
            <a:r>
              <a:rPr lang="fr-FR" sz="2400" dirty="0" smtClean="0">
                <a:solidFill>
                  <a:srgbClr val="002060"/>
                </a:solidFill>
                <a:latin typeface="Times New Roman"/>
                <a:cs typeface="Times New Roman"/>
              </a:rPr>
              <a:t>n effectue </a:t>
            </a:r>
            <a:r>
              <a:rPr lang="fr-FR" sz="2400" i="1" dirty="0" smtClean="0">
                <a:solidFill>
                  <a:srgbClr val="002060"/>
                </a:solidFill>
                <a:latin typeface="Times New Roman"/>
                <a:cs typeface="Times New Roman"/>
              </a:rPr>
              <a:t>n</a:t>
            </a:r>
            <a:r>
              <a:rPr lang="fr-FR" sz="2400" dirty="0" smtClean="0">
                <a:solidFill>
                  <a:srgbClr val="002060"/>
                </a:solidFill>
                <a:latin typeface="Times New Roman"/>
                <a:cs typeface="Times New Roman"/>
              </a:rPr>
              <a:t> épreuves de </a:t>
            </a:r>
            <a:r>
              <a:rPr lang="fr-FR" sz="2400" dirty="0">
                <a:solidFill>
                  <a:srgbClr val="002060"/>
                </a:solidFill>
                <a:latin typeface="Times New Roman"/>
                <a:cs typeface="Times New Roman"/>
              </a:rPr>
              <a:t>B</a:t>
            </a:r>
            <a:r>
              <a:rPr lang="fr-FR" sz="2400" dirty="0" smtClean="0">
                <a:solidFill>
                  <a:srgbClr val="002060"/>
                </a:solidFill>
                <a:latin typeface="Times New Roman"/>
                <a:cs typeface="Times New Roman"/>
              </a:rPr>
              <a:t>ernoulli successives, identiques et indépendantes</a:t>
            </a:r>
          </a:p>
          <a:p>
            <a:pPr marL="514350" indent="-514350">
              <a:buNone/>
            </a:pPr>
            <a:r>
              <a:rPr lang="fr-FR" sz="2400" i="1" dirty="0">
                <a:solidFill>
                  <a:srgbClr val="002060"/>
                </a:solidFill>
                <a:latin typeface="Times New Roman"/>
                <a:cs typeface="Times New Roman"/>
              </a:rPr>
              <a:t>p</a:t>
            </a:r>
            <a:r>
              <a:rPr lang="fr-FR" sz="2400" dirty="0" smtClean="0">
                <a:solidFill>
                  <a:srgbClr val="002060"/>
                </a:solidFill>
                <a:latin typeface="Times New Roman"/>
                <a:cs typeface="Times New Roman"/>
              </a:rPr>
              <a:t> est la probabilité de succès (0 &lt; </a:t>
            </a:r>
            <a:r>
              <a:rPr lang="fr-FR" sz="2400" i="1" dirty="0" smtClean="0">
                <a:solidFill>
                  <a:srgbClr val="002060"/>
                </a:solidFill>
                <a:latin typeface="Times New Roman"/>
                <a:cs typeface="Times New Roman"/>
              </a:rPr>
              <a:t>p</a:t>
            </a:r>
            <a:r>
              <a:rPr lang="fr-FR" sz="2400" dirty="0" smtClean="0">
                <a:solidFill>
                  <a:srgbClr val="002060"/>
                </a:solidFill>
                <a:latin typeface="Times New Roman"/>
                <a:cs typeface="Times New Roman"/>
              </a:rPr>
              <a:t> &lt; 1)</a:t>
            </a:r>
          </a:p>
          <a:p>
            <a:pPr marL="514350" indent="-514350">
              <a:buNone/>
            </a:pPr>
            <a:r>
              <a:rPr lang="fr-FR" sz="2400" dirty="0" smtClean="0">
                <a:solidFill>
                  <a:srgbClr val="002060"/>
                </a:solidFill>
                <a:latin typeface="Times New Roman"/>
                <a:cs typeface="Times New Roman"/>
              </a:rPr>
              <a:t>X = rang du premier succès ; </a:t>
            </a:r>
          </a:p>
          <a:p>
            <a:pPr marL="514350" indent="-514350">
              <a:buNone/>
            </a:pPr>
            <a:r>
              <a:rPr lang="fr-FR" sz="2400" dirty="0" smtClean="0">
                <a:solidFill>
                  <a:srgbClr val="002060"/>
                </a:solidFill>
                <a:latin typeface="Times New Roman"/>
                <a:cs typeface="Times New Roman"/>
              </a:rPr>
              <a:t>X = 0 si pas de succès.</a:t>
            </a:r>
          </a:p>
          <a:p>
            <a:pPr marL="514350" indent="-514350">
              <a:buNone/>
            </a:pPr>
            <a:r>
              <a:rPr lang="fr-FR" sz="2400" dirty="0" smtClean="0">
                <a:solidFill>
                  <a:srgbClr val="002060"/>
                </a:solidFill>
                <a:latin typeface="Times New Roman"/>
                <a:cs typeface="Times New Roman"/>
              </a:rPr>
              <a:t>La loi de probabilité de X est définie par :</a:t>
            </a:r>
          </a:p>
          <a:p>
            <a:pPr marL="514350" indent="-514350">
              <a:buNone/>
            </a:pPr>
            <a:r>
              <a:rPr lang="fr-FR" sz="2400" dirty="0" smtClean="0">
                <a:solidFill>
                  <a:srgbClr val="002060"/>
                </a:solidFill>
                <a:latin typeface="Times New Roman"/>
                <a:cs typeface="Times New Roman"/>
              </a:rPr>
              <a:t>•	pour tout entier </a:t>
            </a:r>
            <a:r>
              <a:rPr lang="fr-FR" sz="2400" i="1" dirty="0" smtClean="0">
                <a:solidFill>
                  <a:srgbClr val="002060"/>
                </a:solidFill>
                <a:latin typeface="Times New Roman"/>
                <a:cs typeface="Times New Roman"/>
              </a:rPr>
              <a:t>k</a:t>
            </a:r>
            <a:r>
              <a:rPr lang="fr-FR" sz="2400" dirty="0" smtClean="0">
                <a:solidFill>
                  <a:srgbClr val="002060"/>
                </a:solidFill>
                <a:latin typeface="Times New Roman"/>
                <a:cs typeface="Times New Roman"/>
              </a:rPr>
              <a:t>, 1 ≤ </a:t>
            </a:r>
            <a:r>
              <a:rPr lang="fr-FR" sz="2400" i="1" dirty="0" smtClean="0">
                <a:solidFill>
                  <a:srgbClr val="002060"/>
                </a:solidFill>
                <a:latin typeface="Times New Roman"/>
                <a:cs typeface="Times New Roman"/>
              </a:rPr>
              <a:t>k</a:t>
            </a:r>
            <a:r>
              <a:rPr lang="fr-FR" sz="2400" dirty="0" smtClean="0">
                <a:solidFill>
                  <a:srgbClr val="002060"/>
                </a:solidFill>
                <a:latin typeface="Times New Roman"/>
                <a:cs typeface="Times New Roman"/>
              </a:rPr>
              <a:t> ≤ </a:t>
            </a:r>
            <a:r>
              <a:rPr lang="fr-FR" sz="2400" i="1" dirty="0" smtClean="0">
                <a:solidFill>
                  <a:srgbClr val="002060"/>
                </a:solidFill>
                <a:latin typeface="Times New Roman"/>
                <a:cs typeface="Times New Roman"/>
              </a:rPr>
              <a:t>n,  P</a:t>
            </a:r>
            <a:r>
              <a:rPr lang="fr-FR" sz="2400" dirty="0" smtClean="0">
                <a:solidFill>
                  <a:srgbClr val="002060"/>
                </a:solidFill>
                <a:latin typeface="Times New Roman"/>
                <a:cs typeface="Times New Roman"/>
              </a:rPr>
              <a:t>(X = </a:t>
            </a:r>
            <a:r>
              <a:rPr lang="fr-FR" sz="2400" i="1" dirty="0" smtClean="0">
                <a:solidFill>
                  <a:srgbClr val="002060"/>
                </a:solidFill>
                <a:latin typeface="Times New Roman"/>
                <a:cs typeface="Times New Roman"/>
              </a:rPr>
              <a:t>k</a:t>
            </a:r>
            <a:r>
              <a:rPr lang="fr-FR" sz="2400" dirty="0" smtClean="0">
                <a:solidFill>
                  <a:srgbClr val="002060"/>
                </a:solidFill>
                <a:latin typeface="Times New Roman"/>
                <a:cs typeface="Times New Roman"/>
              </a:rPr>
              <a:t>) = </a:t>
            </a:r>
            <a:r>
              <a:rPr lang="fr-FR" sz="2400" i="1" dirty="0" smtClean="0">
                <a:solidFill>
                  <a:srgbClr val="002060"/>
                </a:solidFill>
                <a:latin typeface="Times New Roman"/>
                <a:cs typeface="Times New Roman"/>
              </a:rPr>
              <a:t>p</a:t>
            </a:r>
            <a:r>
              <a:rPr lang="fr-FR" sz="2400" dirty="0" smtClean="0">
                <a:solidFill>
                  <a:srgbClr val="002060"/>
                </a:solidFill>
                <a:latin typeface="Times New Roman"/>
                <a:cs typeface="Times New Roman"/>
              </a:rPr>
              <a:t>(1 –</a:t>
            </a:r>
            <a:r>
              <a:rPr lang="fr-FR" sz="2400" i="1" dirty="0" smtClean="0">
                <a:solidFill>
                  <a:srgbClr val="002060"/>
                </a:solidFill>
                <a:latin typeface="Times New Roman"/>
                <a:cs typeface="Times New Roman"/>
              </a:rPr>
              <a:t> p</a:t>
            </a:r>
            <a:r>
              <a:rPr lang="fr-FR" sz="2400" dirty="0" smtClean="0">
                <a:solidFill>
                  <a:srgbClr val="002060"/>
                </a:solidFill>
                <a:latin typeface="Times New Roman"/>
                <a:cs typeface="Times New Roman"/>
              </a:rPr>
              <a:t>)</a:t>
            </a:r>
            <a:r>
              <a:rPr lang="fr-FR" sz="2400" i="1" baseline="30000" dirty="0" smtClean="0">
                <a:solidFill>
                  <a:srgbClr val="002060"/>
                </a:solidFill>
                <a:latin typeface="Times New Roman"/>
                <a:cs typeface="Times New Roman"/>
              </a:rPr>
              <a:t>k</a:t>
            </a:r>
            <a:r>
              <a:rPr lang="fr-FR" sz="2400" baseline="30000" dirty="0" smtClean="0">
                <a:solidFill>
                  <a:srgbClr val="002060"/>
                </a:solidFill>
                <a:latin typeface="Times New Roman"/>
                <a:cs typeface="Times New Roman"/>
              </a:rPr>
              <a:t>–1</a:t>
            </a:r>
          </a:p>
          <a:p>
            <a:pPr marL="514350" indent="-514350">
              <a:buNone/>
            </a:pPr>
            <a:r>
              <a:rPr lang="fr-FR" sz="2400" dirty="0" smtClean="0">
                <a:solidFill>
                  <a:srgbClr val="002060"/>
                </a:solidFill>
                <a:latin typeface="Times New Roman"/>
                <a:cs typeface="Times New Roman"/>
              </a:rPr>
              <a:t>•	P(X = 0) = (1 –</a:t>
            </a:r>
            <a:r>
              <a:rPr lang="fr-FR" sz="2400" i="1" dirty="0" smtClean="0">
                <a:solidFill>
                  <a:srgbClr val="002060"/>
                </a:solidFill>
                <a:latin typeface="Times New Roman"/>
                <a:cs typeface="Times New Roman"/>
              </a:rPr>
              <a:t> p</a:t>
            </a:r>
            <a:r>
              <a:rPr lang="fr-FR" sz="2400" dirty="0" smtClean="0">
                <a:solidFill>
                  <a:srgbClr val="002060"/>
                </a:solidFill>
                <a:latin typeface="Times New Roman"/>
                <a:cs typeface="Times New Roman"/>
              </a:rPr>
              <a:t>)</a:t>
            </a:r>
            <a:r>
              <a:rPr lang="fr-FR" sz="2400" i="1" baseline="30000" dirty="0" smtClean="0">
                <a:solidFill>
                  <a:srgbClr val="002060"/>
                </a:solidFill>
                <a:latin typeface="Times New Roman"/>
                <a:cs typeface="Times New Roman"/>
              </a:rPr>
              <a:t>n</a:t>
            </a:r>
          </a:p>
          <a:p>
            <a:pPr marL="514350" indent="-514350">
              <a:buNone/>
            </a:pPr>
            <a:endParaRPr lang="fr-FR" sz="2800" b="1" dirty="0" smtClean="0">
              <a:solidFill>
                <a:srgbClr val="002060"/>
              </a:solidFill>
            </a:endParaRPr>
          </a:p>
        </p:txBody>
      </p:sp>
      <p:sp>
        <p:nvSpPr>
          <p:cNvPr id="5" name="ZoneTexte 4"/>
          <p:cNvSpPr txBox="1"/>
          <p:nvPr/>
        </p:nvSpPr>
        <p:spPr>
          <a:xfrm>
            <a:off x="483870" y="5440325"/>
            <a:ext cx="8213274" cy="646331"/>
          </a:xfrm>
          <a:prstGeom prst="rect">
            <a:avLst/>
          </a:prstGeom>
          <a:noFill/>
        </p:spPr>
        <p:txBody>
          <a:bodyPr wrap="none" rtlCol="0">
            <a:spAutoFit/>
          </a:bodyPr>
          <a:lstStyle/>
          <a:p>
            <a:r>
              <a:rPr lang="fr-FR" u="sng" dirty="0" smtClean="0">
                <a:hlinkClick r:id="rId3"/>
              </a:rPr>
              <a:t>http://euler.ac-versailles.fr/wm3/pi2/loigeometrique/geometrique1.jsp</a:t>
            </a:r>
            <a:r>
              <a:rPr lang="fr-FR" dirty="0" smtClean="0"/>
              <a:t>    (fiche 3773)</a:t>
            </a:r>
          </a:p>
          <a:p>
            <a:endParaRPr lang="fr-FR" dirty="0"/>
          </a:p>
        </p:txBody>
      </p:sp>
    </p:spTree>
    <p:extLst>
      <p:ext uri="{BB962C8B-B14F-4D97-AF65-F5344CB8AC3E}">
        <p14:creationId xmlns="" xmlns:p14="http://schemas.microsoft.com/office/powerpoint/2010/main" val="126903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6322106"/>
          </a:xfrm>
        </p:spPr>
        <p:txBody>
          <a:bodyPr>
            <a:normAutofit fontScale="90000"/>
          </a:bodyPr>
          <a:lstStyle/>
          <a:p>
            <a:pPr algn="l"/>
            <a:r>
              <a:rPr lang="fr-FR" sz="1600" b="1" i="1" dirty="0" smtClean="0"/>
              <a:t>Algorithme de simulation de la loi géométrique tronquée de paramètres n et p</a:t>
            </a:r>
            <a:r>
              <a:rPr lang="fr-FR" sz="1200" i="1" dirty="0" smtClean="0"/>
              <a:t/>
            </a:r>
            <a:br>
              <a:rPr lang="fr-FR" sz="1200" i="1" dirty="0" smtClean="0"/>
            </a:br>
            <a:r>
              <a:rPr lang="fr-FR" sz="1300" i="1" dirty="0" smtClean="0"/>
              <a:t>On crée une liste de fréquences, indexée de 1 à n+1, en convenant que le terme de rang n+1 est la fréquence de 0 succès.</a:t>
            </a:r>
            <a:r>
              <a:rPr lang="fr-FR" sz="1300" dirty="0" smtClean="0"/>
              <a:t/>
            </a:r>
            <a:br>
              <a:rPr lang="fr-FR" sz="1300" dirty="0" smtClean="0"/>
            </a:br>
            <a:r>
              <a:rPr lang="fr-FR" sz="1300" i="1" dirty="0" smtClean="0"/>
              <a:t> </a:t>
            </a:r>
            <a:r>
              <a:rPr lang="fr-FR" sz="1300" dirty="0" smtClean="0"/>
              <a:t/>
            </a:r>
            <a:br>
              <a:rPr lang="fr-FR" sz="1300" dirty="0" smtClean="0"/>
            </a:br>
            <a:r>
              <a:rPr lang="fr-FR" sz="1300" i="1" u="sng" dirty="0" smtClean="0"/>
              <a:t>Le cœur de l’algorithme :</a:t>
            </a:r>
            <a:r>
              <a:rPr lang="fr-FR" sz="1300" dirty="0" smtClean="0"/>
              <a:t/>
            </a:r>
            <a:br>
              <a:rPr lang="fr-FR" sz="1300" dirty="0" smtClean="0"/>
            </a:br>
            <a:r>
              <a:rPr lang="fr-FR" sz="1300" i="1" dirty="0" smtClean="0"/>
              <a:t>i étant le rang de la liste, après l’avoir initialisé à 1, on crée la boucle :</a:t>
            </a:r>
            <a:r>
              <a:rPr lang="fr-FR" sz="1300" dirty="0" smtClean="0"/>
              <a:t/>
            </a:r>
            <a:br>
              <a:rPr lang="fr-FR" sz="1300" dirty="0" smtClean="0"/>
            </a:br>
            <a:r>
              <a:rPr lang="fr-FR" sz="1300" b="1" i="1" dirty="0" smtClean="0"/>
              <a:t>Tant que i &lt; n ET </a:t>
            </a:r>
            <a:r>
              <a:rPr lang="fr-FR" sz="1300" b="1" i="1" dirty="0" err="1" smtClean="0"/>
              <a:t>random</a:t>
            </a:r>
            <a:r>
              <a:rPr lang="fr-FR" sz="1300" b="1" i="1" dirty="0" smtClean="0"/>
              <a:t>( ) &gt; p</a:t>
            </a:r>
            <a:r>
              <a:rPr lang="fr-FR" sz="1300" dirty="0" smtClean="0"/>
              <a:t/>
            </a:r>
            <a:br>
              <a:rPr lang="fr-FR" sz="1300" dirty="0" smtClean="0"/>
            </a:br>
            <a:r>
              <a:rPr lang="fr-FR" sz="1300" b="1" i="1" dirty="0" smtClean="0"/>
              <a:t>i prend la valeur i+1</a:t>
            </a:r>
            <a:r>
              <a:rPr lang="fr-FR" sz="1300" dirty="0" smtClean="0"/>
              <a:t/>
            </a:r>
            <a:br>
              <a:rPr lang="fr-FR" sz="1300" dirty="0" smtClean="0"/>
            </a:br>
            <a:r>
              <a:rPr lang="fr-FR" sz="1300" b="1" i="1" dirty="0" smtClean="0"/>
              <a:t>Fin de tant que </a:t>
            </a:r>
            <a:r>
              <a:rPr lang="fr-FR" sz="1300" dirty="0" smtClean="0"/>
              <a:t/>
            </a:r>
            <a:br>
              <a:rPr lang="fr-FR" sz="1300" dirty="0" smtClean="0"/>
            </a:br>
            <a:r>
              <a:rPr lang="fr-FR" sz="1300" b="1" i="1" dirty="0" smtClean="0"/>
              <a:t>fréquences[i] prend la valeur fréquences[i] + 1/(nombre de simulations</a:t>
            </a:r>
            <a:r>
              <a:rPr lang="fr-FR" sz="1300" b="1" dirty="0" smtClean="0"/>
              <a:t>) </a:t>
            </a:r>
            <a:r>
              <a:rPr lang="fr-FR" sz="1300" dirty="0" smtClean="0"/>
              <a:t/>
            </a:r>
            <a:br>
              <a:rPr lang="fr-FR" sz="1300" dirty="0" smtClean="0"/>
            </a:br>
            <a:r>
              <a:rPr lang="fr-FR" sz="1300" b="1" dirty="0" smtClean="0"/>
              <a:t> </a:t>
            </a:r>
            <a:r>
              <a:rPr lang="fr-FR" sz="1300" dirty="0" smtClean="0"/>
              <a:t/>
            </a:r>
            <a:br>
              <a:rPr lang="fr-FR" sz="1300" dirty="0" smtClean="0"/>
            </a:br>
            <a:r>
              <a:rPr lang="fr-FR" sz="1300" b="1" u="sng" dirty="0" smtClean="0"/>
              <a:t>Algorithme :</a:t>
            </a:r>
            <a:r>
              <a:rPr lang="fr-FR" sz="1300" dirty="0" smtClean="0"/>
              <a:t/>
            </a:r>
            <a:br>
              <a:rPr lang="fr-FR" sz="1300" dirty="0" smtClean="0"/>
            </a:br>
            <a:r>
              <a:rPr lang="fr-FR" sz="1300" b="1" dirty="0" smtClean="0"/>
              <a:t>Variables</a:t>
            </a:r>
            <a:r>
              <a:rPr lang="fr-FR" sz="1300" dirty="0" smtClean="0"/>
              <a:t/>
            </a:r>
            <a:br>
              <a:rPr lang="fr-FR" sz="1300" dirty="0" smtClean="0"/>
            </a:br>
            <a:r>
              <a:rPr lang="fr-FR" sz="1300" b="1" dirty="0" smtClean="0"/>
              <a:t>        </a:t>
            </a:r>
            <a:r>
              <a:rPr lang="fr-FR" sz="1300" dirty="0" err="1" smtClean="0"/>
              <a:t>n,p</a:t>
            </a:r>
            <a:r>
              <a:rPr lang="fr-FR" sz="1300" dirty="0" smtClean="0"/>
              <a:t> :paramètres de la loi</a:t>
            </a:r>
            <a:br>
              <a:rPr lang="fr-FR" sz="1300" dirty="0" smtClean="0"/>
            </a:br>
            <a:r>
              <a:rPr lang="fr-FR" sz="1300" dirty="0" smtClean="0"/>
              <a:t>        fréquences : tableau des n+1 fréquences.</a:t>
            </a:r>
            <a:br>
              <a:rPr lang="fr-FR" sz="1300" dirty="0" smtClean="0"/>
            </a:br>
            <a:r>
              <a:rPr lang="fr-FR" sz="1300" dirty="0" smtClean="0"/>
              <a:t>        </a:t>
            </a:r>
            <a:r>
              <a:rPr lang="fr-FR" sz="1300" dirty="0" err="1" smtClean="0"/>
              <a:t>i,k</a:t>
            </a:r>
            <a:r>
              <a:rPr lang="fr-FR" sz="1300" dirty="0" smtClean="0"/>
              <a:t> : deux compteurs de de boucles.</a:t>
            </a:r>
            <a:br>
              <a:rPr lang="fr-FR" sz="1300" dirty="0" smtClean="0"/>
            </a:br>
            <a:r>
              <a:rPr lang="fr-FR" sz="1300" b="1" dirty="0" smtClean="0"/>
              <a:t>Initialisation</a:t>
            </a:r>
            <a:r>
              <a:rPr lang="fr-FR" sz="1300" dirty="0" smtClean="0"/>
              <a:t/>
            </a:r>
            <a:br>
              <a:rPr lang="fr-FR" sz="1300" dirty="0" smtClean="0"/>
            </a:br>
            <a:r>
              <a:rPr lang="fr-FR" sz="1300" b="1" dirty="0" smtClean="0"/>
              <a:t>         Pour</a:t>
            </a:r>
            <a:r>
              <a:rPr lang="fr-FR" sz="1300" dirty="0" smtClean="0"/>
              <a:t> i </a:t>
            </a:r>
            <a:r>
              <a:rPr lang="fr-FR" sz="1300" b="1" dirty="0" smtClean="0"/>
              <a:t>de</a:t>
            </a:r>
            <a:r>
              <a:rPr lang="fr-FR" sz="1300" dirty="0" smtClean="0"/>
              <a:t> 1 </a:t>
            </a:r>
            <a:r>
              <a:rPr lang="fr-FR" sz="1300" b="1" dirty="0" smtClean="0"/>
              <a:t>à</a:t>
            </a:r>
            <a:r>
              <a:rPr lang="fr-FR" sz="1300" dirty="0" smtClean="0"/>
              <a:t> n+1</a:t>
            </a:r>
            <a:br>
              <a:rPr lang="fr-FR" sz="1300" dirty="0" smtClean="0"/>
            </a:br>
            <a:r>
              <a:rPr lang="fr-FR" sz="1300" dirty="0" smtClean="0"/>
              <a:t>                fréquences[i] prend la valeur 0</a:t>
            </a:r>
            <a:br>
              <a:rPr lang="fr-FR" sz="1300" dirty="0" smtClean="0"/>
            </a:br>
            <a:r>
              <a:rPr lang="fr-FR" sz="1300" b="1" dirty="0" smtClean="0"/>
              <a:t>Traitement</a:t>
            </a:r>
            <a:r>
              <a:rPr lang="fr-FR" sz="1300" dirty="0" smtClean="0"/>
              <a:t/>
            </a:r>
            <a:br>
              <a:rPr lang="fr-FR" sz="1300" dirty="0" smtClean="0"/>
            </a:br>
            <a:r>
              <a:rPr lang="fr-FR" sz="1300" b="1" dirty="0" smtClean="0"/>
              <a:t>          Lire</a:t>
            </a:r>
            <a:r>
              <a:rPr lang="fr-FR" sz="1300" dirty="0" smtClean="0"/>
              <a:t> n, p</a:t>
            </a:r>
            <a:br>
              <a:rPr lang="fr-FR" sz="1300" dirty="0" smtClean="0"/>
            </a:br>
            <a:r>
              <a:rPr lang="fr-FR" sz="1300" dirty="0" smtClean="0"/>
              <a:t>          </a:t>
            </a:r>
            <a:r>
              <a:rPr lang="fr-FR" sz="1300" b="1" dirty="0" smtClean="0"/>
              <a:t>Pour</a:t>
            </a:r>
            <a:r>
              <a:rPr lang="fr-FR" sz="1300" dirty="0" smtClean="0"/>
              <a:t> k </a:t>
            </a:r>
            <a:r>
              <a:rPr lang="fr-FR" sz="1300" b="1" dirty="0" smtClean="0"/>
              <a:t>de</a:t>
            </a:r>
            <a:r>
              <a:rPr lang="fr-FR" sz="1300" dirty="0" smtClean="0"/>
              <a:t> 1 </a:t>
            </a:r>
            <a:r>
              <a:rPr lang="fr-FR" sz="1300" b="1" dirty="0" smtClean="0"/>
              <a:t>à</a:t>
            </a:r>
            <a:r>
              <a:rPr lang="fr-FR" sz="1300" dirty="0" smtClean="0"/>
              <a:t> 1000     // On choisit 1000 simulations //</a:t>
            </a:r>
            <a:br>
              <a:rPr lang="fr-FR" sz="1300" dirty="0" smtClean="0"/>
            </a:br>
            <a:r>
              <a:rPr lang="fr-FR" sz="1300" dirty="0" smtClean="0"/>
              <a:t>                i </a:t>
            </a:r>
            <a:r>
              <a:rPr lang="fr-FR" sz="1300" b="1" dirty="0" smtClean="0"/>
              <a:t>prend la valeur </a:t>
            </a:r>
            <a:r>
              <a:rPr lang="fr-FR" sz="1300" dirty="0" smtClean="0"/>
              <a:t>1</a:t>
            </a:r>
            <a:br>
              <a:rPr lang="fr-FR" sz="1300" dirty="0" smtClean="0"/>
            </a:br>
            <a:r>
              <a:rPr lang="fr-FR" sz="1300" dirty="0" smtClean="0"/>
              <a:t>                          </a:t>
            </a:r>
            <a:r>
              <a:rPr lang="fr-FR" sz="1300" b="1" dirty="0" smtClean="0"/>
              <a:t>Tant que </a:t>
            </a:r>
            <a:r>
              <a:rPr lang="fr-FR" sz="1300" dirty="0" smtClean="0"/>
              <a:t>i &lt; n </a:t>
            </a:r>
            <a:r>
              <a:rPr lang="fr-FR" sz="1300" b="1" dirty="0" smtClean="0"/>
              <a:t>ET</a:t>
            </a:r>
            <a:r>
              <a:rPr lang="fr-FR" sz="1300" dirty="0" smtClean="0"/>
              <a:t> </a:t>
            </a:r>
            <a:r>
              <a:rPr lang="fr-FR" sz="1300" dirty="0" err="1" smtClean="0"/>
              <a:t>random</a:t>
            </a:r>
            <a:r>
              <a:rPr lang="fr-FR" sz="1300" dirty="0" smtClean="0"/>
              <a:t>( ) &gt; p</a:t>
            </a:r>
            <a:br>
              <a:rPr lang="fr-FR" sz="1300" dirty="0" smtClean="0"/>
            </a:br>
            <a:r>
              <a:rPr lang="fr-FR" sz="1300" dirty="0" smtClean="0"/>
              <a:t>                                  i </a:t>
            </a:r>
            <a:r>
              <a:rPr lang="fr-FR" sz="1300" b="1" dirty="0" smtClean="0"/>
              <a:t>prend la valeur </a:t>
            </a:r>
            <a:r>
              <a:rPr lang="fr-FR" sz="1300" dirty="0" smtClean="0"/>
              <a:t>i+1</a:t>
            </a:r>
            <a:br>
              <a:rPr lang="fr-FR" sz="1300" dirty="0" smtClean="0"/>
            </a:br>
            <a:r>
              <a:rPr lang="fr-FR" sz="1300" dirty="0" smtClean="0"/>
              <a:t>                           </a:t>
            </a:r>
            <a:r>
              <a:rPr lang="fr-FR" sz="1300" b="1" dirty="0" smtClean="0"/>
              <a:t>Fin</a:t>
            </a:r>
            <a:r>
              <a:rPr lang="fr-FR" sz="1300" dirty="0" smtClean="0"/>
              <a:t> de </a:t>
            </a:r>
            <a:r>
              <a:rPr lang="fr-FR" sz="1300" b="1" dirty="0" smtClean="0"/>
              <a:t>Tant que</a:t>
            </a:r>
            <a:r>
              <a:rPr lang="fr-FR" sz="1300" dirty="0" smtClean="0"/>
              <a:t/>
            </a:r>
            <a:br>
              <a:rPr lang="fr-FR" sz="1300" dirty="0" smtClean="0"/>
            </a:br>
            <a:r>
              <a:rPr lang="fr-FR" sz="1300" dirty="0" smtClean="0"/>
              <a:t>                fréquences[i] </a:t>
            </a:r>
            <a:r>
              <a:rPr lang="fr-FR" sz="1300" b="1" dirty="0" smtClean="0"/>
              <a:t>prend la valeur </a:t>
            </a:r>
            <a:r>
              <a:rPr lang="fr-FR" sz="1300" dirty="0" smtClean="0"/>
              <a:t>fréquences[i] +1/1000</a:t>
            </a:r>
            <a:br>
              <a:rPr lang="fr-FR" sz="1300" dirty="0" smtClean="0"/>
            </a:br>
            <a:r>
              <a:rPr lang="fr-FR" sz="1300" dirty="0" smtClean="0"/>
              <a:t>         </a:t>
            </a:r>
            <a:r>
              <a:rPr lang="fr-FR" sz="1300" b="1" dirty="0" smtClean="0"/>
              <a:t> Fin </a:t>
            </a:r>
            <a:r>
              <a:rPr lang="fr-FR" sz="1300" dirty="0" smtClean="0"/>
              <a:t>de</a:t>
            </a:r>
            <a:r>
              <a:rPr lang="fr-FR" sz="1300" b="1" dirty="0" smtClean="0"/>
              <a:t> Pour</a:t>
            </a:r>
            <a:r>
              <a:rPr lang="fr-FR" sz="1300" dirty="0" smtClean="0"/>
              <a:t/>
            </a:r>
            <a:br>
              <a:rPr lang="fr-FR" sz="1300" dirty="0" smtClean="0"/>
            </a:br>
            <a:r>
              <a:rPr lang="fr-FR" sz="1300" b="1" dirty="0" smtClean="0"/>
              <a:t>Sortie</a:t>
            </a:r>
            <a:r>
              <a:rPr lang="fr-FR" sz="1300" dirty="0" smtClean="0"/>
              <a:t/>
            </a:r>
            <a:br>
              <a:rPr lang="fr-FR" sz="1300" dirty="0" smtClean="0"/>
            </a:br>
            <a:r>
              <a:rPr lang="fr-FR" sz="1300" dirty="0" smtClean="0"/>
              <a:t>          </a:t>
            </a:r>
            <a:r>
              <a:rPr lang="fr-FR" sz="1300" b="1" dirty="0" smtClean="0"/>
              <a:t>Affiche</a:t>
            </a:r>
            <a:r>
              <a:rPr lang="fr-FR" sz="1300" dirty="0" smtClean="0"/>
              <a:t> fréquences[n+1]    // 0 succès//</a:t>
            </a:r>
            <a:br>
              <a:rPr lang="fr-FR" sz="1300" dirty="0" smtClean="0"/>
            </a:br>
            <a:r>
              <a:rPr lang="fr-FR" sz="1300" dirty="0" smtClean="0"/>
              <a:t>          </a:t>
            </a:r>
            <a:r>
              <a:rPr lang="fr-FR" sz="1300" b="1" dirty="0" smtClean="0"/>
              <a:t>Pour</a:t>
            </a:r>
            <a:r>
              <a:rPr lang="fr-FR" sz="1300" dirty="0" smtClean="0"/>
              <a:t> i </a:t>
            </a:r>
            <a:r>
              <a:rPr lang="fr-FR" sz="1300" b="1" dirty="0" smtClean="0"/>
              <a:t>de</a:t>
            </a:r>
            <a:r>
              <a:rPr lang="fr-FR" sz="1300" dirty="0" smtClean="0"/>
              <a:t> 1 </a:t>
            </a:r>
            <a:r>
              <a:rPr lang="fr-FR" sz="1300" b="1" dirty="0" smtClean="0"/>
              <a:t>à</a:t>
            </a:r>
            <a:r>
              <a:rPr lang="fr-FR" sz="1300" dirty="0" smtClean="0"/>
              <a:t> n</a:t>
            </a:r>
            <a:br>
              <a:rPr lang="fr-FR" sz="1300" dirty="0" smtClean="0"/>
            </a:br>
            <a:r>
              <a:rPr lang="fr-FR" sz="1300" dirty="0" smtClean="0"/>
              <a:t>              </a:t>
            </a:r>
            <a:r>
              <a:rPr lang="fr-FR" sz="1300" b="1" dirty="0" smtClean="0"/>
              <a:t>Affiche</a:t>
            </a:r>
            <a:r>
              <a:rPr lang="fr-FR" sz="1300" dirty="0" smtClean="0"/>
              <a:t> fréquences[i]      // succès au rang i //</a:t>
            </a:r>
            <a:br>
              <a:rPr lang="fr-FR" sz="1300" dirty="0" smtClean="0"/>
            </a:br>
            <a:r>
              <a:rPr lang="fr-FR" sz="1300" b="1" dirty="0" smtClean="0"/>
              <a:t>          Fin </a:t>
            </a:r>
            <a:r>
              <a:rPr lang="fr-FR" sz="1300" dirty="0" smtClean="0"/>
              <a:t>de </a:t>
            </a:r>
            <a:r>
              <a:rPr lang="fr-FR" sz="1300" b="1" dirty="0" smtClean="0"/>
              <a:t>Pour</a:t>
            </a:r>
            <a:r>
              <a:rPr lang="fr-FR" sz="1300" dirty="0" smtClean="0"/>
              <a:t/>
            </a:r>
            <a:br>
              <a:rPr lang="fr-FR" sz="1300" dirty="0" smtClean="0"/>
            </a:br>
            <a:endParaRPr lang="fr-FR" sz="13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00FF"/>
                </a:solidFill>
              </a:rPr>
              <a:t>Moyenne</a:t>
            </a:r>
            <a:endParaRPr lang="fr-FR" dirty="0">
              <a:solidFill>
                <a:srgbClr val="0000FF"/>
              </a:solidFill>
            </a:endParaRPr>
          </a:p>
        </p:txBody>
      </p:sp>
      <p:sp>
        <p:nvSpPr>
          <p:cNvPr id="3" name="Espace réservé du contenu 2"/>
          <p:cNvSpPr>
            <a:spLocks noGrp="1"/>
          </p:cNvSpPr>
          <p:nvPr>
            <p:ph idx="1"/>
          </p:nvPr>
        </p:nvSpPr>
        <p:spPr>
          <a:xfrm>
            <a:off x="457200" y="1417638"/>
            <a:ext cx="8229600" cy="5287962"/>
          </a:xfrm>
        </p:spPr>
        <p:txBody>
          <a:bodyPr>
            <a:normAutofit fontScale="85000" lnSpcReduction="20000"/>
          </a:bodyPr>
          <a:lstStyle/>
          <a:p>
            <a:pPr>
              <a:buNone/>
            </a:pPr>
            <a:r>
              <a:rPr lang="fr-FR" u="sng" dirty="0" smtClean="0">
                <a:solidFill>
                  <a:srgbClr val="002060"/>
                </a:solidFill>
              </a:rPr>
              <a:t>En 4</a:t>
            </a:r>
            <a:r>
              <a:rPr lang="fr-FR" u="sng" baseline="30000" dirty="0" smtClean="0">
                <a:solidFill>
                  <a:srgbClr val="002060"/>
                </a:solidFill>
              </a:rPr>
              <a:t>ème</a:t>
            </a:r>
            <a:endParaRPr lang="fr-FR" u="sng" dirty="0" smtClean="0">
              <a:solidFill>
                <a:srgbClr val="002060"/>
              </a:solidFill>
            </a:endParaRPr>
          </a:p>
          <a:p>
            <a:pPr>
              <a:buNone/>
            </a:pPr>
            <a:r>
              <a:rPr lang="fr-FR" i="1" dirty="0" smtClean="0">
                <a:solidFill>
                  <a:srgbClr val="002060"/>
                </a:solidFill>
              </a:rPr>
              <a:t>Moyennes pondérées</a:t>
            </a:r>
          </a:p>
          <a:p>
            <a:pPr>
              <a:buNone/>
            </a:pPr>
            <a:r>
              <a:rPr lang="fr-FR" dirty="0" smtClean="0">
                <a:solidFill>
                  <a:srgbClr val="002060"/>
                </a:solidFill>
              </a:rPr>
              <a:t>Les élèves sont confrontés à des situations familières </a:t>
            </a:r>
          </a:p>
          <a:p>
            <a:pPr>
              <a:buNone/>
            </a:pPr>
            <a:r>
              <a:rPr lang="fr-FR" dirty="0" smtClean="0">
                <a:solidFill>
                  <a:srgbClr val="002060"/>
                </a:solidFill>
              </a:rPr>
              <a:t>où deux procédés de calcul différents de la moyenne</a:t>
            </a:r>
          </a:p>
          <a:p>
            <a:pPr>
              <a:buNone/>
            </a:pPr>
            <a:r>
              <a:rPr lang="fr-FR" dirty="0" smtClean="0">
                <a:solidFill>
                  <a:srgbClr val="002060"/>
                </a:solidFill>
              </a:rPr>
              <a:t>sont mis en </a:t>
            </a:r>
            <a:r>
              <a:rPr lang="fr-FR" dirty="0" smtClean="0">
                <a:solidFill>
                  <a:srgbClr val="002060"/>
                </a:solidFill>
                <a:latin typeface="Calibri"/>
              </a:rPr>
              <a:t>œ</a:t>
            </a:r>
            <a:r>
              <a:rPr lang="fr-FR" dirty="0" smtClean="0">
                <a:solidFill>
                  <a:srgbClr val="002060"/>
                </a:solidFill>
              </a:rPr>
              <a:t>uvre :</a:t>
            </a:r>
          </a:p>
          <a:p>
            <a:pPr>
              <a:buNone/>
            </a:pPr>
            <a:r>
              <a:rPr lang="fr-FR" dirty="0" smtClean="0">
                <a:solidFill>
                  <a:srgbClr val="002060"/>
                </a:solidFill>
              </a:rPr>
              <a:t>- somme des </a:t>
            </a:r>
            <a:r>
              <a:rPr lang="fr-FR" i="1" dirty="0" smtClean="0">
                <a:solidFill>
                  <a:srgbClr val="002060"/>
                </a:solidFill>
              </a:rPr>
              <a:t>n </a:t>
            </a:r>
            <a:r>
              <a:rPr lang="fr-FR" dirty="0" smtClean="0">
                <a:solidFill>
                  <a:srgbClr val="002060"/>
                </a:solidFill>
              </a:rPr>
              <a:t>données divisée par </a:t>
            </a:r>
            <a:r>
              <a:rPr lang="fr-FR" i="1" dirty="0" smtClean="0">
                <a:solidFill>
                  <a:srgbClr val="002060"/>
                </a:solidFill>
              </a:rPr>
              <a:t>n</a:t>
            </a:r>
            <a:r>
              <a:rPr lang="fr-FR" dirty="0" smtClean="0">
                <a:solidFill>
                  <a:srgbClr val="002060"/>
                </a:solidFill>
              </a:rPr>
              <a:t>,</a:t>
            </a:r>
          </a:p>
          <a:p>
            <a:pPr>
              <a:buNone/>
            </a:pPr>
            <a:r>
              <a:rPr lang="fr-FR" dirty="0" smtClean="0">
                <a:solidFill>
                  <a:srgbClr val="002060"/>
                </a:solidFill>
              </a:rPr>
              <a:t>- moyenne pondérée des valeurs par leurs effectifs</a:t>
            </a:r>
            <a:r>
              <a:rPr lang="fr-FR" i="1" dirty="0" smtClean="0">
                <a:solidFill>
                  <a:srgbClr val="002060"/>
                </a:solidFill>
              </a:rPr>
              <a:t>.</a:t>
            </a:r>
          </a:p>
          <a:p>
            <a:pPr>
              <a:buNone/>
            </a:pPr>
            <a:endParaRPr lang="fr-FR" i="1" dirty="0" smtClean="0">
              <a:solidFill>
                <a:srgbClr val="002060"/>
              </a:solidFill>
            </a:endParaRPr>
          </a:p>
          <a:p>
            <a:pPr>
              <a:buNone/>
            </a:pPr>
            <a:r>
              <a:rPr lang="fr-FR" dirty="0" smtClean="0">
                <a:solidFill>
                  <a:srgbClr val="002060"/>
                </a:solidFill>
              </a:rPr>
              <a:t>Les élèves doivent savoir calculer, pour de petits</a:t>
            </a:r>
          </a:p>
          <a:p>
            <a:pPr>
              <a:buNone/>
            </a:pPr>
            <a:r>
              <a:rPr lang="fr-FR" dirty="0" smtClean="0">
                <a:solidFill>
                  <a:srgbClr val="002060"/>
                </a:solidFill>
              </a:rPr>
              <a:t>effectifs, une moyenne par la procédure de leur choix.</a:t>
            </a:r>
          </a:p>
          <a:p>
            <a:pPr>
              <a:buNone/>
            </a:pPr>
            <a:r>
              <a:rPr lang="fr-FR" dirty="0" smtClean="0">
                <a:solidFill>
                  <a:srgbClr val="002060"/>
                </a:solidFill>
              </a:rPr>
              <a:t>Pour des effectifs plus grands, cette procédure est basée </a:t>
            </a:r>
          </a:p>
          <a:p>
            <a:pPr>
              <a:buNone/>
            </a:pPr>
            <a:r>
              <a:rPr lang="fr-FR" dirty="0" smtClean="0">
                <a:solidFill>
                  <a:srgbClr val="002060"/>
                </a:solidFill>
              </a:rPr>
              <a:t>sur l’usage du tableur ou de la calculatrice.</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79248"/>
          </a:xfrm>
        </p:spPr>
        <p:txBody>
          <a:bodyPr/>
          <a:lstStyle/>
          <a:p>
            <a:r>
              <a:rPr lang="fr-FR" b="1" dirty="0" smtClean="0">
                <a:solidFill>
                  <a:srgbClr val="0070C0"/>
                </a:solidFill>
              </a:rPr>
              <a:t>Échantillonnage</a:t>
            </a:r>
            <a:endParaRPr lang="fr-FR" dirty="0"/>
          </a:p>
        </p:txBody>
      </p:sp>
      <p:sp>
        <p:nvSpPr>
          <p:cNvPr id="3" name="Espace réservé du contenu 2"/>
          <p:cNvSpPr>
            <a:spLocks noGrp="1"/>
          </p:cNvSpPr>
          <p:nvPr>
            <p:ph idx="1"/>
          </p:nvPr>
        </p:nvSpPr>
        <p:spPr>
          <a:xfrm>
            <a:off x="457200" y="1153886"/>
            <a:ext cx="8229600" cy="5540828"/>
          </a:xfrm>
        </p:spPr>
        <p:txBody>
          <a:bodyPr>
            <a:normAutofit/>
          </a:bodyPr>
          <a:lstStyle/>
          <a:p>
            <a:pPr>
              <a:buNone/>
            </a:pPr>
            <a:r>
              <a:rPr lang="fr-FR" u="sng" dirty="0" smtClean="0">
                <a:solidFill>
                  <a:srgbClr val="002060"/>
                </a:solidFill>
              </a:rPr>
              <a:t>En 2</a:t>
            </a:r>
            <a:r>
              <a:rPr lang="fr-FR" u="sng" baseline="30000" dirty="0" smtClean="0">
                <a:solidFill>
                  <a:srgbClr val="002060"/>
                </a:solidFill>
              </a:rPr>
              <a:t>nde</a:t>
            </a:r>
            <a:r>
              <a:rPr lang="fr-FR" baseline="30000" dirty="0" smtClean="0">
                <a:solidFill>
                  <a:srgbClr val="002060"/>
                </a:solidFill>
              </a:rPr>
              <a:t> </a:t>
            </a:r>
            <a:r>
              <a:rPr lang="fr-FR" dirty="0" smtClean="0">
                <a:solidFill>
                  <a:srgbClr val="002060"/>
                </a:solidFill>
              </a:rPr>
              <a:t> </a:t>
            </a:r>
          </a:p>
          <a:p>
            <a:pPr>
              <a:buNone/>
            </a:pPr>
            <a:r>
              <a:rPr lang="fr-FR" dirty="0" smtClean="0">
                <a:solidFill>
                  <a:srgbClr val="002060"/>
                </a:solidFill>
              </a:rPr>
              <a:t>Objectifs :</a:t>
            </a:r>
          </a:p>
          <a:p>
            <a:r>
              <a:rPr lang="fr-FR" dirty="0" smtClean="0">
                <a:solidFill>
                  <a:srgbClr val="002060"/>
                </a:solidFill>
              </a:rPr>
              <a:t>faire réfléchir les élèves à la conception et à la mise en </a:t>
            </a:r>
            <a:r>
              <a:rPr lang="fr-FR" dirty="0" smtClean="0">
                <a:solidFill>
                  <a:srgbClr val="002060"/>
                </a:solidFill>
                <a:latin typeface="Calibri"/>
              </a:rPr>
              <a:t>œuvre d’une simulation ;</a:t>
            </a:r>
          </a:p>
          <a:p>
            <a:r>
              <a:rPr lang="fr-FR" dirty="0" smtClean="0">
                <a:solidFill>
                  <a:srgbClr val="002060"/>
                </a:solidFill>
                <a:latin typeface="Calibri"/>
              </a:rPr>
              <a:t>sensibiliser les élèves à la fluctuation d’échantillonnage, aux notions d’intervalle de fluctuation et d’intervalle de confiance et à l’utilisation qui peut en être faite.</a:t>
            </a:r>
            <a:endParaRPr lang="fr-FR" dirty="0" smtClean="0"/>
          </a:p>
          <a:p>
            <a:endParaRPr lang="fr-FR" dirty="0" smtClean="0"/>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1168" y="903514"/>
            <a:ext cx="8942832" cy="4525963"/>
          </a:xfrm>
        </p:spPr>
        <p:txBody>
          <a:bodyPr>
            <a:normAutofit fontScale="85000" lnSpcReduction="20000"/>
          </a:bodyPr>
          <a:lstStyle/>
          <a:p>
            <a:pPr>
              <a:buNone/>
            </a:pPr>
            <a:r>
              <a:rPr lang="fr-FR" b="1" dirty="0" smtClean="0">
                <a:solidFill>
                  <a:srgbClr val="002060"/>
                </a:solidFill>
              </a:rPr>
              <a:t>Échantillon de taille </a:t>
            </a:r>
            <a:r>
              <a:rPr lang="fr-FR" b="1" i="1" dirty="0" smtClean="0">
                <a:solidFill>
                  <a:srgbClr val="002060"/>
                </a:solidFill>
              </a:rPr>
              <a:t>n</a:t>
            </a:r>
            <a:r>
              <a:rPr lang="fr-FR" b="1" dirty="0" smtClean="0">
                <a:solidFill>
                  <a:srgbClr val="002060"/>
                </a:solidFill>
              </a:rPr>
              <a:t> </a:t>
            </a:r>
            <a:r>
              <a:rPr lang="fr-FR" dirty="0" smtClean="0">
                <a:solidFill>
                  <a:srgbClr val="002060"/>
                </a:solidFill>
              </a:rPr>
              <a:t>: constitué des résultats </a:t>
            </a:r>
          </a:p>
          <a:p>
            <a:pPr>
              <a:buNone/>
            </a:pPr>
            <a:r>
              <a:rPr lang="fr-FR" dirty="0" smtClean="0">
                <a:solidFill>
                  <a:srgbClr val="002060"/>
                </a:solidFill>
              </a:rPr>
              <a:t>de </a:t>
            </a:r>
            <a:r>
              <a:rPr lang="fr-FR" i="1" dirty="0" smtClean="0">
                <a:solidFill>
                  <a:srgbClr val="002060"/>
                </a:solidFill>
              </a:rPr>
              <a:t>n</a:t>
            </a:r>
            <a:r>
              <a:rPr lang="fr-FR" dirty="0" smtClean="0">
                <a:solidFill>
                  <a:srgbClr val="002060"/>
                </a:solidFill>
              </a:rPr>
              <a:t> répétitions indépendantes de la même expérience.</a:t>
            </a:r>
          </a:p>
          <a:p>
            <a:pPr>
              <a:buNone/>
            </a:pPr>
            <a:endParaRPr lang="fr-FR" dirty="0" smtClean="0">
              <a:solidFill>
                <a:srgbClr val="002060"/>
              </a:solidFill>
            </a:endParaRPr>
          </a:p>
          <a:p>
            <a:pPr>
              <a:buNone/>
            </a:pPr>
            <a:r>
              <a:rPr lang="fr-FR" sz="3000" dirty="0" smtClean="0">
                <a:solidFill>
                  <a:srgbClr val="002060"/>
                </a:solidFill>
              </a:rPr>
              <a:t>Faire une analyse critique d’un résultat d’échantillonnage.</a:t>
            </a:r>
          </a:p>
          <a:p>
            <a:pPr>
              <a:buNone/>
            </a:pPr>
            <a:endParaRPr lang="fr-FR" sz="3000" dirty="0" smtClean="0">
              <a:solidFill>
                <a:srgbClr val="002060"/>
              </a:solidFill>
            </a:endParaRPr>
          </a:p>
          <a:p>
            <a:pPr>
              <a:buNone/>
            </a:pPr>
            <a:r>
              <a:rPr lang="fr-FR" sz="3000" dirty="0" smtClean="0">
                <a:solidFill>
                  <a:srgbClr val="002060"/>
                </a:solidFill>
              </a:rPr>
              <a:t>Questionnement :</a:t>
            </a:r>
          </a:p>
          <a:p>
            <a:r>
              <a:rPr lang="fr-FR" sz="3000" dirty="0" smtClean="0">
                <a:solidFill>
                  <a:srgbClr val="002060"/>
                </a:solidFill>
              </a:rPr>
              <a:t>estimation d’une proportion inconnue à partir d’un échantillon (intervalle de confiance ou fourchette de sondage à un niveau donné, 95% généralement)</a:t>
            </a:r>
          </a:p>
          <a:p>
            <a:r>
              <a:rPr lang="fr-FR" sz="3000" dirty="0" smtClean="0">
                <a:solidFill>
                  <a:srgbClr val="002060"/>
                </a:solidFill>
              </a:rPr>
              <a:t>prise de décision à partir d’un échantillon (test statistique</a:t>
            </a:r>
          </a:p>
          <a:p>
            <a:pPr>
              <a:buNone/>
            </a:pPr>
            <a:r>
              <a:rPr lang="fr-FR" sz="3000" dirty="0" smtClean="0">
                <a:solidFill>
                  <a:srgbClr val="002060"/>
                </a:solidFill>
              </a:rPr>
              <a:t>	à l’aide de l’intervalle de fluctuation à un seuil donné)</a:t>
            </a:r>
          </a:p>
          <a:p>
            <a:pPr>
              <a:buNone/>
            </a:pP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692696"/>
            <a:ext cx="8424936" cy="5256584"/>
          </a:xfrm>
        </p:spPr>
        <p:txBody>
          <a:bodyPr>
            <a:normAutofit fontScale="92500"/>
          </a:bodyPr>
          <a:lstStyle/>
          <a:p>
            <a:pPr>
              <a:buNone/>
            </a:pPr>
            <a:r>
              <a:rPr lang="fr-FR" sz="3600" dirty="0" smtClean="0">
                <a:solidFill>
                  <a:srgbClr val="002060"/>
                </a:solidFill>
                <a:latin typeface="Calibri"/>
              </a:rPr>
              <a:t>	</a:t>
            </a:r>
            <a:r>
              <a:rPr lang="fr-FR" sz="3400" b="1" dirty="0" smtClean="0">
                <a:solidFill>
                  <a:srgbClr val="002060"/>
                </a:solidFill>
                <a:latin typeface="Calibri"/>
              </a:rPr>
              <a:t>Intervalle de confiance </a:t>
            </a:r>
            <a:r>
              <a:rPr lang="fr-FR" sz="3400" dirty="0" smtClean="0">
                <a:solidFill>
                  <a:srgbClr val="002060"/>
                </a:solidFill>
              </a:rPr>
              <a:t>au niveau de 95 %:</a:t>
            </a:r>
          </a:p>
          <a:p>
            <a:pPr>
              <a:buNone/>
            </a:pPr>
            <a:r>
              <a:rPr lang="fr-FR" sz="3400" dirty="0" smtClean="0">
                <a:solidFill>
                  <a:srgbClr val="002060"/>
                </a:solidFill>
              </a:rPr>
              <a:t> 	centré autour de </a:t>
            </a:r>
            <a:r>
              <a:rPr lang="fr-FR" sz="3400" i="1" dirty="0" smtClean="0">
                <a:solidFill>
                  <a:srgbClr val="002060"/>
                </a:solidFill>
              </a:rPr>
              <a:t>f</a:t>
            </a:r>
            <a:r>
              <a:rPr lang="fr-FR" sz="3400" dirty="0" smtClean="0">
                <a:solidFill>
                  <a:srgbClr val="002060"/>
                </a:solidFill>
              </a:rPr>
              <a:t> (fréquence observée dans l’échantillon), contient, avec une probabilité (au moins) égale à 0,95, la proportion </a:t>
            </a:r>
            <a:r>
              <a:rPr lang="fr-FR" sz="3400" i="1" dirty="0" smtClean="0">
                <a:solidFill>
                  <a:srgbClr val="002060"/>
                </a:solidFill>
              </a:rPr>
              <a:t>p </a:t>
            </a:r>
            <a:r>
              <a:rPr lang="fr-FR" sz="3400" dirty="0" smtClean="0">
                <a:solidFill>
                  <a:srgbClr val="002060"/>
                </a:solidFill>
              </a:rPr>
              <a:t>inconnue</a:t>
            </a:r>
            <a:endParaRPr lang="fr-FR" sz="3400" dirty="0" smtClean="0">
              <a:solidFill>
                <a:srgbClr val="002060"/>
              </a:solidFill>
              <a:latin typeface="Calibri"/>
            </a:endParaRPr>
          </a:p>
          <a:p>
            <a:pPr>
              <a:buNone/>
            </a:pPr>
            <a:r>
              <a:rPr lang="fr-FR" sz="3400" b="1" dirty="0" smtClean="0">
                <a:solidFill>
                  <a:srgbClr val="002060"/>
                </a:solidFill>
                <a:latin typeface="Calibri"/>
              </a:rPr>
              <a:t>	Intervalle de fluctuation </a:t>
            </a:r>
            <a:r>
              <a:rPr lang="fr-FR" sz="3400" dirty="0" smtClean="0">
                <a:solidFill>
                  <a:srgbClr val="002060"/>
                </a:solidFill>
                <a:latin typeface="Calibri"/>
              </a:rPr>
              <a:t>au seuil de 95 % : centré autour de </a:t>
            </a:r>
            <a:r>
              <a:rPr lang="fr-FR" sz="3400" i="1" dirty="0" smtClean="0">
                <a:solidFill>
                  <a:srgbClr val="002060"/>
                </a:solidFill>
                <a:latin typeface="Calibri"/>
              </a:rPr>
              <a:t>p</a:t>
            </a:r>
            <a:r>
              <a:rPr lang="fr-FR" sz="3400" dirty="0" smtClean="0">
                <a:solidFill>
                  <a:srgbClr val="002060"/>
                </a:solidFill>
                <a:latin typeface="Calibri"/>
              </a:rPr>
              <a:t> (proportion du caractère dans la population), contient, avec une probabilité (au moins) égale à 0,95, la fréquence observée dans un échantillon de taille </a:t>
            </a:r>
            <a:r>
              <a:rPr lang="fr-FR" sz="3400" i="1" dirty="0" smtClean="0">
                <a:solidFill>
                  <a:srgbClr val="002060"/>
                </a:solidFill>
                <a:latin typeface="Calibri"/>
              </a:rPr>
              <a:t>n</a:t>
            </a:r>
            <a:endParaRPr lang="fr-FR" sz="3400" i="1" dirty="0">
              <a:solidFill>
                <a:srgbClr val="002060"/>
              </a:solidFill>
            </a:endParaRPr>
          </a:p>
        </p:txBody>
      </p:sp>
    </p:spTree>
    <p:extLst>
      <p:ext uri="{BB962C8B-B14F-4D97-AF65-F5344CB8AC3E}">
        <p14:creationId xmlns:p14="http://schemas.microsoft.com/office/powerpoint/2010/main" xmlns="" val="668977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792088"/>
          </a:xfrm>
        </p:spPr>
        <p:txBody>
          <a:bodyPr>
            <a:normAutofit fontScale="90000"/>
          </a:bodyPr>
          <a:lstStyle/>
          <a:p>
            <a:r>
              <a:rPr lang="fr-FR" dirty="0" smtClean="0">
                <a:solidFill>
                  <a:srgbClr val="002060"/>
                </a:solidFill>
              </a:rPr>
              <a:t>Règle de décision du test statistique</a:t>
            </a:r>
            <a:r>
              <a:rPr lang="fr-FR" dirty="0" smtClean="0"/>
              <a:t/>
            </a:r>
            <a:br>
              <a:rPr lang="fr-FR" dirty="0" smtClean="0"/>
            </a:br>
            <a:endParaRPr lang="fr-FR" dirty="0"/>
          </a:p>
        </p:txBody>
      </p:sp>
      <p:sp>
        <p:nvSpPr>
          <p:cNvPr id="3" name="Espace réservé du contenu 2"/>
          <p:cNvSpPr>
            <a:spLocks noGrp="1"/>
          </p:cNvSpPr>
          <p:nvPr>
            <p:ph idx="1"/>
          </p:nvPr>
        </p:nvSpPr>
        <p:spPr/>
        <p:txBody>
          <a:bodyPr>
            <a:noAutofit/>
          </a:bodyPr>
          <a:lstStyle/>
          <a:p>
            <a:r>
              <a:rPr lang="fr-FR" sz="3600" dirty="0" smtClean="0">
                <a:solidFill>
                  <a:srgbClr val="002060"/>
                </a:solidFill>
              </a:rPr>
              <a:t>Si la fréquence observée n’appartient pas à l’intervalle de fluctuation à 0,95, on rejette, au risque d’erreur de 5 %, l’hypothèse que l’échantillon est compatible avec le modèle.</a:t>
            </a:r>
          </a:p>
          <a:p>
            <a:r>
              <a:rPr lang="fr-FR" sz="3600" dirty="0" smtClean="0">
                <a:solidFill>
                  <a:srgbClr val="002060"/>
                </a:solidFill>
              </a:rPr>
              <a:t>Si la fréquence observée appartient à l’intervalle de fluctuation, on ne peut pas rejeter l’hypothèse …</a:t>
            </a:r>
            <a:endParaRPr lang="fr-FR" sz="3600" dirty="0">
              <a:solidFill>
                <a:srgbClr val="002060"/>
              </a:solidFill>
            </a:endParaRPr>
          </a:p>
        </p:txBody>
      </p:sp>
    </p:spTree>
    <p:extLst>
      <p:ext uri="{BB962C8B-B14F-4D97-AF65-F5344CB8AC3E}">
        <p14:creationId xmlns:p14="http://schemas.microsoft.com/office/powerpoint/2010/main" xmlns="" val="937436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512168"/>
          </a:xfrm>
        </p:spPr>
        <p:txBody>
          <a:bodyPr>
            <a:normAutofit fontScale="90000"/>
          </a:bodyPr>
          <a:lstStyle/>
          <a:p>
            <a:r>
              <a:rPr lang="fr-FR" dirty="0" smtClean="0"/>
              <a:t/>
            </a:r>
            <a:br>
              <a:rPr lang="fr-FR" dirty="0" smtClean="0"/>
            </a:br>
            <a:r>
              <a:rPr lang="fr-FR" dirty="0" smtClean="0">
                <a:solidFill>
                  <a:srgbClr val="002060"/>
                </a:solidFill>
              </a:rPr>
              <a:t>Comment déterminer </a:t>
            </a:r>
            <a:br>
              <a:rPr lang="fr-FR" dirty="0" smtClean="0">
                <a:solidFill>
                  <a:srgbClr val="002060"/>
                </a:solidFill>
              </a:rPr>
            </a:br>
            <a:r>
              <a:rPr lang="fr-FR" dirty="0" smtClean="0">
                <a:solidFill>
                  <a:srgbClr val="002060"/>
                </a:solidFill>
              </a:rPr>
              <a:t>l’</a:t>
            </a:r>
            <a:r>
              <a:rPr lang="fr-FR" dirty="0" smtClean="0">
                <a:solidFill>
                  <a:srgbClr val="0070C0"/>
                </a:solidFill>
              </a:rPr>
              <a:t>intervalle de fluctuation </a:t>
            </a:r>
            <a:r>
              <a:rPr lang="fr-FR" dirty="0" smtClean="0">
                <a:solidFill>
                  <a:srgbClr val="002060"/>
                </a:solidFill>
              </a:rPr>
              <a:t>?</a:t>
            </a:r>
            <a:r>
              <a:rPr lang="fr-FR" dirty="0" smtClean="0"/>
              <a:t/>
            </a:r>
            <a:br>
              <a:rPr lang="fr-FR" dirty="0" smtClean="0"/>
            </a:br>
            <a:endParaRPr lang="fr-FR" dirty="0"/>
          </a:p>
        </p:txBody>
      </p:sp>
      <p:sp>
        <p:nvSpPr>
          <p:cNvPr id="3" name="Espace réservé du contenu 2"/>
          <p:cNvSpPr>
            <a:spLocks noGrp="1"/>
          </p:cNvSpPr>
          <p:nvPr>
            <p:ph idx="1"/>
          </p:nvPr>
        </p:nvSpPr>
        <p:spPr>
          <a:xfrm>
            <a:off x="467544" y="2276872"/>
            <a:ext cx="8229600" cy="4209331"/>
          </a:xfrm>
        </p:spPr>
        <p:txBody>
          <a:bodyPr>
            <a:normAutofit lnSpcReduction="10000"/>
          </a:bodyPr>
          <a:lstStyle/>
          <a:p>
            <a:r>
              <a:rPr lang="fr-FR" sz="3600" dirty="0" smtClean="0">
                <a:solidFill>
                  <a:srgbClr val="002060"/>
                </a:solidFill>
              </a:rPr>
              <a:t>Simulations   </a:t>
            </a:r>
          </a:p>
          <a:p>
            <a:pPr>
              <a:buNone/>
            </a:pPr>
            <a:endParaRPr lang="fr-FR" sz="3600" dirty="0" smtClean="0">
              <a:solidFill>
                <a:srgbClr val="002060"/>
              </a:solidFill>
            </a:endParaRPr>
          </a:p>
          <a:p>
            <a:r>
              <a:rPr lang="fr-FR" sz="3600" dirty="0" smtClean="0">
                <a:solidFill>
                  <a:srgbClr val="002060"/>
                </a:solidFill>
              </a:rPr>
              <a:t>  </a:t>
            </a:r>
          </a:p>
          <a:p>
            <a:pPr>
              <a:buNone/>
            </a:pPr>
            <a:endParaRPr lang="fr-FR" sz="2400" dirty="0" smtClean="0">
              <a:solidFill>
                <a:srgbClr val="002060"/>
              </a:solidFill>
            </a:endParaRPr>
          </a:p>
          <a:p>
            <a:pPr>
              <a:buNone/>
            </a:pPr>
            <a:r>
              <a:rPr lang="fr-FR" sz="2400" dirty="0" smtClean="0">
                <a:solidFill>
                  <a:srgbClr val="002060"/>
                </a:solidFill>
              </a:rPr>
              <a:t>(si </a:t>
            </a:r>
            <a:r>
              <a:rPr lang="fr-FR" sz="2400" i="1" dirty="0" smtClean="0">
                <a:solidFill>
                  <a:srgbClr val="002060"/>
                </a:solidFill>
              </a:rPr>
              <a:t>n</a:t>
            </a:r>
            <a:r>
              <a:rPr lang="fr-FR" sz="2400" dirty="0" smtClean="0">
                <a:solidFill>
                  <a:srgbClr val="002060"/>
                </a:solidFill>
              </a:rPr>
              <a:t> supérieur ou égal à 25 et </a:t>
            </a:r>
            <a:r>
              <a:rPr lang="fr-FR" sz="2400" i="1" dirty="0" smtClean="0">
                <a:solidFill>
                  <a:srgbClr val="002060"/>
                </a:solidFill>
              </a:rPr>
              <a:t>p</a:t>
            </a:r>
            <a:r>
              <a:rPr lang="fr-FR" sz="2400" dirty="0" smtClean="0">
                <a:solidFill>
                  <a:srgbClr val="002060"/>
                </a:solidFill>
              </a:rPr>
              <a:t> compris entre 0,2 et 0,8 ; voir développements théoriques doc ressource Probabilités au </a:t>
            </a:r>
            <a:r>
              <a:rPr lang="fr-FR" sz="2400" dirty="0" err="1" smtClean="0">
                <a:solidFill>
                  <a:srgbClr val="002060"/>
                </a:solidFill>
              </a:rPr>
              <a:t>clg</a:t>
            </a:r>
            <a:r>
              <a:rPr lang="fr-FR" sz="2400" dirty="0" smtClean="0">
                <a:solidFill>
                  <a:srgbClr val="002060"/>
                </a:solidFill>
              </a:rPr>
              <a:t>, p23 …)</a:t>
            </a:r>
          </a:p>
          <a:p>
            <a:r>
              <a:rPr lang="fr-FR" sz="3600" dirty="0" smtClean="0">
                <a:solidFill>
                  <a:srgbClr val="002060"/>
                </a:solidFill>
              </a:rPr>
              <a:t>À l’aide de la loi binomiale</a:t>
            </a:r>
          </a:p>
        </p:txBody>
      </p:sp>
      <p:graphicFrame>
        <p:nvGraphicFramePr>
          <p:cNvPr id="4" name="Objet 3"/>
          <p:cNvGraphicFramePr>
            <a:graphicFrameLocks noChangeAspect="1"/>
          </p:cNvGraphicFramePr>
          <p:nvPr>
            <p:extLst>
              <p:ext uri="{D42A27DB-BD31-4B8C-83A1-F6EECF244321}">
                <p14:modId xmlns:p14="http://schemas.microsoft.com/office/powerpoint/2010/main" xmlns="" val="613972536"/>
              </p:ext>
            </p:extLst>
          </p:nvPr>
        </p:nvGraphicFramePr>
        <p:xfrm>
          <a:off x="899592" y="3434596"/>
          <a:ext cx="2592288" cy="972108"/>
        </p:xfrm>
        <a:graphic>
          <a:graphicData uri="http://schemas.openxmlformats.org/presentationml/2006/ole">
            <p:oleObj spid="_x0000_s7184" name="…quation" r:id="rId4" imgW="1219200" imgH="456924" progId="Equation.3">
              <p:embed/>
            </p:oleObj>
          </a:graphicData>
        </a:graphic>
      </p:graphicFrame>
      <p:pic>
        <p:nvPicPr>
          <p:cNvPr id="1029" name="Picture 5"/>
          <p:cNvPicPr>
            <a:picLocks noChangeAspect="1" noChangeArrowheads="1"/>
          </p:cNvPicPr>
          <p:nvPr/>
        </p:nvPicPr>
        <p:blipFill>
          <a:blip r:embed="rId5" cstate="print"/>
          <a:srcRect/>
          <a:stretch>
            <a:fillRect/>
          </a:stretch>
        </p:blipFill>
        <p:spPr bwMode="auto">
          <a:xfrm>
            <a:off x="5410582" y="1700808"/>
            <a:ext cx="3331458" cy="2348678"/>
          </a:xfrm>
          <a:prstGeom prst="rect">
            <a:avLst/>
          </a:prstGeom>
          <a:noFill/>
          <a:ln w="9525">
            <a:noFill/>
            <a:miter lim="800000"/>
            <a:headEnd/>
            <a:tailEnd/>
          </a:ln>
        </p:spPr>
      </p:pic>
    </p:spTree>
    <p:extLst>
      <p:ext uri="{BB962C8B-B14F-4D97-AF65-F5344CB8AC3E}">
        <p14:creationId xmlns:p14="http://schemas.microsoft.com/office/powerpoint/2010/main" xmlns="" val="16698614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En première (rentrée 2011)</a:t>
            </a:r>
            <a:endParaRPr lang="fr-FR" b="1" dirty="0">
              <a:solidFill>
                <a:srgbClr val="0070C0"/>
              </a:solidFill>
            </a:endParaRPr>
          </a:p>
        </p:txBody>
      </p:sp>
      <p:sp>
        <p:nvSpPr>
          <p:cNvPr id="3" name="Espace réservé du contenu 2"/>
          <p:cNvSpPr>
            <a:spLocks noGrp="1"/>
          </p:cNvSpPr>
          <p:nvPr>
            <p:ph idx="1"/>
          </p:nvPr>
        </p:nvSpPr>
        <p:spPr>
          <a:xfrm>
            <a:off x="457200" y="1600200"/>
            <a:ext cx="8435280" cy="4525963"/>
          </a:xfrm>
        </p:spPr>
        <p:txBody>
          <a:bodyPr>
            <a:normAutofit/>
          </a:bodyPr>
          <a:lstStyle/>
          <a:p>
            <a:r>
              <a:rPr lang="fr-FR" sz="3600" dirty="0" smtClean="0">
                <a:solidFill>
                  <a:srgbClr val="002060"/>
                </a:solidFill>
              </a:rPr>
              <a:t>Utilisation de la loi binomiale pour une prise de décision à partir d’une fréquence</a:t>
            </a:r>
          </a:p>
          <a:p>
            <a:endParaRPr lang="fr-FR" sz="3600" dirty="0" smtClean="0">
              <a:solidFill>
                <a:srgbClr val="002060"/>
              </a:solidFill>
            </a:endParaRPr>
          </a:p>
          <a:p>
            <a:r>
              <a:rPr lang="fr-FR" sz="3600" dirty="0" smtClean="0">
                <a:solidFill>
                  <a:srgbClr val="002060"/>
                </a:solidFill>
              </a:rPr>
              <a:t>Exploiter l’intervalle de fluctuation à un seuil donné, déterminé à l’aide de la loi binomiale, pour rejeter ou non une hypothèse sur une proportion</a:t>
            </a:r>
            <a:endParaRPr lang="fr-FR" sz="3600" dirty="0">
              <a:solidFill>
                <a:srgbClr val="002060"/>
              </a:solidFill>
            </a:endParaRPr>
          </a:p>
        </p:txBody>
      </p:sp>
    </p:spTree>
    <p:extLst>
      <p:ext uri="{BB962C8B-B14F-4D97-AF65-F5344CB8AC3E}">
        <p14:creationId xmlns:p14="http://schemas.microsoft.com/office/powerpoint/2010/main" xmlns="" val="4085071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002060"/>
                </a:solidFill>
              </a:rPr>
              <a:t>Détermination de l’intervalle de fluctuation à l’aide de la loi binomiale</a:t>
            </a:r>
            <a:endParaRPr lang="fr-FR" b="1" dirty="0">
              <a:solidFill>
                <a:srgbClr val="002060"/>
              </a:solidFill>
            </a:endParaRPr>
          </a:p>
        </p:txBody>
      </p:sp>
      <p:sp>
        <p:nvSpPr>
          <p:cNvPr id="3" name="Espace réservé du contenu 2"/>
          <p:cNvSpPr>
            <a:spLocks noGrp="1"/>
          </p:cNvSpPr>
          <p:nvPr>
            <p:ph idx="1"/>
          </p:nvPr>
        </p:nvSpPr>
        <p:spPr>
          <a:xfrm>
            <a:off x="179512" y="2132856"/>
            <a:ext cx="8640960" cy="4104456"/>
          </a:xfrm>
        </p:spPr>
        <p:txBody>
          <a:bodyPr>
            <a:noAutofit/>
          </a:bodyPr>
          <a:lstStyle/>
          <a:p>
            <a:r>
              <a:rPr lang="fr-FR" sz="4000" dirty="0" smtClean="0">
                <a:solidFill>
                  <a:srgbClr val="002060"/>
                </a:solidFill>
              </a:rPr>
              <a:t>La proportion du caractère est </a:t>
            </a:r>
            <a:r>
              <a:rPr lang="fr-FR" sz="4000" i="1" dirty="0" smtClean="0">
                <a:solidFill>
                  <a:srgbClr val="002060"/>
                </a:solidFill>
              </a:rPr>
              <a:t>p</a:t>
            </a:r>
            <a:r>
              <a:rPr lang="fr-FR" sz="4000" dirty="0" smtClean="0">
                <a:solidFill>
                  <a:srgbClr val="002060"/>
                </a:solidFill>
              </a:rPr>
              <a:t>.</a:t>
            </a:r>
          </a:p>
          <a:p>
            <a:r>
              <a:rPr lang="fr-FR" sz="4000" dirty="0" smtClean="0">
                <a:solidFill>
                  <a:srgbClr val="002060"/>
                </a:solidFill>
              </a:rPr>
              <a:t>X est la variable aléatoire égale au nombre de fois où le caractère est observé dans un échantillon de taille </a:t>
            </a:r>
            <a:r>
              <a:rPr lang="fr-FR" sz="4000" i="1" dirty="0" smtClean="0">
                <a:solidFill>
                  <a:srgbClr val="002060"/>
                </a:solidFill>
              </a:rPr>
              <a:t>n</a:t>
            </a:r>
            <a:r>
              <a:rPr lang="fr-FR" sz="4000" dirty="0" smtClean="0">
                <a:solidFill>
                  <a:srgbClr val="002060"/>
                </a:solidFill>
              </a:rPr>
              <a:t>.</a:t>
            </a:r>
          </a:p>
          <a:p>
            <a:r>
              <a:rPr lang="fr-FR" sz="4000" dirty="0" smtClean="0">
                <a:solidFill>
                  <a:srgbClr val="002060"/>
                </a:solidFill>
              </a:rPr>
              <a:t>X suit la loi binomiale de paramètres </a:t>
            </a:r>
            <a:r>
              <a:rPr lang="fr-FR" sz="4000" i="1" dirty="0" smtClean="0">
                <a:solidFill>
                  <a:srgbClr val="002060"/>
                </a:solidFill>
              </a:rPr>
              <a:t>n</a:t>
            </a:r>
            <a:r>
              <a:rPr lang="fr-FR" sz="4000" dirty="0" smtClean="0">
                <a:solidFill>
                  <a:srgbClr val="002060"/>
                </a:solidFill>
              </a:rPr>
              <a:t> et </a:t>
            </a:r>
            <a:r>
              <a:rPr lang="fr-FR" sz="4000" i="1" dirty="0" smtClean="0">
                <a:solidFill>
                  <a:srgbClr val="002060"/>
                </a:solidFill>
              </a:rPr>
              <a:t>p</a:t>
            </a:r>
            <a:r>
              <a:rPr lang="fr-FR" sz="4000" dirty="0" smtClean="0">
                <a:solidFill>
                  <a:srgbClr val="002060"/>
                </a:solidFill>
              </a:rPr>
              <a:t>.</a:t>
            </a:r>
            <a:endParaRPr lang="fr-FR" sz="4000" dirty="0">
              <a:solidFill>
                <a:srgbClr val="002060"/>
              </a:solidFill>
            </a:endParaRPr>
          </a:p>
        </p:txBody>
      </p:sp>
    </p:spTree>
    <p:extLst>
      <p:ext uri="{BB962C8B-B14F-4D97-AF65-F5344CB8AC3E}">
        <p14:creationId xmlns:p14="http://schemas.microsoft.com/office/powerpoint/2010/main" xmlns="" val="3970510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424936" cy="5976664"/>
          </a:xfrm>
        </p:spPr>
        <p:txBody>
          <a:bodyPr>
            <a:noAutofit/>
          </a:bodyPr>
          <a:lstStyle/>
          <a:p>
            <a:pPr>
              <a:buNone/>
            </a:pPr>
            <a:r>
              <a:rPr lang="fr-FR" dirty="0" smtClean="0">
                <a:solidFill>
                  <a:srgbClr val="002060"/>
                </a:solidFill>
              </a:rPr>
              <a:t>X prend ses valeurs dans [0 ; </a:t>
            </a:r>
            <a:r>
              <a:rPr lang="fr-FR" i="1" dirty="0" smtClean="0">
                <a:solidFill>
                  <a:srgbClr val="002060"/>
                </a:solidFill>
              </a:rPr>
              <a:t>n</a:t>
            </a:r>
            <a:r>
              <a:rPr lang="fr-FR" dirty="0" smtClean="0">
                <a:solidFill>
                  <a:srgbClr val="002060"/>
                </a:solidFill>
              </a:rPr>
              <a:t>] </a:t>
            </a:r>
            <a:r>
              <a:rPr lang="fr-FR" sz="2400" dirty="0" smtClean="0">
                <a:solidFill>
                  <a:srgbClr val="002060"/>
                </a:solidFill>
              </a:rPr>
              <a:t>(valeurs entières).</a:t>
            </a:r>
          </a:p>
          <a:p>
            <a:pPr>
              <a:buNone/>
            </a:pPr>
            <a:endParaRPr lang="fr-FR" sz="2400" dirty="0" smtClean="0">
              <a:solidFill>
                <a:srgbClr val="002060"/>
              </a:solidFill>
            </a:endParaRPr>
          </a:p>
          <a:p>
            <a:r>
              <a:rPr lang="fr-FR" dirty="0" smtClean="0">
                <a:solidFill>
                  <a:srgbClr val="002060"/>
                </a:solidFill>
              </a:rPr>
              <a:t>On cherche à partager cet intervalle en trois intervalles [0 ; </a:t>
            </a:r>
            <a:r>
              <a:rPr lang="fr-FR" i="1" dirty="0" smtClean="0">
                <a:solidFill>
                  <a:srgbClr val="002060"/>
                </a:solidFill>
              </a:rPr>
              <a:t>a</a:t>
            </a:r>
            <a:r>
              <a:rPr lang="fr-FR" dirty="0" smtClean="0">
                <a:solidFill>
                  <a:srgbClr val="002060"/>
                </a:solidFill>
              </a:rPr>
              <a:t>-1], [</a:t>
            </a:r>
            <a:r>
              <a:rPr lang="fr-FR" i="1" dirty="0" smtClean="0">
                <a:solidFill>
                  <a:srgbClr val="002060"/>
                </a:solidFill>
              </a:rPr>
              <a:t>a</a:t>
            </a:r>
            <a:r>
              <a:rPr lang="fr-FR" dirty="0" smtClean="0">
                <a:solidFill>
                  <a:srgbClr val="002060"/>
                </a:solidFill>
              </a:rPr>
              <a:t> ; </a:t>
            </a:r>
            <a:r>
              <a:rPr lang="fr-FR" i="1" dirty="0" smtClean="0">
                <a:solidFill>
                  <a:srgbClr val="002060"/>
                </a:solidFill>
              </a:rPr>
              <a:t>b</a:t>
            </a:r>
            <a:r>
              <a:rPr lang="fr-FR" dirty="0" smtClean="0">
                <a:solidFill>
                  <a:srgbClr val="002060"/>
                </a:solidFill>
              </a:rPr>
              <a:t>], [</a:t>
            </a:r>
            <a:r>
              <a:rPr lang="fr-FR" i="1" dirty="0" smtClean="0">
                <a:solidFill>
                  <a:srgbClr val="002060"/>
                </a:solidFill>
              </a:rPr>
              <a:t>b</a:t>
            </a:r>
            <a:r>
              <a:rPr lang="fr-FR" dirty="0" smtClean="0">
                <a:solidFill>
                  <a:srgbClr val="002060"/>
                </a:solidFill>
              </a:rPr>
              <a:t>+1 ; </a:t>
            </a:r>
            <a:r>
              <a:rPr lang="fr-FR" i="1" dirty="0" smtClean="0">
                <a:solidFill>
                  <a:srgbClr val="002060"/>
                </a:solidFill>
              </a:rPr>
              <a:t>n</a:t>
            </a:r>
            <a:r>
              <a:rPr lang="fr-FR" dirty="0" smtClean="0">
                <a:solidFill>
                  <a:srgbClr val="002060"/>
                </a:solidFill>
              </a:rPr>
              <a:t>], de façon que X prenne ses valeurs dans l’un des intervalles extrêmes avec une probabilité sensiblement égale à 0,025 pour chacun </a:t>
            </a:r>
          </a:p>
          <a:p>
            <a:endParaRPr lang="fr-FR" dirty="0" smtClean="0">
              <a:solidFill>
                <a:srgbClr val="002060"/>
              </a:solidFill>
            </a:endParaRPr>
          </a:p>
          <a:p>
            <a:pPr>
              <a:buNone/>
            </a:pPr>
            <a:r>
              <a:rPr lang="fr-FR" dirty="0" smtClean="0">
                <a:solidFill>
                  <a:srgbClr val="002060"/>
                </a:solidFill>
              </a:rPr>
              <a:t>	(environ 2,5 % des valeurs dans chacun de ces deux intervalles – hypothèse de symétrie)</a:t>
            </a:r>
            <a:endParaRPr lang="fr-FR" dirty="0">
              <a:solidFill>
                <a:srgbClr val="002060"/>
              </a:solidFill>
            </a:endParaRPr>
          </a:p>
        </p:txBody>
      </p:sp>
    </p:spTree>
    <p:extLst>
      <p:ext uri="{BB962C8B-B14F-4D97-AF65-F5344CB8AC3E}">
        <p14:creationId xmlns:p14="http://schemas.microsoft.com/office/powerpoint/2010/main" xmlns="" val="1525872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548680"/>
            <a:ext cx="8784976" cy="5917228"/>
          </a:xfrm>
        </p:spPr>
        <p:txBody>
          <a:bodyPr>
            <a:noAutofit/>
          </a:bodyPr>
          <a:lstStyle/>
          <a:p>
            <a:r>
              <a:rPr lang="fr-FR" dirty="0" smtClean="0">
                <a:solidFill>
                  <a:srgbClr val="002060"/>
                </a:solidFill>
              </a:rPr>
              <a:t>On divise par </a:t>
            </a:r>
            <a:r>
              <a:rPr lang="fr-FR" i="1" dirty="0" smtClean="0">
                <a:solidFill>
                  <a:srgbClr val="002060"/>
                </a:solidFill>
              </a:rPr>
              <a:t>n</a:t>
            </a:r>
            <a:r>
              <a:rPr lang="fr-FR" dirty="0" smtClean="0">
                <a:solidFill>
                  <a:srgbClr val="002060"/>
                </a:solidFill>
              </a:rPr>
              <a:t> pour passer aux fréquences ;</a:t>
            </a:r>
          </a:p>
          <a:p>
            <a:r>
              <a:rPr lang="fr-FR" dirty="0" smtClean="0">
                <a:solidFill>
                  <a:srgbClr val="002060"/>
                </a:solidFill>
              </a:rPr>
              <a:t>D’où  (</a:t>
            </a:r>
            <a:r>
              <a:rPr lang="fr-FR" dirty="0" smtClean="0">
                <a:solidFill>
                  <a:srgbClr val="0070C0"/>
                </a:solidFill>
              </a:rPr>
              <a:t>définition</a:t>
            </a:r>
            <a:r>
              <a:rPr lang="fr-FR" dirty="0" smtClean="0">
                <a:solidFill>
                  <a:srgbClr val="002060"/>
                </a:solidFill>
              </a:rPr>
              <a:t>) :</a:t>
            </a:r>
          </a:p>
          <a:p>
            <a:pPr>
              <a:buNone/>
            </a:pPr>
            <a:r>
              <a:rPr lang="fr-FR" sz="3600" dirty="0" smtClean="0">
                <a:solidFill>
                  <a:srgbClr val="002060"/>
                </a:solidFill>
              </a:rPr>
              <a:t>	</a:t>
            </a:r>
            <a:r>
              <a:rPr lang="fr-FR" b="1" dirty="0" smtClean="0">
                <a:solidFill>
                  <a:srgbClr val="002060"/>
                </a:solidFill>
              </a:rPr>
              <a:t>L’intervalle de fluctuation </a:t>
            </a:r>
            <a:r>
              <a:rPr lang="fr-FR" dirty="0" smtClean="0">
                <a:solidFill>
                  <a:srgbClr val="002060"/>
                </a:solidFill>
              </a:rPr>
              <a:t>à 95 % d’une fréquence correspondant à la réalisation, sur un échantillon aléatoire, d’une variable aléatoire X de loi binomiale de paramètres </a:t>
            </a:r>
            <a:r>
              <a:rPr lang="fr-FR" i="1" dirty="0" smtClean="0">
                <a:solidFill>
                  <a:srgbClr val="002060"/>
                </a:solidFill>
              </a:rPr>
              <a:t>n</a:t>
            </a:r>
            <a:r>
              <a:rPr lang="fr-FR" dirty="0" smtClean="0">
                <a:solidFill>
                  <a:srgbClr val="002060"/>
                </a:solidFill>
              </a:rPr>
              <a:t> et </a:t>
            </a:r>
            <a:r>
              <a:rPr lang="fr-FR" i="1" dirty="0" smtClean="0">
                <a:solidFill>
                  <a:srgbClr val="002060"/>
                </a:solidFill>
              </a:rPr>
              <a:t>p </a:t>
            </a:r>
            <a:r>
              <a:rPr lang="fr-FR" dirty="0" smtClean="0">
                <a:solidFill>
                  <a:srgbClr val="002060"/>
                </a:solidFill>
              </a:rPr>
              <a:t>est … l’intervalle               défini par :</a:t>
            </a:r>
          </a:p>
          <a:p>
            <a:pPr marL="173038" indent="0">
              <a:buNone/>
            </a:pPr>
            <a:endParaRPr lang="fr-FR" sz="2000" i="1" dirty="0">
              <a:solidFill>
                <a:srgbClr val="002060"/>
              </a:solidFill>
            </a:endParaRPr>
          </a:p>
          <a:p>
            <a:pPr marL="173038" indent="0">
              <a:buNone/>
            </a:pPr>
            <a:r>
              <a:rPr lang="fr-FR" i="1" dirty="0" smtClean="0">
                <a:solidFill>
                  <a:srgbClr val="002060"/>
                </a:solidFill>
              </a:rPr>
              <a:t>a</a:t>
            </a:r>
            <a:r>
              <a:rPr lang="fr-FR" dirty="0" smtClean="0">
                <a:solidFill>
                  <a:srgbClr val="002060"/>
                </a:solidFill>
              </a:rPr>
              <a:t> est le plus petit entier tel que  </a:t>
            </a:r>
            <a:r>
              <a:rPr lang="fr-FR" i="1" dirty="0" smtClean="0">
                <a:solidFill>
                  <a:srgbClr val="002060"/>
                </a:solidFill>
              </a:rPr>
              <a:t>P</a:t>
            </a:r>
            <a:r>
              <a:rPr lang="fr-FR" dirty="0" smtClean="0">
                <a:solidFill>
                  <a:srgbClr val="002060"/>
                </a:solidFill>
              </a:rPr>
              <a:t>(X </a:t>
            </a:r>
            <a:r>
              <a:rPr lang="fr-FR" dirty="0" smtClean="0">
                <a:solidFill>
                  <a:srgbClr val="002060"/>
                </a:solidFill>
                <a:sym typeface="Symbol"/>
              </a:rPr>
              <a:t>≤ </a:t>
            </a:r>
            <a:r>
              <a:rPr lang="fr-FR" i="1" dirty="0" smtClean="0">
                <a:solidFill>
                  <a:srgbClr val="002060"/>
                </a:solidFill>
                <a:sym typeface="Symbol"/>
              </a:rPr>
              <a:t>a</a:t>
            </a:r>
            <a:r>
              <a:rPr lang="fr-FR" dirty="0" smtClean="0">
                <a:solidFill>
                  <a:srgbClr val="002060"/>
                </a:solidFill>
                <a:sym typeface="Symbol"/>
              </a:rPr>
              <a:t>) &gt; 0,025</a:t>
            </a:r>
          </a:p>
          <a:p>
            <a:pPr marL="173038" indent="0">
              <a:buNone/>
            </a:pPr>
            <a:r>
              <a:rPr lang="fr-FR" i="1" dirty="0" smtClean="0">
                <a:solidFill>
                  <a:srgbClr val="002060"/>
                </a:solidFill>
              </a:rPr>
              <a:t>b</a:t>
            </a:r>
            <a:r>
              <a:rPr lang="fr-FR" dirty="0" smtClean="0">
                <a:solidFill>
                  <a:srgbClr val="002060"/>
                </a:solidFill>
              </a:rPr>
              <a:t> est le plus petit entier tel que </a:t>
            </a:r>
            <a:r>
              <a:rPr lang="fr-FR" i="1" dirty="0" smtClean="0">
                <a:solidFill>
                  <a:srgbClr val="002060"/>
                </a:solidFill>
              </a:rPr>
              <a:t>P</a:t>
            </a:r>
            <a:r>
              <a:rPr lang="fr-FR" dirty="0" smtClean="0">
                <a:solidFill>
                  <a:srgbClr val="002060"/>
                </a:solidFill>
              </a:rPr>
              <a:t>(X </a:t>
            </a:r>
            <a:r>
              <a:rPr lang="fr-FR" dirty="0" smtClean="0">
                <a:solidFill>
                  <a:srgbClr val="002060"/>
                </a:solidFill>
                <a:sym typeface="Symbol"/>
              </a:rPr>
              <a:t>≤ </a:t>
            </a:r>
            <a:r>
              <a:rPr lang="fr-FR" i="1" dirty="0" smtClean="0">
                <a:solidFill>
                  <a:srgbClr val="002060"/>
                </a:solidFill>
                <a:sym typeface="Symbol"/>
              </a:rPr>
              <a:t>b</a:t>
            </a:r>
            <a:r>
              <a:rPr lang="fr-FR" dirty="0" smtClean="0">
                <a:solidFill>
                  <a:srgbClr val="002060"/>
                </a:solidFill>
                <a:sym typeface="Symbol"/>
              </a:rPr>
              <a:t>) ≥ 0,975 …</a:t>
            </a:r>
          </a:p>
          <a:p>
            <a:pPr>
              <a:buNone/>
            </a:pPr>
            <a:endParaRPr lang="fr-FR" sz="3600" dirty="0">
              <a:solidFill>
                <a:srgbClr val="002060"/>
              </a:solidFill>
            </a:endParaRPr>
          </a:p>
        </p:txBody>
      </p:sp>
      <p:graphicFrame>
        <p:nvGraphicFramePr>
          <p:cNvPr id="4" name="Objet 3"/>
          <p:cNvGraphicFramePr>
            <a:graphicFrameLocks noChangeAspect="1"/>
          </p:cNvGraphicFramePr>
          <p:nvPr>
            <p:extLst>
              <p:ext uri="{D42A27DB-BD31-4B8C-83A1-F6EECF244321}">
                <p14:modId xmlns:p14="http://schemas.microsoft.com/office/powerpoint/2010/main" xmlns="" val="137878404"/>
              </p:ext>
            </p:extLst>
          </p:nvPr>
        </p:nvGraphicFramePr>
        <p:xfrm>
          <a:off x="2418256" y="3679856"/>
          <a:ext cx="1296144" cy="979309"/>
        </p:xfrm>
        <a:graphic>
          <a:graphicData uri="http://schemas.openxmlformats.org/presentationml/2006/ole">
            <p:oleObj spid="_x0000_s9228" name="…quation" r:id="rId4" imgW="571569" imgH="431570" progId="Equation.3">
              <p:embed/>
            </p:oleObj>
          </a:graphicData>
        </a:graphic>
      </p:graphicFrame>
    </p:spTree>
    <p:extLst>
      <p:ext uri="{BB962C8B-B14F-4D97-AF65-F5344CB8AC3E}">
        <p14:creationId xmlns:p14="http://schemas.microsoft.com/office/powerpoint/2010/main" xmlns="" val="25101130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66018"/>
            <a:ext cx="8229600" cy="4525963"/>
          </a:xfrm>
        </p:spPr>
        <p:txBody>
          <a:bodyPr/>
          <a:lstStyle/>
          <a:p>
            <a:pPr>
              <a:buNone/>
            </a:pPr>
            <a:r>
              <a:rPr lang="fr-FR" dirty="0" smtClean="0"/>
              <a:t>	</a:t>
            </a:r>
            <a:r>
              <a:rPr lang="fr-FR" sz="3600" dirty="0" smtClean="0">
                <a:solidFill>
                  <a:srgbClr val="002060"/>
                </a:solidFill>
              </a:rPr>
              <a:t>Pour </a:t>
            </a:r>
            <a:r>
              <a:rPr lang="fr-FR" sz="3600" i="1" dirty="0" smtClean="0">
                <a:solidFill>
                  <a:srgbClr val="002060"/>
                </a:solidFill>
              </a:rPr>
              <a:t>n</a:t>
            </a:r>
            <a:r>
              <a:rPr lang="fr-FR" sz="3600" dirty="0" smtClean="0">
                <a:solidFill>
                  <a:srgbClr val="002060"/>
                </a:solidFill>
              </a:rPr>
              <a:t> </a:t>
            </a:r>
            <a:r>
              <a:rPr lang="fr-FR" sz="3600" dirty="0" smtClean="0">
                <a:solidFill>
                  <a:srgbClr val="002060"/>
                </a:solidFill>
                <a:latin typeface="Calibri"/>
              </a:rPr>
              <a:t>≥ </a:t>
            </a:r>
            <a:r>
              <a:rPr lang="fr-FR" sz="3600" dirty="0" smtClean="0">
                <a:solidFill>
                  <a:srgbClr val="002060"/>
                </a:solidFill>
              </a:rPr>
              <a:t>30, </a:t>
            </a:r>
            <a:r>
              <a:rPr lang="fr-FR" sz="3600" i="1" dirty="0" smtClean="0">
                <a:solidFill>
                  <a:srgbClr val="002060"/>
                </a:solidFill>
              </a:rPr>
              <a:t>n</a:t>
            </a:r>
            <a:r>
              <a:rPr lang="fr-FR" sz="3600" dirty="0" smtClean="0">
                <a:solidFill>
                  <a:srgbClr val="002060"/>
                </a:solidFill>
              </a:rPr>
              <a:t> </a:t>
            </a:r>
            <a:r>
              <a:rPr lang="fr-FR" sz="3600" i="1" dirty="0" smtClean="0">
                <a:solidFill>
                  <a:srgbClr val="002060"/>
                </a:solidFill>
                <a:latin typeface="Calibri"/>
              </a:rPr>
              <a:t>p</a:t>
            </a:r>
            <a:r>
              <a:rPr lang="fr-FR" sz="3600" dirty="0" smtClean="0">
                <a:solidFill>
                  <a:srgbClr val="002060"/>
                </a:solidFill>
                <a:latin typeface="Calibri"/>
              </a:rPr>
              <a:t> ≥ </a:t>
            </a:r>
            <a:r>
              <a:rPr lang="fr-FR" sz="3600" dirty="0" smtClean="0">
                <a:solidFill>
                  <a:srgbClr val="002060"/>
                </a:solidFill>
              </a:rPr>
              <a:t>5  et  </a:t>
            </a:r>
            <a:r>
              <a:rPr lang="fr-FR" sz="3600" i="1" dirty="0" smtClean="0">
                <a:solidFill>
                  <a:srgbClr val="002060"/>
                </a:solidFill>
              </a:rPr>
              <a:t>n</a:t>
            </a:r>
            <a:r>
              <a:rPr lang="fr-FR" sz="3600" dirty="0" smtClean="0">
                <a:solidFill>
                  <a:srgbClr val="002060"/>
                </a:solidFill>
              </a:rPr>
              <a:t> (1 – </a:t>
            </a:r>
            <a:r>
              <a:rPr lang="fr-FR" sz="3600" i="1" dirty="0" smtClean="0">
                <a:solidFill>
                  <a:srgbClr val="002060"/>
                </a:solidFill>
              </a:rPr>
              <a:t>p</a:t>
            </a:r>
            <a:r>
              <a:rPr lang="fr-FR" sz="3600" dirty="0" smtClean="0">
                <a:solidFill>
                  <a:srgbClr val="002060"/>
                </a:solidFill>
              </a:rPr>
              <a:t>) ≥ 5, on observe que l’intervalle de fluctuation  est sensiblement le même que </a:t>
            </a:r>
          </a:p>
          <a:p>
            <a:pPr>
              <a:buNone/>
            </a:pPr>
            <a:r>
              <a:rPr lang="fr-FR" sz="3600" dirty="0" smtClean="0">
                <a:solidFill>
                  <a:srgbClr val="002060"/>
                </a:solidFill>
              </a:rPr>
              <a:t>	l’intervalle </a:t>
            </a:r>
          </a:p>
          <a:p>
            <a:pPr>
              <a:buNone/>
            </a:pPr>
            <a:r>
              <a:rPr lang="fr-FR" sz="3600" dirty="0" smtClean="0">
                <a:solidFill>
                  <a:srgbClr val="002060"/>
                </a:solidFill>
              </a:rPr>
              <a:t>	proposé dans le programme de seconde.</a:t>
            </a:r>
          </a:p>
          <a:p>
            <a:pPr>
              <a:buNone/>
            </a:pPr>
            <a:endParaRPr lang="fr-FR" dirty="0"/>
          </a:p>
        </p:txBody>
      </p:sp>
      <p:graphicFrame>
        <p:nvGraphicFramePr>
          <p:cNvPr id="35846" name="Object 6"/>
          <p:cNvGraphicFramePr>
            <a:graphicFrameLocks noChangeAspect="1"/>
          </p:cNvGraphicFramePr>
          <p:nvPr/>
        </p:nvGraphicFramePr>
        <p:xfrm>
          <a:off x="3229429" y="2844800"/>
          <a:ext cx="2590800" cy="965200"/>
        </p:xfrm>
        <a:graphic>
          <a:graphicData uri="http://schemas.openxmlformats.org/presentationml/2006/ole">
            <p:oleObj spid="_x0000_s35846" name="…quation" r:id="rId4" imgW="1219200" imgH="456924"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2024" y="500744"/>
            <a:ext cx="8494776" cy="5625420"/>
          </a:xfrm>
        </p:spPr>
        <p:txBody>
          <a:bodyPr>
            <a:normAutofit fontScale="92500" lnSpcReduction="20000"/>
          </a:bodyPr>
          <a:lstStyle/>
          <a:p>
            <a:pPr>
              <a:buNone/>
            </a:pPr>
            <a:r>
              <a:rPr lang="fr-FR" dirty="0" smtClean="0">
                <a:solidFill>
                  <a:srgbClr val="002060"/>
                </a:solidFill>
              </a:rPr>
              <a:t>Au collège, objectifs : </a:t>
            </a:r>
            <a:r>
              <a:rPr lang="fr-FR" b="1" dirty="0" smtClean="0">
                <a:solidFill>
                  <a:srgbClr val="002060"/>
                </a:solidFill>
              </a:rPr>
              <a:t>approfondir les connaissances</a:t>
            </a:r>
            <a:r>
              <a:rPr lang="fr-FR" dirty="0" smtClean="0">
                <a:solidFill>
                  <a:srgbClr val="002060"/>
                </a:solidFill>
              </a:rPr>
              <a:t> </a:t>
            </a:r>
          </a:p>
          <a:p>
            <a:pPr>
              <a:buNone/>
            </a:pPr>
            <a:r>
              <a:rPr lang="fr-FR" dirty="0" smtClean="0">
                <a:solidFill>
                  <a:srgbClr val="002060"/>
                </a:solidFill>
              </a:rPr>
              <a:t>au sujet de la moyenne</a:t>
            </a:r>
          </a:p>
          <a:p>
            <a:pPr>
              <a:buNone/>
            </a:pPr>
            <a:endParaRPr lang="fr-FR" dirty="0" smtClean="0">
              <a:solidFill>
                <a:srgbClr val="002060"/>
              </a:solidFill>
            </a:endParaRPr>
          </a:p>
          <a:p>
            <a:r>
              <a:rPr lang="fr-FR" dirty="0" smtClean="0">
                <a:solidFill>
                  <a:srgbClr val="002060"/>
                </a:solidFill>
              </a:rPr>
              <a:t>différents procédés de calcul</a:t>
            </a:r>
          </a:p>
          <a:p>
            <a:r>
              <a:rPr lang="fr-FR" dirty="0" smtClean="0">
                <a:solidFill>
                  <a:srgbClr val="002060"/>
                </a:solidFill>
              </a:rPr>
              <a:t>toujours comprise entre les valeurs extrêmes, rarement égale à la moyenne des valeurs extrêmes</a:t>
            </a:r>
          </a:p>
          <a:p>
            <a:r>
              <a:rPr lang="fr-FR" dirty="0" smtClean="0">
                <a:solidFill>
                  <a:srgbClr val="002060"/>
                </a:solidFill>
              </a:rPr>
              <a:t>compréhension des effets de regroupements (la moyenne des moyennes partielles n’est pas forcément égale à la moyenne)</a:t>
            </a:r>
          </a:p>
          <a:p>
            <a:r>
              <a:rPr lang="fr-FR" dirty="0" smtClean="0">
                <a:solidFill>
                  <a:srgbClr val="002060"/>
                </a:solidFill>
              </a:rPr>
              <a:t>sensible aux valeurs extrêmes</a:t>
            </a:r>
          </a:p>
          <a:p>
            <a:r>
              <a:rPr lang="fr-FR" dirty="0" smtClean="0">
                <a:solidFill>
                  <a:srgbClr val="002060"/>
                </a:solidFill>
              </a:rPr>
              <a:t>une même moyenne peut résumer des ensembles de données très différents.</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1423533"/>
          </a:xfrm>
        </p:spPr>
        <p:txBody>
          <a:bodyPr>
            <a:noAutofit/>
          </a:bodyPr>
          <a:lstStyle/>
          <a:p>
            <a:r>
              <a:rPr lang="fr-FR" sz="3200" dirty="0" smtClean="0">
                <a:solidFill>
                  <a:srgbClr val="002060"/>
                </a:solidFill>
              </a:rPr>
              <a:t>Sur  </a:t>
            </a:r>
            <a:r>
              <a:rPr lang="fr-FR" sz="3200" dirty="0" err="1" smtClean="0">
                <a:solidFill>
                  <a:srgbClr val="002060"/>
                </a:solidFill>
              </a:rPr>
              <a:t>euler</a:t>
            </a:r>
            <a:r>
              <a:rPr lang="fr-FR" sz="3200" dirty="0" smtClean="0">
                <a:solidFill>
                  <a:srgbClr val="002060"/>
                </a:solidFill>
              </a:rPr>
              <a:t> :</a:t>
            </a:r>
            <a:br>
              <a:rPr lang="fr-FR" sz="3200" dirty="0" smtClean="0">
                <a:solidFill>
                  <a:srgbClr val="002060"/>
                </a:solidFill>
              </a:rPr>
            </a:br>
            <a:r>
              <a:rPr lang="fr-FR" sz="3200" dirty="0" smtClean="0">
                <a:solidFill>
                  <a:srgbClr val="002060"/>
                </a:solidFill>
              </a:rPr>
              <a:t>intervalle de fluctuation à 95% d’une variable aléatoire suivant une loi binomiale</a:t>
            </a:r>
            <a:endParaRPr lang="fr-FR" sz="3200" dirty="0">
              <a:solidFill>
                <a:srgbClr val="002060"/>
              </a:solidFill>
            </a:endParaRPr>
          </a:p>
        </p:txBody>
      </p:sp>
      <p:sp>
        <p:nvSpPr>
          <p:cNvPr id="3" name="Espace réservé du contenu 2"/>
          <p:cNvSpPr>
            <a:spLocks noGrp="1"/>
          </p:cNvSpPr>
          <p:nvPr>
            <p:ph idx="1"/>
          </p:nvPr>
        </p:nvSpPr>
        <p:spPr>
          <a:xfrm>
            <a:off x="250370" y="2188028"/>
            <a:ext cx="8893629" cy="3938135"/>
          </a:xfrm>
        </p:spPr>
        <p:txBody>
          <a:bodyPr/>
          <a:lstStyle/>
          <a:p>
            <a:pPr algn="ctr">
              <a:buNone/>
            </a:pPr>
            <a:r>
              <a:rPr lang="fr-FR" sz="2400" dirty="0" smtClean="0">
                <a:solidFill>
                  <a:srgbClr val="002060"/>
                </a:solidFill>
              </a:rPr>
              <a:t>Ressource  3944 </a:t>
            </a:r>
            <a:endParaRPr lang="fr-FR" sz="2400" dirty="0" smtClean="0"/>
          </a:p>
          <a:p>
            <a:pPr>
              <a:buNone/>
            </a:pPr>
            <a:r>
              <a:rPr lang="fr-FR" sz="2400" dirty="0" smtClean="0">
                <a:hlinkClick r:id="rId3"/>
              </a:rPr>
              <a:t>http://euler.ac-versailles.fr/wm3/pi2/binomiale/binomiale12.jsp</a:t>
            </a:r>
            <a:r>
              <a:rPr lang="fr-FR" sz="2400" dirty="0" smtClean="0"/>
              <a:t> </a:t>
            </a:r>
          </a:p>
          <a:p>
            <a:pPr>
              <a:buNone/>
            </a:pPr>
            <a:endParaRPr lang="fr-FR" sz="2400" dirty="0"/>
          </a:p>
        </p:txBody>
      </p:sp>
      <p:pic>
        <p:nvPicPr>
          <p:cNvPr id="48131" name="Picture 3"/>
          <p:cNvPicPr>
            <a:picLocks noChangeAspect="1" noChangeArrowheads="1"/>
          </p:cNvPicPr>
          <p:nvPr/>
        </p:nvPicPr>
        <p:blipFill>
          <a:blip r:embed="rId4"/>
          <a:srcRect/>
          <a:stretch>
            <a:fillRect/>
          </a:stretch>
        </p:blipFill>
        <p:spPr bwMode="auto">
          <a:xfrm>
            <a:off x="281650" y="3309257"/>
            <a:ext cx="8862350" cy="33894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76207"/>
          </a:xfrm>
        </p:spPr>
        <p:txBody>
          <a:bodyPr>
            <a:noAutofit/>
          </a:bodyPr>
          <a:lstStyle/>
          <a:p>
            <a:pPr algn="l"/>
            <a:r>
              <a:rPr lang="fr-FR" sz="3200" b="1" dirty="0" smtClean="0">
                <a:solidFill>
                  <a:schemeClr val="tx2">
                    <a:lumMod val="75000"/>
                  </a:schemeClr>
                </a:solidFill>
              </a:rPr>
              <a:t>Exemple d’exercice, proposé par Mme </a:t>
            </a:r>
            <a:r>
              <a:rPr lang="fr-FR" sz="3200" b="1" dirty="0" err="1" smtClean="0">
                <a:solidFill>
                  <a:schemeClr val="tx2">
                    <a:lumMod val="75000"/>
                  </a:schemeClr>
                </a:solidFill>
              </a:rPr>
              <a:t>Bajou</a:t>
            </a:r>
            <a:endParaRPr lang="fr-FR" sz="3200" b="1" dirty="0">
              <a:solidFill>
                <a:schemeClr val="tx2">
                  <a:lumMod val="75000"/>
                </a:schemeClr>
              </a:solidFill>
            </a:endParaRPr>
          </a:p>
        </p:txBody>
      </p:sp>
      <p:sp>
        <p:nvSpPr>
          <p:cNvPr id="3" name="Espace réservé du contenu 2"/>
          <p:cNvSpPr>
            <a:spLocks noGrp="1"/>
          </p:cNvSpPr>
          <p:nvPr>
            <p:ph idx="1"/>
          </p:nvPr>
        </p:nvSpPr>
        <p:spPr>
          <a:xfrm>
            <a:off x="457200" y="1654628"/>
            <a:ext cx="8430767" cy="4691307"/>
          </a:xfrm>
        </p:spPr>
        <p:txBody>
          <a:bodyPr>
            <a:noAutofit/>
          </a:bodyPr>
          <a:lstStyle/>
          <a:p>
            <a:pPr marL="0" indent="0">
              <a:buNone/>
            </a:pPr>
            <a:r>
              <a:rPr lang="fr-FR" sz="2800" dirty="0">
                <a:solidFill>
                  <a:schemeClr val="tx2">
                    <a:lumMod val="75000"/>
                  </a:schemeClr>
                </a:solidFill>
              </a:rPr>
              <a:t>Monsieur </a:t>
            </a:r>
            <a:r>
              <a:rPr lang="fr-FR" sz="2800" i="1" dirty="0">
                <a:solidFill>
                  <a:schemeClr val="tx2">
                    <a:lumMod val="75000"/>
                  </a:schemeClr>
                </a:solidFill>
              </a:rPr>
              <a:t>Z</a:t>
            </a:r>
            <a:r>
              <a:rPr lang="fr-FR" sz="2800" dirty="0">
                <a:solidFill>
                  <a:schemeClr val="tx2">
                    <a:lumMod val="75000"/>
                  </a:schemeClr>
                </a:solidFill>
              </a:rPr>
              <a:t>, chef du gouvernement d’un pays lointain, affirme que 52 % des électeurs lui font confiance. </a:t>
            </a:r>
            <a:endParaRPr lang="fr-FR" sz="2800" dirty="0" smtClean="0">
              <a:solidFill>
                <a:schemeClr val="tx2">
                  <a:lumMod val="75000"/>
                </a:schemeClr>
              </a:solidFill>
            </a:endParaRPr>
          </a:p>
          <a:p>
            <a:pPr marL="0" indent="0">
              <a:buNone/>
            </a:pPr>
            <a:r>
              <a:rPr lang="fr-FR" sz="2800" dirty="0" smtClean="0">
                <a:solidFill>
                  <a:schemeClr val="tx2">
                    <a:lumMod val="75000"/>
                  </a:schemeClr>
                </a:solidFill>
              </a:rPr>
              <a:t>On </a:t>
            </a:r>
            <a:r>
              <a:rPr lang="fr-FR" sz="2800" dirty="0">
                <a:solidFill>
                  <a:schemeClr val="tx2">
                    <a:lumMod val="75000"/>
                  </a:schemeClr>
                </a:solidFill>
              </a:rPr>
              <a:t>interroge 100 électeurs au hasard (la population est suffisamment grande pour considérer qu’il s’agit de tirages indépendants avec remise) et on souhaite savoir à partir de quelles fréquences, au seuil de 5 %, on peut mettre en doute le pourcentage annoncé par Monsieur </a:t>
            </a:r>
            <a:r>
              <a:rPr lang="fr-FR" sz="2800" i="1" dirty="0">
                <a:solidFill>
                  <a:schemeClr val="tx2">
                    <a:lumMod val="75000"/>
                  </a:schemeClr>
                </a:solidFill>
              </a:rPr>
              <a:t>Z</a:t>
            </a:r>
            <a:r>
              <a:rPr lang="fr-FR" sz="2800" dirty="0">
                <a:solidFill>
                  <a:schemeClr val="tx2">
                    <a:lumMod val="75000"/>
                  </a:schemeClr>
                </a:solidFill>
              </a:rPr>
              <a:t>, dans un sens, ou dans l’autre.</a:t>
            </a:r>
            <a:r>
              <a:rPr lang="fr-FR" sz="2800" dirty="0" smtClean="0">
                <a:solidFill>
                  <a:schemeClr val="tx2">
                    <a:lumMod val="75000"/>
                  </a:schemeClr>
                </a:solidFill>
                <a:effectLst/>
              </a:rPr>
              <a:t> </a:t>
            </a:r>
            <a:endParaRPr lang="fr-FR" sz="2800" dirty="0">
              <a:solidFill>
                <a:schemeClr val="tx2">
                  <a:lumMod val="75000"/>
                </a:schemeClr>
              </a:solidFill>
            </a:endParaRPr>
          </a:p>
        </p:txBody>
      </p:sp>
    </p:spTree>
    <p:extLst>
      <p:ext uri="{BB962C8B-B14F-4D97-AF65-F5344CB8AC3E}">
        <p14:creationId xmlns:p14="http://schemas.microsoft.com/office/powerpoint/2010/main" xmlns="" val="3332030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514"/>
            <a:ext cx="8229600" cy="6379029"/>
          </a:xfrm>
        </p:spPr>
        <p:txBody>
          <a:bodyPr>
            <a:normAutofit fontScale="92500" lnSpcReduction="10000"/>
          </a:bodyPr>
          <a:lstStyle/>
          <a:p>
            <a:pPr>
              <a:buNone/>
            </a:pPr>
            <a:r>
              <a:rPr lang="fr-FR" sz="2800" dirty="0" smtClean="0">
                <a:solidFill>
                  <a:srgbClr val="002060"/>
                </a:solidFill>
              </a:rPr>
              <a:t>A l’aide d’un tableur, on établit les résultats suivants :</a:t>
            </a:r>
          </a:p>
          <a:p>
            <a:pPr>
              <a:buNone/>
            </a:pPr>
            <a:endParaRPr lang="fr-FR" sz="2800" dirty="0" smtClean="0">
              <a:solidFill>
                <a:srgbClr val="002060"/>
              </a:solidFill>
            </a:endParaRPr>
          </a:p>
          <a:p>
            <a:pPr>
              <a:buNone/>
            </a:pPr>
            <a:endParaRPr lang="fr-FR" sz="2800" dirty="0" smtClean="0">
              <a:solidFill>
                <a:srgbClr val="002060"/>
              </a:solidFill>
            </a:endParaRPr>
          </a:p>
          <a:p>
            <a:pPr>
              <a:buNone/>
            </a:pPr>
            <a:endParaRPr lang="fr-FR" sz="2800" dirty="0" smtClean="0">
              <a:solidFill>
                <a:srgbClr val="002060"/>
              </a:solidFill>
            </a:endParaRPr>
          </a:p>
          <a:p>
            <a:pPr>
              <a:buNone/>
            </a:pPr>
            <a:endParaRPr lang="fr-FR" sz="2800" dirty="0" smtClean="0">
              <a:solidFill>
                <a:srgbClr val="002060"/>
              </a:solidFill>
            </a:endParaRPr>
          </a:p>
          <a:p>
            <a:pPr>
              <a:buNone/>
            </a:pPr>
            <a:endParaRPr lang="fr-FR" sz="2800" dirty="0" smtClean="0">
              <a:solidFill>
                <a:srgbClr val="002060"/>
              </a:solidFill>
            </a:endParaRPr>
          </a:p>
          <a:p>
            <a:pPr>
              <a:buNone/>
            </a:pPr>
            <a:endParaRPr lang="fr-FR" sz="2800" dirty="0" smtClean="0">
              <a:solidFill>
                <a:srgbClr val="002060"/>
              </a:solidFill>
            </a:endParaRPr>
          </a:p>
          <a:p>
            <a:pPr>
              <a:buNone/>
            </a:pPr>
            <a:endParaRPr lang="fr-FR" sz="2800" dirty="0" smtClean="0">
              <a:solidFill>
                <a:srgbClr val="002060"/>
              </a:solidFill>
            </a:endParaRPr>
          </a:p>
          <a:p>
            <a:pPr>
              <a:buNone/>
            </a:pPr>
            <a:r>
              <a:rPr lang="fr-FR" sz="2800" dirty="0" smtClean="0">
                <a:solidFill>
                  <a:srgbClr val="002060"/>
                </a:solidFill>
              </a:rPr>
              <a:t>X est la variable aléatoire correspondant au nombre </a:t>
            </a:r>
          </a:p>
          <a:p>
            <a:pPr>
              <a:buNone/>
            </a:pPr>
            <a:r>
              <a:rPr lang="fr-FR" sz="2800" dirty="0" smtClean="0">
                <a:solidFill>
                  <a:srgbClr val="002060"/>
                </a:solidFill>
              </a:rPr>
              <a:t>d’électeurs faisant confiance à monsieur Z.</a:t>
            </a:r>
          </a:p>
          <a:p>
            <a:pPr>
              <a:buNone/>
            </a:pPr>
            <a:r>
              <a:rPr lang="fr-FR" sz="2800" dirty="0" smtClean="0">
                <a:solidFill>
                  <a:srgbClr val="002060"/>
                </a:solidFill>
              </a:rPr>
              <a:t>Elle suit la loi binomiale de paramètres 100 et 0,52.</a:t>
            </a:r>
          </a:p>
          <a:p>
            <a:pPr>
              <a:buNone/>
            </a:pPr>
            <a:r>
              <a:rPr lang="fr-FR" sz="2800" dirty="0" smtClean="0">
                <a:solidFill>
                  <a:srgbClr val="002060"/>
                </a:solidFill>
              </a:rPr>
              <a:t>Si les valeurs de </a:t>
            </a:r>
            <a:r>
              <a:rPr lang="fr-FR" sz="2800" i="1" dirty="0" smtClean="0">
                <a:solidFill>
                  <a:srgbClr val="002060"/>
                </a:solidFill>
              </a:rPr>
              <a:t>k</a:t>
            </a:r>
            <a:r>
              <a:rPr lang="fr-FR" sz="2800" dirty="0" smtClean="0">
                <a:solidFill>
                  <a:srgbClr val="002060"/>
                </a:solidFill>
              </a:rPr>
              <a:t> sont dans les cellules A2, A3 … alors dans</a:t>
            </a:r>
          </a:p>
          <a:p>
            <a:pPr>
              <a:buNone/>
            </a:pPr>
            <a:r>
              <a:rPr lang="fr-FR" sz="2800" dirty="0" smtClean="0">
                <a:solidFill>
                  <a:srgbClr val="002060"/>
                </a:solidFill>
              </a:rPr>
              <a:t>la cellule B2 on saisit la formule   </a:t>
            </a:r>
          </a:p>
          <a:p>
            <a:pPr algn="ctr">
              <a:buNone/>
            </a:pPr>
            <a:r>
              <a:rPr lang="fr-FR" sz="2800" dirty="0" smtClean="0">
                <a:solidFill>
                  <a:srgbClr val="002060"/>
                </a:solidFill>
              </a:rPr>
              <a:t>=LOI.BINOMIALE(A2;100;0,52;VRAI)</a:t>
            </a:r>
            <a:endParaRPr lang="fr-FR" sz="2800" dirty="0">
              <a:solidFill>
                <a:srgbClr val="002060"/>
              </a:solidFill>
            </a:endParaRPr>
          </a:p>
        </p:txBody>
      </p:sp>
      <p:sp>
        <p:nvSpPr>
          <p:cNvPr id="36868" name="Text Box 4"/>
          <p:cNvSpPr txBox="1">
            <a:spLocks noChangeArrowheads="1"/>
          </p:cNvSpPr>
          <p:nvPr/>
        </p:nvSpPr>
        <p:spPr bwMode="auto">
          <a:xfrm>
            <a:off x="3145970" y="544286"/>
            <a:ext cx="2264229" cy="290648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1" u="none" strike="noStrike" cap="none" normalizeH="0" baseline="0" dirty="0" smtClean="0">
                <a:ln>
                  <a:noFill/>
                </a:ln>
                <a:solidFill>
                  <a:schemeClr val="tx1"/>
                </a:solidFill>
                <a:effectLst/>
                <a:latin typeface="Calibri" pitchFamily="34" charset="0"/>
                <a:cs typeface="Arial" pitchFamily="34" charset="0"/>
              </a:rPr>
              <a:t>k</a:t>
            </a:r>
            <a:r>
              <a:rPr kumimoji="0" lang="fr-FR" sz="1100" b="0" i="0" u="none" strike="noStrike" cap="none" normalizeH="0" baseline="0" dirty="0" smtClean="0">
                <a:ln>
                  <a:noFill/>
                </a:ln>
                <a:solidFill>
                  <a:schemeClr val="tx1"/>
                </a:solidFill>
                <a:effectLst/>
                <a:latin typeface="Times New Roman" pitchFamily="18" charset="0"/>
                <a:cs typeface="Arial" pitchFamily="34" charset="0"/>
              </a:rPr>
              <a:t>	</a:t>
            </a:r>
            <a:r>
              <a:rPr kumimoji="0" lang="fr-FR" sz="1100" b="0" i="1" u="none" strike="noStrike" cap="none" normalizeH="0" baseline="0" dirty="0" smtClean="0">
                <a:ln>
                  <a:noFill/>
                </a:ln>
                <a:solidFill>
                  <a:schemeClr val="tx1"/>
                </a:solidFill>
                <a:effectLst/>
                <a:latin typeface="Calibri" pitchFamily="34" charset="0"/>
                <a:cs typeface="Arial" pitchFamily="34" charset="0"/>
              </a:rPr>
              <a:t>P</a:t>
            </a:r>
            <a:r>
              <a:rPr kumimoji="0" lang="fr-FR" sz="1100" b="0" i="0" u="none" strike="noStrike" cap="none" normalizeH="0" baseline="0" dirty="0" smtClean="0">
                <a:ln>
                  <a:noFill/>
                </a:ln>
                <a:solidFill>
                  <a:schemeClr val="tx1"/>
                </a:solidFill>
                <a:effectLst/>
                <a:latin typeface="Calibri" pitchFamily="34" charset="0"/>
                <a:cs typeface="Arial" pitchFamily="34" charset="0"/>
              </a:rPr>
              <a:t>(</a:t>
            </a:r>
            <a:r>
              <a:rPr kumimoji="0" lang="fr-FR" sz="1100" b="0" i="1" u="none" strike="noStrike" cap="none" normalizeH="0" baseline="0" dirty="0" smtClean="0">
                <a:ln>
                  <a:noFill/>
                </a:ln>
                <a:solidFill>
                  <a:schemeClr val="tx1"/>
                </a:solidFill>
                <a:effectLst/>
                <a:latin typeface="Calibri" pitchFamily="34" charset="0"/>
                <a:cs typeface="Arial" pitchFamily="34" charset="0"/>
              </a:rPr>
              <a:t>X</a:t>
            </a:r>
            <a:r>
              <a:rPr kumimoji="0" lang="fr-FR" sz="1100" b="0" i="0" u="none" strike="noStrike" cap="none" normalizeH="0" baseline="0" dirty="0" smtClean="0">
                <a:ln>
                  <a:noFill/>
                </a:ln>
                <a:solidFill>
                  <a:schemeClr val="tx1"/>
                </a:solidFill>
                <a:effectLst/>
                <a:latin typeface="Calibri" pitchFamily="34" charset="0"/>
                <a:cs typeface="Arial" pitchFamily="34" charset="0"/>
              </a:rPr>
              <a:t> </a:t>
            </a:r>
            <a:r>
              <a:rPr kumimoji="0" lang="fr-FR" sz="1100" b="0" i="0" u="none" strike="noStrike" cap="none" normalizeH="0" baseline="0" dirty="0" smtClean="0">
                <a:ln>
                  <a:noFill/>
                </a:ln>
                <a:solidFill>
                  <a:schemeClr val="tx1"/>
                </a:solidFill>
                <a:effectLst/>
                <a:latin typeface="Symbol" pitchFamily="18" charset="2"/>
                <a:cs typeface="Arial" pitchFamily="34" charset="0"/>
              </a:rPr>
              <a:t>£</a:t>
            </a:r>
            <a:r>
              <a:rPr kumimoji="0" lang="fr-FR" sz="1100" b="0" i="0" u="none" strike="noStrike" cap="none" normalizeH="0" baseline="0" dirty="0" smtClean="0">
                <a:ln>
                  <a:noFill/>
                </a:ln>
                <a:solidFill>
                  <a:schemeClr val="tx1"/>
                </a:solidFill>
                <a:effectLst/>
                <a:latin typeface="Calibri" pitchFamily="34" charset="0"/>
                <a:cs typeface="Arial" pitchFamily="34" charset="0"/>
              </a:rPr>
              <a:t> </a:t>
            </a:r>
            <a:r>
              <a:rPr kumimoji="0" lang="fr-FR" sz="1100" b="0" i="1" u="none" strike="noStrike" cap="none" normalizeH="0" baseline="0" dirty="0" smtClean="0">
                <a:ln>
                  <a:noFill/>
                </a:ln>
                <a:solidFill>
                  <a:schemeClr val="tx1"/>
                </a:solidFill>
                <a:effectLst/>
                <a:latin typeface="Calibri" pitchFamily="34" charset="0"/>
                <a:cs typeface="Arial" pitchFamily="34" charset="0"/>
              </a:rPr>
              <a:t>k</a:t>
            </a:r>
            <a:r>
              <a:rPr kumimoji="0" lang="fr-FR" sz="1100" b="0" i="0" u="none" strike="noStrike" cap="none" normalizeH="0" baseline="0" dirty="0" smtClean="0">
                <a:ln>
                  <a:noFill/>
                </a:ln>
                <a:solidFill>
                  <a:schemeClr val="tx1"/>
                </a:solidFill>
                <a:effectLst/>
                <a:latin typeface="Calibri" pitchFamily="34" charset="0"/>
                <a:cs typeface="Arial" pitchFamily="34" charset="0"/>
              </a:rPr>
              <a:t>) </a:t>
            </a:r>
            <a:r>
              <a:rPr kumimoji="0" lang="fr-FR" sz="1100" b="0" i="0" u="none" strike="noStrike" cap="none" normalizeH="0" baseline="0" dirty="0" smtClean="0">
                <a:ln>
                  <a:noFill/>
                </a:ln>
                <a:solidFill>
                  <a:schemeClr val="tx1"/>
                </a:solidFill>
                <a:effectLst/>
                <a:latin typeface="Symbol" pitchFamily="18" charset="2"/>
                <a:cs typeface="Arial" pitchFamily="34" charset="0"/>
              </a:rPr>
              <a:t>»</a:t>
            </a:r>
            <a:r>
              <a:rPr kumimoji="0" lang="fr-FR" sz="1100" b="0" i="0" u="none" strike="noStrike" cap="none" normalizeH="0" baseline="0" dirty="0" smtClean="0">
                <a:ln>
                  <a:noFill/>
                </a:ln>
                <a:solidFill>
                  <a:schemeClr val="tx1"/>
                </a:solidFill>
                <a:effectLst/>
                <a:latin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cs typeface="Arial" pitchFamily="34" charset="0"/>
              </a:rPr>
              <a:t>40	0,0106	</a:t>
            </a:r>
            <a:endParaRPr kumimoji="0" lang="fr-FR"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cs typeface="Arial" pitchFamily="34" charset="0"/>
              </a:rPr>
              <a:t>41	0,0177	</a:t>
            </a:r>
            <a:endParaRPr kumimoji="0" lang="fr-FR"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cs typeface="Arial" pitchFamily="34" charset="0"/>
              </a:rPr>
              <a:t>42	0,0286	</a:t>
            </a:r>
            <a:endParaRPr kumimoji="0" lang="fr-FR"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cs typeface="Arial" pitchFamily="34" charset="0"/>
              </a:rPr>
              <a:t>43	0,0444	</a:t>
            </a:r>
            <a:endParaRPr kumimoji="0" lang="fr-FR"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Times New Roman" pitchFamily="18" charset="0"/>
                <a:cs typeface="Arial" pitchFamily="34" charset="0"/>
              </a:rPr>
              <a:t>...	...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cs typeface="Arial" pitchFamily="34" charset="0"/>
              </a:rPr>
              <a:t>61	0,9719	</a:t>
            </a:r>
            <a:endParaRPr kumimoji="0" lang="fr-FR"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cs typeface="Arial" pitchFamily="34" charset="0"/>
              </a:rPr>
              <a:t>62	0,9827	</a:t>
            </a:r>
            <a:endParaRPr kumimoji="0" lang="fr-FR"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cs typeface="Arial" pitchFamily="34" charset="0"/>
              </a:rPr>
              <a:t>63	0,9897	</a:t>
            </a:r>
            <a:endParaRPr kumimoji="0" lang="fr-FR"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cs typeface="Arial" pitchFamily="34" charset="0"/>
              </a:rPr>
              <a:t>64	0,9941	</a:t>
            </a:r>
            <a:endParaRPr kumimoji="0" lang="fr-FR"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5686" y="522514"/>
            <a:ext cx="8229600" cy="5769429"/>
          </a:xfrm>
        </p:spPr>
        <p:txBody>
          <a:bodyPr>
            <a:normAutofit/>
          </a:bodyPr>
          <a:lstStyle/>
          <a:p>
            <a:pPr>
              <a:buNone/>
            </a:pPr>
            <a:r>
              <a:rPr lang="fr-FR" dirty="0" smtClean="0">
                <a:solidFill>
                  <a:srgbClr val="002060"/>
                </a:solidFill>
              </a:rPr>
              <a:t>On lit :   </a:t>
            </a:r>
            <a:r>
              <a:rPr lang="fr-FR" i="1" dirty="0" smtClean="0">
                <a:solidFill>
                  <a:srgbClr val="002060"/>
                </a:solidFill>
              </a:rPr>
              <a:t>a</a:t>
            </a:r>
            <a:r>
              <a:rPr lang="fr-FR" dirty="0" smtClean="0">
                <a:solidFill>
                  <a:srgbClr val="002060"/>
                </a:solidFill>
              </a:rPr>
              <a:t> = 42  et  </a:t>
            </a:r>
            <a:r>
              <a:rPr lang="fr-FR" i="1" dirty="0" smtClean="0">
                <a:solidFill>
                  <a:srgbClr val="002060"/>
                </a:solidFill>
              </a:rPr>
              <a:t>b</a:t>
            </a:r>
            <a:r>
              <a:rPr lang="fr-FR" dirty="0" smtClean="0">
                <a:solidFill>
                  <a:srgbClr val="002060"/>
                </a:solidFill>
              </a:rPr>
              <a:t> = 62</a:t>
            </a:r>
          </a:p>
          <a:p>
            <a:pPr>
              <a:buNone/>
            </a:pPr>
            <a:r>
              <a:rPr lang="fr-FR" dirty="0" smtClean="0">
                <a:solidFill>
                  <a:srgbClr val="002060"/>
                </a:solidFill>
              </a:rPr>
              <a:t>L’intervalle de fluctuation déterminé à l’aide de</a:t>
            </a:r>
          </a:p>
          <a:p>
            <a:pPr>
              <a:buNone/>
            </a:pPr>
            <a:r>
              <a:rPr lang="fr-FR" dirty="0" smtClean="0">
                <a:solidFill>
                  <a:srgbClr val="002060"/>
                </a:solidFill>
              </a:rPr>
              <a:t> la loi binomiale est donc [0,42 ; 0,62].</a:t>
            </a:r>
          </a:p>
          <a:p>
            <a:pPr>
              <a:buNone/>
            </a:pPr>
            <a:endParaRPr lang="fr-FR" dirty="0" smtClean="0">
              <a:solidFill>
                <a:srgbClr val="002060"/>
              </a:solidFill>
            </a:endParaRPr>
          </a:p>
          <a:p>
            <a:pPr>
              <a:buNone/>
            </a:pPr>
            <a:r>
              <a:rPr lang="fr-FR" dirty="0" smtClean="0">
                <a:solidFill>
                  <a:srgbClr val="002060"/>
                </a:solidFill>
              </a:rPr>
              <a:t>Soit </a:t>
            </a:r>
            <a:r>
              <a:rPr lang="fr-FR" i="1" dirty="0" smtClean="0">
                <a:solidFill>
                  <a:srgbClr val="002060"/>
                </a:solidFill>
              </a:rPr>
              <a:t>f</a:t>
            </a:r>
            <a:r>
              <a:rPr lang="fr-FR" dirty="0" smtClean="0">
                <a:solidFill>
                  <a:srgbClr val="002060"/>
                </a:solidFill>
              </a:rPr>
              <a:t> la fréquence des électeurs favorables obtenue sur l’échantillon.</a:t>
            </a:r>
          </a:p>
          <a:p>
            <a:pPr>
              <a:buNone/>
            </a:pPr>
            <a:r>
              <a:rPr lang="fr-FR" dirty="0" smtClean="0">
                <a:solidFill>
                  <a:srgbClr val="002060"/>
                </a:solidFill>
              </a:rPr>
              <a:t>Si </a:t>
            </a:r>
            <a:r>
              <a:rPr lang="fr-FR" i="1" dirty="0" smtClean="0">
                <a:solidFill>
                  <a:srgbClr val="002060"/>
                </a:solidFill>
              </a:rPr>
              <a:t>f</a:t>
            </a:r>
            <a:r>
              <a:rPr lang="fr-FR" dirty="0" smtClean="0">
                <a:solidFill>
                  <a:srgbClr val="002060"/>
                </a:solidFill>
              </a:rPr>
              <a:t> appartient à l’intervalle [0,42 ; 0,62], l’hypothèse </a:t>
            </a:r>
            <a:r>
              <a:rPr lang="fr-FR" i="1" dirty="0" smtClean="0">
                <a:solidFill>
                  <a:srgbClr val="002060"/>
                </a:solidFill>
              </a:rPr>
              <a:t>p</a:t>
            </a:r>
            <a:r>
              <a:rPr lang="fr-FR" dirty="0" smtClean="0">
                <a:solidFill>
                  <a:srgbClr val="002060"/>
                </a:solidFill>
              </a:rPr>
              <a:t> = 0,52 ne peut pas être rejetée, sinon l’hypothèse </a:t>
            </a:r>
            <a:r>
              <a:rPr lang="fr-FR" i="1" dirty="0" smtClean="0">
                <a:solidFill>
                  <a:srgbClr val="002060"/>
                </a:solidFill>
              </a:rPr>
              <a:t>p</a:t>
            </a:r>
            <a:r>
              <a:rPr lang="fr-FR" dirty="0" smtClean="0">
                <a:solidFill>
                  <a:srgbClr val="002060"/>
                </a:solidFill>
              </a:rPr>
              <a:t> = 0,52 est rejetée, </a:t>
            </a:r>
          </a:p>
          <a:p>
            <a:pPr>
              <a:buNone/>
            </a:pPr>
            <a:r>
              <a:rPr lang="fr-FR" dirty="0" smtClean="0">
                <a:solidFill>
                  <a:srgbClr val="002060"/>
                </a:solidFill>
              </a:rPr>
              <a:t>	au seuil de 5 %.</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98714"/>
            <a:ext cx="8229600" cy="5758543"/>
          </a:xfrm>
        </p:spPr>
        <p:txBody>
          <a:bodyPr/>
          <a:lstStyle/>
          <a:p>
            <a:pPr>
              <a:buNone/>
            </a:pPr>
            <a:r>
              <a:rPr lang="fr-FR" dirty="0" smtClean="0">
                <a:solidFill>
                  <a:srgbClr val="002060"/>
                </a:solidFill>
              </a:rPr>
              <a:t>La recherche de l’intervalle de fluctuation peut</a:t>
            </a:r>
          </a:p>
          <a:p>
            <a:pPr>
              <a:buNone/>
            </a:pPr>
            <a:r>
              <a:rPr lang="fr-FR" dirty="0" smtClean="0">
                <a:solidFill>
                  <a:srgbClr val="002060"/>
                </a:solidFill>
              </a:rPr>
              <a:t> être illustrée par le diagramme en bâtons de la</a:t>
            </a:r>
          </a:p>
          <a:p>
            <a:pPr>
              <a:buNone/>
            </a:pPr>
            <a:r>
              <a:rPr lang="fr-FR" dirty="0" smtClean="0">
                <a:solidFill>
                  <a:srgbClr val="002060"/>
                </a:solidFill>
              </a:rPr>
              <a:t> loi binomiale de paramètres </a:t>
            </a:r>
            <a:r>
              <a:rPr lang="fr-FR" i="1" dirty="0" smtClean="0">
                <a:solidFill>
                  <a:srgbClr val="002060"/>
                </a:solidFill>
              </a:rPr>
              <a:t>n</a:t>
            </a:r>
            <a:r>
              <a:rPr lang="fr-FR" dirty="0" smtClean="0">
                <a:solidFill>
                  <a:srgbClr val="002060"/>
                </a:solidFill>
              </a:rPr>
              <a:t> = 100 et </a:t>
            </a:r>
            <a:r>
              <a:rPr lang="fr-FR" i="1" dirty="0" smtClean="0">
                <a:solidFill>
                  <a:srgbClr val="002060"/>
                </a:solidFill>
              </a:rPr>
              <a:t>p</a:t>
            </a:r>
            <a:r>
              <a:rPr lang="fr-FR" dirty="0" smtClean="0">
                <a:solidFill>
                  <a:srgbClr val="002060"/>
                </a:solidFill>
              </a:rPr>
              <a:t> = 0,52.</a:t>
            </a:r>
            <a:endParaRPr lang="fr-FR" dirty="0">
              <a:solidFill>
                <a:srgbClr val="002060"/>
              </a:solidFill>
            </a:endParaRPr>
          </a:p>
        </p:txBody>
      </p:sp>
      <p:grpSp>
        <p:nvGrpSpPr>
          <p:cNvPr id="52226" name="Group 2"/>
          <p:cNvGrpSpPr>
            <a:grpSpLocks/>
          </p:cNvGrpSpPr>
          <p:nvPr/>
        </p:nvGrpSpPr>
        <p:grpSpPr bwMode="auto">
          <a:xfrm>
            <a:off x="1069974" y="2965449"/>
            <a:ext cx="7126969" cy="3576865"/>
            <a:chOff x="1881" y="9544"/>
            <a:chExt cx="8650" cy="4340"/>
          </a:xfrm>
        </p:grpSpPr>
        <p:pic>
          <p:nvPicPr>
            <p:cNvPr id="52227" name="Picture 3"/>
            <p:cNvPicPr>
              <a:picLocks noChangeAspect="1" noChangeArrowheads="1"/>
            </p:cNvPicPr>
            <p:nvPr/>
          </p:nvPicPr>
          <p:blipFill>
            <a:blip r:embed="rId3"/>
            <a:srcRect/>
            <a:stretch>
              <a:fillRect/>
            </a:stretch>
          </p:blipFill>
          <p:spPr bwMode="auto">
            <a:xfrm>
              <a:off x="1881" y="9544"/>
              <a:ext cx="8650" cy="4340"/>
            </a:xfrm>
            <a:prstGeom prst="rect">
              <a:avLst/>
            </a:prstGeom>
            <a:noFill/>
          </p:spPr>
        </p:pic>
        <p:sp>
          <p:nvSpPr>
            <p:cNvPr id="52228" name="Text Box 4"/>
            <p:cNvSpPr txBox="1">
              <a:spLocks noChangeArrowheads="1"/>
            </p:cNvSpPr>
            <p:nvPr/>
          </p:nvSpPr>
          <p:spPr bwMode="auto">
            <a:xfrm>
              <a:off x="7651" y="11979"/>
              <a:ext cx="216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FF0000"/>
                  </a:solidFill>
                  <a:effectLst/>
                  <a:latin typeface="Calibri" pitchFamily="34" charset="0"/>
                  <a:cs typeface="Arial" pitchFamily="34" charset="0"/>
                </a:rPr>
                <a:t>Zone de rejet</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2229" name="Text Box 5"/>
            <p:cNvSpPr txBox="1">
              <a:spLocks noChangeArrowheads="1"/>
            </p:cNvSpPr>
            <p:nvPr/>
          </p:nvSpPr>
          <p:spPr bwMode="auto">
            <a:xfrm>
              <a:off x="4411" y="11979"/>
              <a:ext cx="216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FF0000"/>
                  </a:solidFill>
                  <a:effectLst/>
                  <a:latin typeface="Calibri" pitchFamily="34" charset="0"/>
                  <a:cs typeface="Arial" pitchFamily="34" charset="0"/>
                </a:rPr>
                <a:t>Zone de rejet</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2230" name="Text Box 6"/>
            <p:cNvSpPr txBox="1">
              <a:spLocks noChangeArrowheads="1"/>
            </p:cNvSpPr>
            <p:nvPr/>
          </p:nvSpPr>
          <p:spPr bwMode="auto">
            <a:xfrm>
              <a:off x="6916" y="9924"/>
              <a:ext cx="264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80AE00"/>
                  </a:solidFill>
                  <a:effectLst/>
                  <a:latin typeface="Calibri" pitchFamily="34" charset="0"/>
                  <a:cs typeface="Arial" pitchFamily="34" charset="0"/>
                </a:rPr>
                <a:t>Intervalle de fluctuation</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2231" name="Text Box 7"/>
            <p:cNvSpPr txBox="1">
              <a:spLocks noChangeArrowheads="1"/>
            </p:cNvSpPr>
            <p:nvPr/>
          </p:nvSpPr>
          <p:spPr bwMode="auto">
            <a:xfrm>
              <a:off x="7596" y="12259"/>
              <a:ext cx="19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FF0000"/>
                  </a:solidFill>
                  <a:effectLst/>
                  <a:latin typeface="Calibri" pitchFamily="34" charset="0"/>
                  <a:cs typeface="Arial" pitchFamily="34" charset="0"/>
                </a:rPr>
                <a:t>(moins de 2,5 %)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2232" name="Text Box 8"/>
            <p:cNvSpPr txBox="1">
              <a:spLocks noChangeArrowheads="1"/>
            </p:cNvSpPr>
            <p:nvPr/>
          </p:nvSpPr>
          <p:spPr bwMode="auto">
            <a:xfrm>
              <a:off x="4041" y="12259"/>
              <a:ext cx="19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FF0000"/>
                  </a:solidFill>
                  <a:effectLst/>
                  <a:latin typeface="Calibri" pitchFamily="34" charset="0"/>
                  <a:cs typeface="Arial" pitchFamily="34" charset="0"/>
                </a:rPr>
                <a:t>(moins de 2,5 %)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Avec la fiche 3944 …</a:t>
            </a:r>
            <a:endParaRPr lang="fr-FR" dirty="0">
              <a:solidFill>
                <a:srgbClr val="002060"/>
              </a:solidFill>
            </a:endParaRPr>
          </a:p>
        </p:txBody>
      </p:sp>
      <p:pic>
        <p:nvPicPr>
          <p:cNvPr id="49156" name="Picture 4"/>
          <p:cNvPicPr>
            <a:picLocks noChangeAspect="1" noChangeArrowheads="1"/>
          </p:cNvPicPr>
          <p:nvPr/>
        </p:nvPicPr>
        <p:blipFill>
          <a:blip r:embed="rId3"/>
          <a:srcRect/>
          <a:stretch>
            <a:fillRect/>
          </a:stretch>
        </p:blipFill>
        <p:spPr bwMode="auto">
          <a:xfrm>
            <a:off x="325891" y="1417638"/>
            <a:ext cx="8568737" cy="1249362"/>
          </a:xfrm>
          <a:prstGeom prst="rect">
            <a:avLst/>
          </a:prstGeom>
          <a:noFill/>
          <a:ln w="9525">
            <a:noFill/>
            <a:miter lim="800000"/>
            <a:headEnd/>
            <a:tailEnd/>
          </a:ln>
        </p:spPr>
      </p:pic>
      <p:pic>
        <p:nvPicPr>
          <p:cNvPr id="49157" name="Picture 5"/>
          <p:cNvPicPr>
            <a:picLocks noChangeAspect="1" noChangeArrowheads="1"/>
          </p:cNvPicPr>
          <p:nvPr/>
        </p:nvPicPr>
        <p:blipFill>
          <a:blip r:embed="rId4"/>
          <a:srcRect/>
          <a:stretch>
            <a:fillRect/>
          </a:stretch>
        </p:blipFill>
        <p:spPr bwMode="auto">
          <a:xfrm>
            <a:off x="457200" y="2869066"/>
            <a:ext cx="8142538" cy="33466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Grp="1" noChangeAspect="1" noChangeArrowheads="1"/>
          </p:cNvPicPr>
          <p:nvPr>
            <p:ph idx="1"/>
          </p:nvPr>
        </p:nvPicPr>
        <p:blipFill>
          <a:blip r:embed="rId3"/>
          <a:srcRect/>
          <a:stretch>
            <a:fillRect/>
          </a:stretch>
        </p:blipFill>
        <p:spPr bwMode="auto">
          <a:xfrm>
            <a:off x="872897" y="968829"/>
            <a:ext cx="7583713" cy="45502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6032" y="870858"/>
            <a:ext cx="8741664" cy="5255306"/>
          </a:xfrm>
        </p:spPr>
        <p:txBody>
          <a:bodyPr>
            <a:normAutofit fontScale="92500" lnSpcReduction="10000"/>
          </a:bodyPr>
          <a:lstStyle/>
          <a:p>
            <a:pPr algn="just">
              <a:buNone/>
            </a:pPr>
            <a:r>
              <a:rPr lang="fr-FR" sz="3600" dirty="0" smtClean="0">
                <a:solidFill>
                  <a:srgbClr val="002060"/>
                </a:solidFill>
              </a:rPr>
              <a:t>Le recours à des </a:t>
            </a:r>
            <a:r>
              <a:rPr lang="fr-FR" sz="3600" b="1" dirty="0" smtClean="0">
                <a:solidFill>
                  <a:srgbClr val="002060"/>
                </a:solidFill>
              </a:rPr>
              <a:t>regroupements en classes </a:t>
            </a:r>
          </a:p>
          <a:p>
            <a:pPr algn="just">
              <a:buNone/>
            </a:pPr>
            <a:r>
              <a:rPr lang="fr-FR" sz="3600" dirty="0" smtClean="0">
                <a:solidFill>
                  <a:srgbClr val="002060"/>
                </a:solidFill>
              </a:rPr>
              <a:t>pour l’estimation d’une moyenne n’est pas </a:t>
            </a:r>
          </a:p>
          <a:p>
            <a:pPr algn="just">
              <a:buNone/>
            </a:pPr>
            <a:r>
              <a:rPr lang="fr-FR" sz="3600" dirty="0" smtClean="0">
                <a:solidFill>
                  <a:srgbClr val="002060"/>
                </a:solidFill>
              </a:rPr>
              <a:t>un objectif des programmes. </a:t>
            </a:r>
          </a:p>
          <a:p>
            <a:pPr algn="just">
              <a:buNone/>
            </a:pPr>
            <a:r>
              <a:rPr lang="fr-FR" sz="3600" dirty="0" smtClean="0">
                <a:solidFill>
                  <a:srgbClr val="002060"/>
                </a:solidFill>
              </a:rPr>
              <a:t>Il peut être entrepris sur un exemple pour faire</a:t>
            </a:r>
          </a:p>
          <a:p>
            <a:pPr algn="just">
              <a:buNone/>
            </a:pPr>
            <a:r>
              <a:rPr lang="fr-FR" sz="3600" dirty="0" smtClean="0">
                <a:solidFill>
                  <a:srgbClr val="002060"/>
                </a:solidFill>
              </a:rPr>
              <a:t> constater :</a:t>
            </a:r>
          </a:p>
          <a:p>
            <a:pPr algn="just"/>
            <a:r>
              <a:rPr lang="fr-FR" sz="3600" dirty="0" smtClean="0">
                <a:solidFill>
                  <a:srgbClr val="002060"/>
                </a:solidFill>
              </a:rPr>
              <a:t>d’une part la perte d’information, </a:t>
            </a:r>
          </a:p>
          <a:p>
            <a:pPr algn="just"/>
            <a:r>
              <a:rPr lang="fr-FR" sz="3600" dirty="0" smtClean="0">
                <a:solidFill>
                  <a:srgbClr val="002060"/>
                </a:solidFill>
              </a:rPr>
              <a:t>d’autre  part le confort et la fiabilité</a:t>
            </a:r>
          </a:p>
          <a:p>
            <a:pPr algn="just">
              <a:buNone/>
            </a:pPr>
            <a:r>
              <a:rPr lang="fr-FR" sz="3600" dirty="0" smtClean="0">
                <a:solidFill>
                  <a:srgbClr val="002060"/>
                </a:solidFill>
              </a:rPr>
              <a:t> qu’apporte l’utilisation d’un tableur pour</a:t>
            </a:r>
          </a:p>
          <a:p>
            <a:pPr algn="just">
              <a:buNone/>
            </a:pPr>
            <a:r>
              <a:rPr lang="fr-FR" sz="3600" dirty="0" smtClean="0">
                <a:solidFill>
                  <a:srgbClr val="002060"/>
                </a:solidFill>
              </a:rPr>
              <a:t> effectuer un tel calcul.</a:t>
            </a:r>
            <a:endParaRPr lang="fr-FR" sz="3600"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87828"/>
            <a:ext cx="8558784" cy="5849547"/>
          </a:xfrm>
        </p:spPr>
        <p:txBody>
          <a:bodyPr>
            <a:noAutofit/>
          </a:bodyPr>
          <a:lstStyle/>
          <a:p>
            <a:pPr>
              <a:buNone/>
            </a:pPr>
            <a:r>
              <a:rPr lang="fr-FR" sz="3600" dirty="0" smtClean="0">
                <a:solidFill>
                  <a:srgbClr val="002060"/>
                </a:solidFill>
              </a:rPr>
              <a:t>La classe de seconde est l’occasion:</a:t>
            </a:r>
          </a:p>
          <a:p>
            <a:r>
              <a:rPr lang="fr-FR" sz="3600" dirty="0" smtClean="0">
                <a:solidFill>
                  <a:srgbClr val="002060"/>
                </a:solidFill>
              </a:rPr>
              <a:t> d’une part de consolider l’utilisation des fonctions statistiques des calculatrices </a:t>
            </a:r>
          </a:p>
          <a:p>
            <a:r>
              <a:rPr lang="fr-FR" sz="3600" dirty="0" smtClean="0">
                <a:solidFill>
                  <a:srgbClr val="002060"/>
                </a:solidFill>
              </a:rPr>
              <a:t> d’autre part de traiter, à l’aide d’un tableur, des séries statistiques riches et variées comportant un grand nombre de données brutes, en lien avec des situations réelles ou avec d’autres disciplines …</a:t>
            </a:r>
          </a:p>
          <a:p>
            <a:pPr>
              <a:buNone/>
            </a:pPr>
            <a:r>
              <a:rPr lang="fr-FR" sz="3600" dirty="0" smtClean="0">
                <a:solidFill>
                  <a:srgbClr val="002060"/>
                </a:solidFill>
                <a:hlinkClick r:id="rId3"/>
              </a:rPr>
              <a:t>http</a:t>
            </a:r>
            <a:r>
              <a:rPr lang="fr-FR" sz="3600" smtClean="0">
                <a:solidFill>
                  <a:srgbClr val="002060"/>
                </a:solidFill>
                <a:hlinkClick r:id="rId3"/>
              </a:rPr>
              <a:t>://</a:t>
            </a:r>
            <a:r>
              <a:rPr lang="fr-FR" sz="3600" smtClean="0">
                <a:solidFill>
                  <a:srgbClr val="002060"/>
                </a:solidFill>
                <a:hlinkClick r:id="rId3"/>
              </a:rPr>
              <a:t>www.insee.fr</a:t>
            </a:r>
            <a:r>
              <a:rPr lang="fr-FR" sz="3600" smtClean="0">
                <a:solidFill>
                  <a:srgbClr val="002060"/>
                </a:solidFill>
              </a:rPr>
              <a:t>   ou </a:t>
            </a:r>
            <a:r>
              <a:rPr lang="fr-FR" sz="3600" smtClean="0">
                <a:hlinkClick r:id="rId4"/>
              </a:rPr>
              <a:t>www.statcan.gc.ca</a:t>
            </a:r>
            <a:endParaRPr lang="fr-FR" sz="3600" smtClean="0"/>
          </a:p>
          <a:p>
            <a:pPr>
              <a:buNone/>
            </a:pPr>
            <a:endParaRPr lang="fr-FR" sz="3600" dirty="0" smtClean="0">
              <a:solidFill>
                <a:srgbClr val="002060"/>
              </a:solidFill>
            </a:endParaRPr>
          </a:p>
          <a:p>
            <a:pPr algn="ctr">
              <a:buNone/>
            </a:pPr>
            <a:endParaRPr lang="fr-FR" sz="3600"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00CC"/>
                </a:solidFill>
              </a:rPr>
              <a:t>Médiane et quartiles</a:t>
            </a:r>
            <a:endParaRPr lang="fr-FR" dirty="0">
              <a:solidFill>
                <a:srgbClr val="0000CC"/>
              </a:solidFill>
            </a:endParaRPr>
          </a:p>
        </p:txBody>
      </p:sp>
      <p:sp>
        <p:nvSpPr>
          <p:cNvPr id="3" name="Espace réservé du contenu 2"/>
          <p:cNvSpPr>
            <a:spLocks noGrp="1"/>
          </p:cNvSpPr>
          <p:nvPr>
            <p:ph idx="1"/>
          </p:nvPr>
        </p:nvSpPr>
        <p:spPr/>
        <p:txBody>
          <a:bodyPr>
            <a:normAutofit fontScale="85000" lnSpcReduction="20000"/>
          </a:bodyPr>
          <a:lstStyle/>
          <a:p>
            <a:pPr>
              <a:buNone/>
            </a:pPr>
            <a:r>
              <a:rPr lang="fr-FR" dirty="0" smtClean="0">
                <a:solidFill>
                  <a:srgbClr val="002060"/>
                </a:solidFill>
              </a:rPr>
              <a:t>Une médiane est une valeur qui permet de partager </a:t>
            </a:r>
          </a:p>
          <a:p>
            <a:pPr>
              <a:buNone/>
            </a:pPr>
            <a:r>
              <a:rPr lang="fr-FR" dirty="0" smtClean="0">
                <a:solidFill>
                  <a:srgbClr val="002060"/>
                </a:solidFill>
              </a:rPr>
              <a:t>une série statistique ordonnée en deux parties </a:t>
            </a:r>
          </a:p>
          <a:p>
            <a:pPr>
              <a:buNone/>
            </a:pPr>
            <a:r>
              <a:rPr lang="fr-FR" dirty="0" smtClean="0">
                <a:solidFill>
                  <a:srgbClr val="002060"/>
                </a:solidFill>
              </a:rPr>
              <a:t>d’effectifs égaux.</a:t>
            </a:r>
          </a:p>
          <a:p>
            <a:pPr>
              <a:buNone/>
            </a:pPr>
            <a:r>
              <a:rPr lang="fr-FR" u="sng" dirty="0" smtClean="0">
                <a:solidFill>
                  <a:srgbClr val="002060"/>
                </a:solidFill>
              </a:rPr>
              <a:t>Définition retenue</a:t>
            </a:r>
            <a:r>
              <a:rPr lang="fr-FR" dirty="0" smtClean="0">
                <a:solidFill>
                  <a:srgbClr val="002060"/>
                </a:solidFill>
              </a:rPr>
              <a:t> </a:t>
            </a:r>
          </a:p>
          <a:p>
            <a:pPr>
              <a:buNone/>
            </a:pPr>
            <a:r>
              <a:rPr lang="fr-FR" dirty="0" smtClean="0">
                <a:solidFill>
                  <a:srgbClr val="002060"/>
                </a:solidFill>
              </a:rPr>
              <a:t>La série des données est </a:t>
            </a:r>
            <a:r>
              <a:rPr lang="fr-FR" b="1" dirty="0" smtClean="0">
                <a:solidFill>
                  <a:srgbClr val="002060"/>
                </a:solidFill>
              </a:rPr>
              <a:t>ordonnée par ordre croissant. </a:t>
            </a:r>
          </a:p>
          <a:p>
            <a:r>
              <a:rPr lang="fr-FR" dirty="0" smtClean="0">
                <a:solidFill>
                  <a:srgbClr val="002060"/>
                </a:solidFill>
              </a:rPr>
              <a:t>Si la série est de taille impaire (2</a:t>
            </a:r>
            <a:r>
              <a:rPr lang="fr-FR" i="1" dirty="0" smtClean="0">
                <a:solidFill>
                  <a:srgbClr val="002060"/>
                </a:solidFill>
              </a:rPr>
              <a:t>n</a:t>
            </a:r>
            <a:r>
              <a:rPr lang="fr-FR" dirty="0" smtClean="0">
                <a:solidFill>
                  <a:srgbClr val="002060"/>
                </a:solidFill>
              </a:rPr>
              <a:t>+1), </a:t>
            </a:r>
          </a:p>
          <a:p>
            <a:pPr>
              <a:buNone/>
            </a:pPr>
            <a:r>
              <a:rPr lang="fr-FR" dirty="0" smtClean="0">
                <a:solidFill>
                  <a:srgbClr val="002060"/>
                </a:solidFill>
              </a:rPr>
              <a:t>la </a:t>
            </a:r>
            <a:r>
              <a:rPr lang="fr-FR" b="1" dirty="0" smtClean="0">
                <a:solidFill>
                  <a:srgbClr val="002060"/>
                </a:solidFill>
              </a:rPr>
              <a:t>médiane</a:t>
            </a:r>
            <a:r>
              <a:rPr lang="fr-FR" dirty="0" smtClean="0">
                <a:solidFill>
                  <a:srgbClr val="002060"/>
                </a:solidFill>
              </a:rPr>
              <a:t> est la valeur du terme de rang </a:t>
            </a:r>
            <a:r>
              <a:rPr lang="fr-FR" i="1" dirty="0" smtClean="0">
                <a:solidFill>
                  <a:srgbClr val="002060"/>
                </a:solidFill>
              </a:rPr>
              <a:t>n</a:t>
            </a:r>
            <a:r>
              <a:rPr lang="fr-FR" dirty="0" smtClean="0">
                <a:solidFill>
                  <a:srgbClr val="002060"/>
                </a:solidFill>
              </a:rPr>
              <a:t>+1.</a:t>
            </a:r>
          </a:p>
          <a:p>
            <a:r>
              <a:rPr lang="fr-FR" dirty="0" smtClean="0">
                <a:solidFill>
                  <a:srgbClr val="002060"/>
                </a:solidFill>
              </a:rPr>
              <a:t>Si la série est de taille paire (2</a:t>
            </a:r>
            <a:r>
              <a:rPr lang="fr-FR" i="1" dirty="0" smtClean="0">
                <a:solidFill>
                  <a:srgbClr val="002060"/>
                </a:solidFill>
              </a:rPr>
              <a:t>n</a:t>
            </a:r>
            <a:r>
              <a:rPr lang="fr-FR" dirty="0" smtClean="0">
                <a:solidFill>
                  <a:srgbClr val="002060"/>
                </a:solidFill>
              </a:rPr>
              <a:t>), </a:t>
            </a:r>
          </a:p>
          <a:p>
            <a:pPr>
              <a:buNone/>
            </a:pPr>
            <a:r>
              <a:rPr lang="fr-FR" dirty="0" smtClean="0">
                <a:solidFill>
                  <a:srgbClr val="002060"/>
                </a:solidFill>
              </a:rPr>
              <a:t>la </a:t>
            </a:r>
            <a:r>
              <a:rPr lang="fr-FR" b="1" dirty="0" smtClean="0">
                <a:solidFill>
                  <a:srgbClr val="002060"/>
                </a:solidFill>
              </a:rPr>
              <a:t>médiane</a:t>
            </a:r>
            <a:r>
              <a:rPr lang="fr-FR" dirty="0" smtClean="0">
                <a:solidFill>
                  <a:srgbClr val="002060"/>
                </a:solidFill>
              </a:rPr>
              <a:t> est la </a:t>
            </a:r>
            <a:r>
              <a:rPr lang="fr-FR" dirty="0" err="1" smtClean="0">
                <a:solidFill>
                  <a:srgbClr val="002060"/>
                </a:solidFill>
              </a:rPr>
              <a:t>demi-somme</a:t>
            </a:r>
            <a:r>
              <a:rPr lang="fr-FR" dirty="0" smtClean="0">
                <a:solidFill>
                  <a:srgbClr val="002060"/>
                </a:solidFill>
              </a:rPr>
              <a:t> des valeurs des </a:t>
            </a:r>
          </a:p>
          <a:p>
            <a:pPr>
              <a:buNone/>
            </a:pPr>
            <a:r>
              <a:rPr lang="fr-FR" dirty="0" smtClean="0">
                <a:solidFill>
                  <a:srgbClr val="002060"/>
                </a:solidFill>
              </a:rPr>
              <a:t>termes de rangs </a:t>
            </a:r>
            <a:r>
              <a:rPr lang="fr-FR" i="1" dirty="0" smtClean="0">
                <a:solidFill>
                  <a:srgbClr val="002060"/>
                </a:solidFill>
              </a:rPr>
              <a:t>n</a:t>
            </a:r>
            <a:r>
              <a:rPr lang="fr-FR" dirty="0" smtClean="0">
                <a:solidFill>
                  <a:srgbClr val="002060"/>
                </a:solidFill>
              </a:rPr>
              <a:t> et </a:t>
            </a:r>
            <a:r>
              <a:rPr lang="fr-FR" i="1" dirty="0" smtClean="0">
                <a:solidFill>
                  <a:srgbClr val="002060"/>
                </a:solidFill>
              </a:rPr>
              <a:t>n</a:t>
            </a:r>
            <a:r>
              <a:rPr lang="fr-FR" dirty="0" smtClean="0">
                <a:solidFill>
                  <a:srgbClr val="002060"/>
                </a:solidFill>
              </a:rPr>
              <a:t>+1.</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2000"/>
            <a:ext cx="8229600" cy="5061857"/>
          </a:xfrm>
        </p:spPr>
        <p:txBody>
          <a:bodyPr/>
          <a:lstStyle/>
          <a:p>
            <a:r>
              <a:rPr lang="fr-FR" dirty="0" smtClean="0">
                <a:solidFill>
                  <a:srgbClr val="002060"/>
                </a:solidFill>
              </a:rPr>
              <a:t>Si la série est de taille paire, la médiane ainsi obtenue n’est pas nécessairement une valeur de la série.</a:t>
            </a:r>
          </a:p>
          <a:p>
            <a:pPr>
              <a:buNone/>
            </a:pPr>
            <a:endParaRPr lang="fr-FR" dirty="0" smtClean="0">
              <a:solidFill>
                <a:srgbClr val="002060"/>
              </a:solidFill>
            </a:endParaRPr>
          </a:p>
          <a:p>
            <a:r>
              <a:rPr lang="fr-FR" dirty="0" smtClean="0">
                <a:solidFill>
                  <a:srgbClr val="002060"/>
                </a:solidFill>
              </a:rPr>
              <a:t>Il existe d’autres définitions de la médiane. Dans la pratique statistique, ces différences n’ont pas d’importance. Pour les élèves, connaître la signification de la médiane en terme de position est l’objectif principal.</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14400"/>
            <a:ext cx="8229600" cy="4855029"/>
          </a:xfrm>
        </p:spPr>
        <p:txBody>
          <a:bodyPr>
            <a:normAutofit fontScale="77500" lnSpcReduction="20000"/>
          </a:bodyPr>
          <a:lstStyle/>
          <a:p>
            <a:r>
              <a:rPr lang="fr-FR" dirty="0" smtClean="0">
                <a:solidFill>
                  <a:srgbClr val="0000CC"/>
                </a:solidFill>
              </a:rPr>
              <a:t>Premier quartile</a:t>
            </a:r>
          </a:p>
          <a:p>
            <a:pPr>
              <a:buNone/>
            </a:pPr>
            <a:r>
              <a:rPr lang="fr-FR" sz="3100" dirty="0" smtClean="0">
                <a:solidFill>
                  <a:srgbClr val="002060"/>
                </a:solidFill>
              </a:rPr>
              <a:t>C’est le plus petit élément </a:t>
            </a:r>
            <a:r>
              <a:rPr lang="fr-FR" sz="3100" i="1" dirty="0" smtClean="0">
                <a:solidFill>
                  <a:srgbClr val="002060"/>
                </a:solidFill>
              </a:rPr>
              <a:t>q</a:t>
            </a:r>
            <a:r>
              <a:rPr lang="fr-FR" sz="3100" dirty="0" smtClean="0">
                <a:solidFill>
                  <a:srgbClr val="002060"/>
                </a:solidFill>
              </a:rPr>
              <a:t> des valeurs des termes de la série </a:t>
            </a:r>
          </a:p>
          <a:p>
            <a:pPr>
              <a:buNone/>
            </a:pPr>
            <a:r>
              <a:rPr lang="fr-FR" sz="3100" dirty="0" smtClean="0">
                <a:solidFill>
                  <a:srgbClr val="002060"/>
                </a:solidFill>
              </a:rPr>
              <a:t>tel qu’au moins 25 % des données sont inférieures ou égales à </a:t>
            </a:r>
            <a:r>
              <a:rPr lang="fr-FR" sz="3100" i="1" dirty="0" smtClean="0">
                <a:solidFill>
                  <a:srgbClr val="002060"/>
                </a:solidFill>
              </a:rPr>
              <a:t>q</a:t>
            </a:r>
            <a:endParaRPr lang="fr-FR" sz="3100" dirty="0" smtClean="0">
              <a:solidFill>
                <a:srgbClr val="002060"/>
              </a:solidFill>
            </a:endParaRPr>
          </a:p>
          <a:p>
            <a:pPr>
              <a:buNone/>
            </a:pPr>
            <a:r>
              <a:rPr lang="fr-FR" sz="3100" dirty="0" smtClean="0">
                <a:solidFill>
                  <a:srgbClr val="002060"/>
                </a:solidFill>
              </a:rPr>
              <a:t>(plus petite valeur de la série dont la fréquence cumulée </a:t>
            </a:r>
          </a:p>
          <a:p>
            <a:pPr>
              <a:buNone/>
            </a:pPr>
            <a:r>
              <a:rPr lang="fr-FR" sz="3100" dirty="0" smtClean="0">
                <a:solidFill>
                  <a:srgbClr val="002060"/>
                </a:solidFill>
              </a:rPr>
              <a:t>croissante atteint ou dépasse 0,25)</a:t>
            </a:r>
          </a:p>
          <a:p>
            <a:pPr>
              <a:buNone/>
            </a:pPr>
            <a:endParaRPr lang="fr-FR" dirty="0" smtClean="0"/>
          </a:p>
          <a:p>
            <a:r>
              <a:rPr lang="fr-FR" dirty="0" smtClean="0">
                <a:solidFill>
                  <a:srgbClr val="0000CC"/>
                </a:solidFill>
              </a:rPr>
              <a:t>Troisième quartile</a:t>
            </a:r>
          </a:p>
          <a:p>
            <a:pPr>
              <a:buNone/>
            </a:pPr>
            <a:r>
              <a:rPr lang="fr-FR" sz="3100" dirty="0" smtClean="0">
                <a:solidFill>
                  <a:srgbClr val="002060"/>
                </a:solidFill>
              </a:rPr>
              <a:t>C’est le plus petit élément </a:t>
            </a:r>
            <a:r>
              <a:rPr lang="fr-FR" sz="3100" i="1" dirty="0" smtClean="0">
                <a:solidFill>
                  <a:srgbClr val="002060"/>
                </a:solidFill>
              </a:rPr>
              <a:t>q’</a:t>
            </a:r>
            <a:r>
              <a:rPr lang="fr-FR" sz="3100" dirty="0" smtClean="0">
                <a:solidFill>
                  <a:srgbClr val="002060"/>
                </a:solidFill>
              </a:rPr>
              <a:t> des valeurs des termes de la série</a:t>
            </a:r>
          </a:p>
          <a:p>
            <a:pPr>
              <a:buNone/>
            </a:pPr>
            <a:r>
              <a:rPr lang="fr-FR" sz="3100" dirty="0" smtClean="0">
                <a:solidFill>
                  <a:srgbClr val="002060"/>
                </a:solidFill>
              </a:rPr>
              <a:t> tel qu’au moins 75 % des données sont inférieures ou égales à </a:t>
            </a:r>
            <a:r>
              <a:rPr lang="fr-FR" sz="3100" i="1" dirty="0" smtClean="0">
                <a:solidFill>
                  <a:srgbClr val="002060"/>
                </a:solidFill>
              </a:rPr>
              <a:t>q’</a:t>
            </a:r>
            <a:endParaRPr lang="fr-FR" sz="3100" dirty="0" smtClean="0">
              <a:solidFill>
                <a:srgbClr val="002060"/>
              </a:solidFill>
            </a:endParaRPr>
          </a:p>
          <a:p>
            <a:pPr>
              <a:buNone/>
            </a:pPr>
            <a:r>
              <a:rPr lang="fr-FR" sz="3100" dirty="0" smtClean="0">
                <a:solidFill>
                  <a:srgbClr val="002060"/>
                </a:solidFill>
              </a:rPr>
              <a:t>(plus petite valeur de la série dont la fréquence cumulée </a:t>
            </a:r>
          </a:p>
          <a:p>
            <a:pPr>
              <a:buNone/>
            </a:pPr>
            <a:r>
              <a:rPr lang="fr-FR" sz="3100" dirty="0" smtClean="0">
                <a:solidFill>
                  <a:srgbClr val="002060"/>
                </a:solidFill>
              </a:rPr>
              <a:t>croissante atteint ou dépasse 0,75)</a:t>
            </a: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4000" dirty="0" smtClean="0">
                <a:solidFill>
                  <a:srgbClr val="002060"/>
                </a:solidFill>
              </a:rPr>
              <a:t>Pour une série de type continu, on utilise la courbe des fréquences cumulées pour déterminer la médiane et les quartiles.</a:t>
            </a:r>
            <a:endParaRPr lang="fr-FR" sz="4000"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1034</TotalTime>
  <Words>1468</Words>
  <Application>Microsoft Office PowerPoint</Application>
  <PresentationFormat>Affichage à l'écran (4:3)</PresentationFormat>
  <Paragraphs>274</Paragraphs>
  <Slides>36</Slides>
  <Notes>36</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36</vt:i4>
      </vt:variant>
    </vt:vector>
  </HeadingPairs>
  <TitlesOfParts>
    <vt:vector size="38" baseType="lpstr">
      <vt:lpstr>Thème Office</vt:lpstr>
      <vt:lpstr>…quation</vt:lpstr>
      <vt:lpstr>Statistiques et probabilités </vt:lpstr>
      <vt:lpstr>Moyenne</vt:lpstr>
      <vt:lpstr>Diapositive 3</vt:lpstr>
      <vt:lpstr>Diapositive 4</vt:lpstr>
      <vt:lpstr>Diapositive 5</vt:lpstr>
      <vt:lpstr>Médiane et quartiles</vt:lpstr>
      <vt:lpstr>Diapositive 7</vt:lpstr>
      <vt:lpstr>Diapositive 8</vt:lpstr>
      <vt:lpstr>Diapositive 9</vt:lpstr>
      <vt:lpstr>Courbe des fréquences cumulées   (2nde) (caractère quantitatif continu)</vt:lpstr>
      <vt:lpstr>Diapositive 11</vt:lpstr>
      <vt:lpstr>(moyenne ; écart type)/(médiane ; écart interquartile)</vt:lpstr>
      <vt:lpstr>Diapositive 13</vt:lpstr>
      <vt:lpstr>Diapositive 14</vt:lpstr>
      <vt:lpstr>Diapositive 15</vt:lpstr>
      <vt:lpstr>Un exemple d’effet de structure</vt:lpstr>
      <vt:lpstr>Probabilités</vt:lpstr>
      <vt:lpstr>Diapositive 18</vt:lpstr>
      <vt:lpstr>Algorithme de simulation de la loi géométrique tronquée de paramètres n et p On crée une liste de fréquences, indexée de 1 à n+1, en convenant que le terme de rang n+1 est la fréquence de 0 succès.   Le cœur de l’algorithme : i étant le rang de la liste, après l’avoir initialisé à 1, on crée la boucle : Tant que i &lt; n ET random( ) &gt; p i prend la valeur i+1 Fin de tant que  fréquences[i] prend la valeur fréquences[i] + 1/(nombre de simulations)    Algorithme : Variables         n,p :paramètres de la loi         fréquences : tableau des n+1 fréquences.         i,k : deux compteurs de de boucles. Initialisation          Pour i de 1 à n+1                 fréquences[i] prend la valeur 0 Traitement           Lire n, p           Pour k de 1 à 1000     // On choisit 1000 simulations //                 i prend la valeur 1                           Tant que i &lt; n ET random( ) &gt; p                                   i prend la valeur i+1                            Fin de Tant que                 fréquences[i] prend la valeur fréquences[i] +1/1000           Fin de Pour Sortie           Affiche fréquences[n+1]    // 0 succès//           Pour i de 1 à n               Affiche fréquences[i]      // succès au rang i //           Fin de Pour </vt:lpstr>
      <vt:lpstr>Échantillonnage</vt:lpstr>
      <vt:lpstr>Diapositive 21</vt:lpstr>
      <vt:lpstr>Diapositive 22</vt:lpstr>
      <vt:lpstr>Règle de décision du test statistique </vt:lpstr>
      <vt:lpstr> Comment déterminer  l’intervalle de fluctuation ? </vt:lpstr>
      <vt:lpstr>En première (rentrée 2011)</vt:lpstr>
      <vt:lpstr>Détermination de l’intervalle de fluctuation à l’aide de la loi binomiale</vt:lpstr>
      <vt:lpstr>Diapositive 27</vt:lpstr>
      <vt:lpstr>Diapositive 28</vt:lpstr>
      <vt:lpstr>Diapositive 29</vt:lpstr>
      <vt:lpstr>Sur  euler : intervalle de fluctuation à 95% d’une variable aléatoire suivant une loi binomiale</vt:lpstr>
      <vt:lpstr>Exemple d’exercice, proposé par Mme Bajou</vt:lpstr>
      <vt:lpstr>Diapositive 32</vt:lpstr>
      <vt:lpstr>Diapositive 33</vt:lpstr>
      <vt:lpstr>Diapositive 34</vt:lpstr>
      <vt:lpstr>Avec la fiche 3944 …</vt:lpstr>
      <vt:lpstr>Diapositive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 allard</dc:creator>
  <cp:lastModifiedBy>Isabelle DE GRACIA</cp:lastModifiedBy>
  <cp:revision>138</cp:revision>
  <dcterms:created xsi:type="dcterms:W3CDTF">2010-11-27T11:43:09Z</dcterms:created>
  <dcterms:modified xsi:type="dcterms:W3CDTF">2011-05-05T19:12:47Z</dcterms:modified>
</cp:coreProperties>
</file>