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309" r:id="rId3"/>
    <p:sldId id="293" r:id="rId4"/>
    <p:sldId id="294" r:id="rId5"/>
    <p:sldId id="306" r:id="rId6"/>
    <p:sldId id="310" r:id="rId7"/>
    <p:sldId id="312" r:id="rId8"/>
    <p:sldId id="300" r:id="rId9"/>
    <p:sldId id="295" r:id="rId10"/>
    <p:sldId id="292" r:id="rId11"/>
    <p:sldId id="299" r:id="rId12"/>
    <p:sldId id="307" r:id="rId13"/>
    <p:sldId id="311" r:id="rId14"/>
    <p:sldId id="281" r:id="rId15"/>
    <p:sldId id="305" r:id="rId16"/>
    <p:sldId id="282" r:id="rId17"/>
    <p:sldId id="285" r:id="rId18"/>
    <p:sldId id="283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scaleToFitPaper="1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72894"/>
    <a:srgbClr val="0000FF"/>
    <a:srgbClr val="9700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89E7E-14C6-504A-BB4B-FDA5E8356093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67297-BE54-1042-823C-49F0DE79DED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3866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6B1914-E661-E644-94D4-4ADC74465E3D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24C8C-9527-9E44-89B2-EDCD82DE7AC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108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986678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9126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24C8C-9527-9E44-89B2-EDCD82DE7AC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4815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8518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4842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9241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5821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551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5248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2853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48483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4967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1373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8A688-7C83-314D-AF99-E1B81C720A94}" type="datetimeFigureOut">
              <a:rPr lang="fr-FR" smtClean="0"/>
              <a:pPr/>
              <a:t>05/05/2011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01FE-FD45-C542-AE44-5544D73308C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66575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2880320"/>
          </a:xfrm>
        </p:spPr>
        <p:txBody>
          <a:bodyPr>
            <a:normAutofit/>
          </a:bodyPr>
          <a:lstStyle/>
          <a:p>
            <a:r>
              <a:rPr lang="fr-FR" sz="6600" dirty="0" smtClean="0"/>
              <a:t>Statistiques</a:t>
            </a:r>
            <a:br>
              <a:rPr lang="fr-FR" sz="6600" dirty="0" smtClean="0"/>
            </a:br>
            <a:r>
              <a:rPr lang="fr-FR" sz="6600" dirty="0" smtClean="0"/>
              <a:t>Probabilités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5532120"/>
            <a:ext cx="8352928" cy="1584176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de la Sixième à la Première</a:t>
            </a:r>
            <a:endParaRPr lang="fr-FR" sz="3600" dirty="0">
              <a:solidFill>
                <a:srgbClr val="002060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568" y="2486707"/>
            <a:ext cx="3339792" cy="2700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97184" y="2678909"/>
            <a:ext cx="3112960" cy="250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787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5"/>
          </a:xfrm>
        </p:spPr>
        <p:txBody>
          <a:bodyPr>
            <a:normAutofit/>
          </a:bodyPr>
          <a:lstStyle/>
          <a:p>
            <a:r>
              <a:rPr lang="fr-FR" sz="4000" dirty="0" smtClean="0"/>
              <a:t>Représentation et analyse de données, statistiques  </a:t>
            </a:r>
            <a:r>
              <a:rPr lang="fr-FR" sz="4000" dirty="0" smtClean="0">
                <a:solidFill>
                  <a:srgbClr val="0000FF"/>
                </a:solidFill>
              </a:rPr>
              <a:t>(dès la 6</a:t>
            </a:r>
            <a:r>
              <a:rPr lang="fr-FR" sz="4000" baseline="30000" dirty="0" smtClean="0">
                <a:solidFill>
                  <a:srgbClr val="0000FF"/>
                </a:solidFill>
              </a:rPr>
              <a:t>ème</a:t>
            </a:r>
            <a:r>
              <a:rPr lang="fr-FR" sz="4000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fr-FR" sz="4000" dirty="0" smtClean="0"/>
          </a:p>
          <a:p>
            <a:r>
              <a:rPr lang="fr-FR" sz="4000" dirty="0" smtClean="0"/>
              <a:t>Probabilités   </a:t>
            </a:r>
            <a:r>
              <a:rPr lang="fr-FR" sz="4000" dirty="0" smtClean="0">
                <a:solidFill>
                  <a:srgbClr val="0000FF"/>
                </a:solidFill>
              </a:rPr>
              <a:t>(à partir de la 3</a:t>
            </a:r>
            <a:r>
              <a:rPr lang="fr-FR" sz="4000" baseline="30000" dirty="0" smtClean="0">
                <a:solidFill>
                  <a:srgbClr val="0000FF"/>
                </a:solidFill>
              </a:rPr>
              <a:t>ème</a:t>
            </a:r>
            <a:r>
              <a:rPr lang="fr-FR" sz="4000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fr-FR" sz="4000" dirty="0" smtClean="0"/>
          </a:p>
          <a:p>
            <a:r>
              <a:rPr lang="fr-FR" sz="4000" dirty="0" smtClean="0"/>
              <a:t>Echantillonnage    </a:t>
            </a:r>
            <a:r>
              <a:rPr lang="fr-FR" sz="4000" dirty="0" smtClean="0">
                <a:solidFill>
                  <a:srgbClr val="0000FF"/>
                </a:solidFill>
              </a:rPr>
              <a:t>(à partir de la 2</a:t>
            </a:r>
            <a:r>
              <a:rPr lang="fr-FR" sz="4000" baseline="30000" dirty="0" smtClean="0">
                <a:solidFill>
                  <a:srgbClr val="0000FF"/>
                </a:solidFill>
              </a:rPr>
              <a:t>nde</a:t>
            </a:r>
            <a:r>
              <a:rPr lang="fr-FR" sz="4000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fr-FR" sz="4000" dirty="0" smtClean="0">
                <a:solidFill>
                  <a:srgbClr val="0000FF"/>
                </a:solidFill>
              </a:rPr>
              <a:t>	</a:t>
            </a:r>
            <a:r>
              <a:rPr lang="fr-FR" sz="2800" dirty="0" smtClean="0"/>
              <a:t>(</a:t>
            </a:r>
            <a:r>
              <a:rPr lang="fr-FR" sz="2800" i="1" dirty="0" smtClean="0"/>
              <a:t>Statistique </a:t>
            </a:r>
            <a:r>
              <a:rPr lang="fr-FR" sz="2800" i="1" dirty="0" err="1" smtClean="0"/>
              <a:t>inférentielle</a:t>
            </a:r>
            <a:r>
              <a:rPr lang="fr-FR" sz="2800" i="1" dirty="0" smtClean="0"/>
              <a:t>)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00FF"/>
                </a:solidFill>
              </a:rPr>
              <a:t>Représentation et analyse de données,</a:t>
            </a:r>
            <a:br>
              <a:rPr lang="fr-FR" sz="3600" dirty="0" smtClean="0">
                <a:solidFill>
                  <a:srgbClr val="0000FF"/>
                </a:solidFill>
              </a:rPr>
            </a:br>
            <a:r>
              <a:rPr lang="fr-FR" sz="3600" dirty="0" smtClean="0">
                <a:solidFill>
                  <a:srgbClr val="0000FF"/>
                </a:solidFill>
              </a:rPr>
              <a:t>statistiques </a:t>
            </a:r>
            <a:r>
              <a:rPr lang="fr-FR" sz="3600" i="1" dirty="0" smtClean="0">
                <a:solidFill>
                  <a:srgbClr val="FF0000"/>
                </a:solidFill>
              </a:rPr>
              <a:t>au collège </a:t>
            </a:r>
            <a:r>
              <a:rPr lang="fr-FR" sz="3600" dirty="0" smtClean="0">
                <a:solidFill>
                  <a:srgbClr val="0000FF"/>
                </a:solidFill>
              </a:rPr>
              <a:t>: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6</a:t>
            </a:r>
            <a:r>
              <a:rPr lang="fr-FR" sz="3600" baseline="30000" dirty="0" smtClean="0">
                <a:solidFill>
                  <a:srgbClr val="002060"/>
                </a:solidFill>
              </a:rPr>
              <a:t>ème</a:t>
            </a:r>
            <a:r>
              <a:rPr lang="fr-FR" sz="3600" dirty="0" smtClean="0">
                <a:solidFill>
                  <a:srgbClr val="002060"/>
                </a:solidFill>
              </a:rPr>
              <a:t>   Organisation et représentation de données:</a:t>
            </a:r>
            <a:r>
              <a:rPr lang="fr-FR" sz="3600" i="1" dirty="0" smtClean="0">
                <a:solidFill>
                  <a:srgbClr val="002060"/>
                </a:solidFill>
              </a:rPr>
              <a:t> </a:t>
            </a:r>
            <a:r>
              <a:rPr lang="fr-FR" sz="2600" i="1" dirty="0" smtClean="0">
                <a:solidFill>
                  <a:srgbClr val="002060"/>
                </a:solidFill>
              </a:rPr>
              <a:t>tableaux à plusieurs colonnes ou à double entrée; diagrammes en bâtons, diagrammes circulaires; graphiques cartésiens (calculatrice ou logiciels)</a:t>
            </a:r>
            <a:endParaRPr lang="fr-FR" sz="2600" dirty="0" smtClean="0">
              <a:solidFill>
                <a:srgbClr val="002060"/>
              </a:solidFill>
            </a:endParaRPr>
          </a:p>
          <a:p>
            <a:r>
              <a:rPr lang="fr-FR" sz="3600" dirty="0" smtClean="0">
                <a:solidFill>
                  <a:srgbClr val="002060"/>
                </a:solidFill>
              </a:rPr>
              <a:t>5</a:t>
            </a:r>
            <a:r>
              <a:rPr lang="fr-FR" sz="3600" baseline="30000" dirty="0" smtClean="0">
                <a:solidFill>
                  <a:srgbClr val="002060"/>
                </a:solidFill>
              </a:rPr>
              <a:t>ème</a:t>
            </a:r>
            <a:r>
              <a:rPr lang="fr-FR" sz="3600" dirty="0" smtClean="0">
                <a:solidFill>
                  <a:srgbClr val="002060"/>
                </a:solidFill>
              </a:rPr>
              <a:t>   Représentation et traitement de données:</a:t>
            </a:r>
            <a:r>
              <a:rPr lang="fr-FR" sz="2400" dirty="0" smtClean="0">
                <a:solidFill>
                  <a:srgbClr val="002060"/>
                </a:solidFill>
              </a:rPr>
              <a:t> </a:t>
            </a:r>
            <a:r>
              <a:rPr lang="fr-FR" sz="2400" i="1" dirty="0" smtClean="0">
                <a:solidFill>
                  <a:srgbClr val="002060"/>
                </a:solidFill>
              </a:rPr>
              <a:t>effectifs, fréquences, regroupement des données en classes d’égale amplitude; présenter des données sous forme d’un tableau, les représenter sous la forme d’un diagramme ou d’un histogramme (tableur cité)</a:t>
            </a:r>
            <a:endParaRPr lang="fr-FR" sz="36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3913" y="274638"/>
            <a:ext cx="8675915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00FF"/>
                </a:solidFill>
              </a:rPr>
              <a:t>Regroupement en classes (d’égale amplitude)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2"/>
            <a:ext cx="8512628" cy="489856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Lorsque les valeurs possibles pour un caractère discret sont très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nombreuses …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Pour les données qui peuvent prendre toutes les valeurs d’un intervalle …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Le choix de l’amplitude des classes dépend de la nature du problème 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étudié. 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Pour étudier les irrégularités d’une distribution, les intervalles doivent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 être assez petits.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Si c’est la forme générale qui présente de l’intérêt, les intervalles sont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plus grands…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Le choix de l’amplitude des classes joue donc un rôle fondamental car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certaines caractéristiques importantes peuvent être gommées par le</a:t>
            </a:r>
          </a:p>
          <a:p>
            <a:pPr algn="just">
              <a:buNone/>
            </a:pPr>
            <a:r>
              <a:rPr lang="fr-FR" dirty="0" smtClean="0">
                <a:solidFill>
                  <a:srgbClr val="002060"/>
                </a:solidFill>
              </a:rPr>
              <a:t>choix d’une amplitude trop grande.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93192"/>
            <a:ext cx="8229600" cy="5732973"/>
          </a:xfrm>
        </p:spPr>
        <p:txBody>
          <a:bodyPr/>
          <a:lstStyle/>
          <a:p>
            <a:r>
              <a:rPr lang="fr-FR" b="1" dirty="0" smtClean="0">
                <a:solidFill>
                  <a:srgbClr val="002060"/>
                </a:solidFill>
              </a:rPr>
              <a:t>4</a:t>
            </a:r>
            <a:r>
              <a:rPr lang="fr-FR" b="1" baseline="30000" dirty="0" smtClean="0">
                <a:solidFill>
                  <a:srgbClr val="002060"/>
                </a:solidFill>
              </a:rPr>
              <a:t>ème</a:t>
            </a:r>
            <a:r>
              <a:rPr lang="fr-FR" b="1" dirty="0" smtClean="0">
                <a:solidFill>
                  <a:srgbClr val="002060"/>
                </a:solidFill>
              </a:rPr>
              <a:t>   Traitement des données</a:t>
            </a:r>
            <a:r>
              <a:rPr lang="fr-FR" dirty="0" smtClean="0">
                <a:solidFill>
                  <a:srgbClr val="002060"/>
                </a:solidFill>
              </a:rPr>
              <a:t>: </a:t>
            </a:r>
            <a:r>
              <a:rPr lang="fr-FR" sz="2800" i="1" dirty="0" smtClean="0">
                <a:solidFill>
                  <a:srgbClr val="002060"/>
                </a:solidFill>
              </a:rPr>
              <a:t>moyenne, créer et modifier une feuille de calcul, insérer une formule, créer un graphique à partir des données d’une feuille de calcul</a:t>
            </a:r>
          </a:p>
          <a:p>
            <a:endParaRPr lang="fr-FR" sz="2800" i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i="1" dirty="0" smtClean="0">
              <a:solidFill>
                <a:srgbClr val="002060"/>
              </a:solidFill>
            </a:endParaRPr>
          </a:p>
          <a:p>
            <a:r>
              <a:rPr lang="fr-FR" b="1" dirty="0" smtClean="0">
                <a:solidFill>
                  <a:srgbClr val="002060"/>
                </a:solidFill>
              </a:rPr>
              <a:t>3</a:t>
            </a:r>
            <a:r>
              <a:rPr lang="fr-FR" b="1" baseline="30000" dirty="0" smtClean="0">
                <a:solidFill>
                  <a:srgbClr val="002060"/>
                </a:solidFill>
              </a:rPr>
              <a:t>ème</a:t>
            </a:r>
            <a:r>
              <a:rPr lang="fr-FR" b="1" dirty="0" smtClean="0">
                <a:solidFill>
                  <a:srgbClr val="002060"/>
                </a:solidFill>
              </a:rPr>
              <a:t>   Statistique</a:t>
            </a:r>
            <a:r>
              <a:rPr lang="fr-FR" dirty="0" smtClean="0">
                <a:solidFill>
                  <a:srgbClr val="002060"/>
                </a:solidFill>
              </a:rPr>
              <a:t>: </a:t>
            </a:r>
            <a:r>
              <a:rPr lang="fr-FR" sz="2800" i="1" dirty="0" smtClean="0">
                <a:solidFill>
                  <a:srgbClr val="002060"/>
                </a:solidFill>
              </a:rPr>
              <a:t>médiane, quartiles, étendue, caractéristiques de position et de dispersion</a:t>
            </a: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79250"/>
            <a:ext cx="8229600" cy="758501"/>
          </a:xfrm>
        </p:spPr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0000FF"/>
                </a:solidFill>
              </a:rPr>
              <a:t>Statistiques</a:t>
            </a:r>
            <a:r>
              <a:rPr lang="fr-FR" sz="2800" b="1" dirty="0" smtClean="0">
                <a:solidFill>
                  <a:srgbClr val="0000FF"/>
                </a:solidFill>
              </a:rPr>
              <a:t> de la 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</a:rPr>
              <a:t>seconde</a:t>
            </a:r>
            <a:r>
              <a:rPr lang="fr-FR" sz="2800" b="1" dirty="0" smtClean="0">
                <a:solidFill>
                  <a:srgbClr val="0000FF"/>
                </a:solidFill>
              </a:rPr>
              <a:t> à la </a:t>
            </a:r>
            <a:r>
              <a:rPr lang="fr-FR" sz="2800" b="1" dirty="0" smtClean="0">
                <a:solidFill>
                  <a:srgbClr val="972894"/>
                </a:solidFill>
              </a:rPr>
              <a:t>première</a:t>
            </a:r>
            <a:endParaRPr lang="fr-FR" sz="2800" b="1" dirty="0">
              <a:solidFill>
                <a:srgbClr val="97289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199" y="1524000"/>
            <a:ext cx="8414657" cy="4917825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</a:rPr>
              <a:t>Calcul  des caractéristiques d’une série à partir des effectifs ou des fréquences</a:t>
            </a:r>
          </a:p>
          <a:p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</a:rPr>
              <a:t>Utiliser un logiciel on une calculatrice pour étudier une série statistique</a:t>
            </a:r>
          </a:p>
          <a:p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</a:rPr>
              <a:t>Calculer des effectifs cumulés, des fréquences cumulées</a:t>
            </a:r>
          </a:p>
          <a:p>
            <a:r>
              <a:rPr lang="fr-FR" sz="2400" dirty="0" smtClean="0">
                <a:solidFill>
                  <a:schemeClr val="accent3">
                    <a:lumMod val="75000"/>
                  </a:schemeClr>
                </a:solidFill>
              </a:rPr>
              <a:t> Représenter une série statistique graphiquement (nuage de points, histogramme, courbe des fréquences cumulées)</a:t>
            </a:r>
          </a:p>
          <a:p>
            <a:pPr>
              <a:buNone/>
            </a:pPr>
            <a:endParaRPr lang="fr-FR" sz="2400" dirty="0" smtClean="0">
              <a:solidFill>
                <a:srgbClr val="972894"/>
              </a:solidFill>
            </a:endParaRPr>
          </a:p>
          <a:p>
            <a:endParaRPr lang="fr-FR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fr-FR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FR" sz="2400" b="1" dirty="0">
              <a:solidFill>
                <a:srgbClr val="000090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4382742"/>
            <a:ext cx="8229600" cy="24752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sz="2400" dirty="0">
              <a:solidFill>
                <a:srgbClr val="9700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16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7713" y="664028"/>
            <a:ext cx="8730343" cy="6020235"/>
          </a:xfrm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rgbClr val="970097"/>
                </a:solidFill>
              </a:rPr>
              <a:t>Caractéristiques de dispersion: variance, écart type</a:t>
            </a:r>
          </a:p>
          <a:p>
            <a:pPr marL="457200" lvl="1" indent="0">
              <a:buNone/>
            </a:pPr>
            <a:r>
              <a:rPr lang="fr-FR" dirty="0" smtClean="0">
                <a:solidFill>
                  <a:srgbClr val="970097"/>
                </a:solidFill>
              </a:rPr>
              <a:t>Utiliser les deux couples (médiane – écart interquartile) et (moyenne – écart type)</a:t>
            </a:r>
          </a:p>
          <a:p>
            <a:pPr marL="457200" lvl="1" indent="0">
              <a:buNone/>
            </a:pPr>
            <a:endParaRPr lang="fr-FR" dirty="0" smtClean="0">
              <a:solidFill>
                <a:srgbClr val="970097"/>
              </a:solidFill>
            </a:endParaRPr>
          </a:p>
          <a:p>
            <a:r>
              <a:rPr lang="fr-FR" sz="2800" dirty="0" smtClean="0">
                <a:solidFill>
                  <a:srgbClr val="970097"/>
                </a:solidFill>
              </a:rPr>
              <a:t>Diagramme en boîte « à moustaches »(en ES/L et S)</a:t>
            </a:r>
          </a:p>
          <a:p>
            <a:pPr>
              <a:buNone/>
            </a:pPr>
            <a:endParaRPr lang="fr-FR" sz="2800" dirty="0" smtClean="0">
              <a:solidFill>
                <a:srgbClr val="970097"/>
              </a:solidFill>
            </a:endParaRPr>
          </a:p>
          <a:p>
            <a:pPr>
              <a:buNone/>
            </a:pPr>
            <a:endParaRPr lang="fr-FR" sz="2800" dirty="0" smtClean="0">
              <a:solidFill>
                <a:srgbClr val="970097"/>
              </a:solidFill>
            </a:endParaRPr>
          </a:p>
          <a:p>
            <a:pPr>
              <a:buNone/>
            </a:pPr>
            <a:endParaRPr lang="fr-FR" sz="2800" dirty="0" smtClean="0">
              <a:solidFill>
                <a:srgbClr val="970097"/>
              </a:solidFill>
            </a:endParaRPr>
          </a:p>
          <a:p>
            <a:pPr marL="0" indent="0">
              <a:spcBef>
                <a:spcPts val="0"/>
              </a:spcBef>
              <a:buFont typeface="Arial" pitchFamily="34" charset="0"/>
              <a:buChar char="•"/>
            </a:pPr>
            <a:r>
              <a:rPr lang="fr-FR" sz="2800" dirty="0" smtClean="0">
                <a:solidFill>
                  <a:srgbClr val="970097"/>
                </a:solidFill>
              </a:rPr>
              <a:t>	Comparer deux séries statistiques à l’aide d’un logiciel 	ou d’une calculatrice</a:t>
            </a:r>
          </a:p>
          <a:p>
            <a:pPr marL="0" indent="0">
              <a:spcBef>
                <a:spcPts val="0"/>
              </a:spcBef>
              <a:buNone/>
            </a:pPr>
            <a:endParaRPr lang="fr-FR" sz="2800" dirty="0" smtClean="0">
              <a:solidFill>
                <a:srgbClr val="970097"/>
              </a:solidFill>
            </a:endParaRPr>
          </a:p>
          <a:p>
            <a:pPr marL="0" indent="0">
              <a:spcBef>
                <a:spcPts val="0"/>
              </a:spcBef>
            </a:pPr>
            <a:r>
              <a:rPr lang="fr-FR" sz="2800" dirty="0" smtClean="0">
                <a:solidFill>
                  <a:srgbClr val="970097"/>
                </a:solidFill>
              </a:rPr>
              <a:t>   Exemples d’effets de structure</a:t>
            </a:r>
            <a:endParaRPr lang="fr-FR" sz="2800" dirty="0">
              <a:solidFill>
                <a:srgbClr val="970097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3" cstate="print"/>
          <a:srcRect t="31172" b="30655"/>
          <a:stretch>
            <a:fillRect/>
          </a:stretch>
        </p:blipFill>
        <p:spPr bwMode="auto">
          <a:xfrm>
            <a:off x="483921" y="3264408"/>
            <a:ext cx="4997450" cy="112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5153892" y="3611479"/>
            <a:ext cx="3367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smtClean="0"/>
              <a:t>Box and </a:t>
            </a:r>
            <a:r>
              <a:rPr lang="fr-FR" i="1" dirty="0" err="1" smtClean="0"/>
              <a:t>Whiskers</a:t>
            </a:r>
            <a:r>
              <a:rPr lang="fr-FR" i="1" dirty="0" smtClean="0"/>
              <a:t> Plot, John </a:t>
            </a:r>
            <a:r>
              <a:rPr lang="fr-FR" i="1" dirty="0" err="1" smtClean="0"/>
              <a:t>Tukey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rgbClr val="0000FF"/>
                </a:solidFill>
              </a:rPr>
              <a:t>Probabilités</a:t>
            </a:r>
            <a:r>
              <a:rPr lang="fr-FR" sz="3600" dirty="0" smtClean="0">
                <a:solidFill>
                  <a:srgbClr val="0000FF"/>
                </a:solidFill>
              </a:rPr>
              <a:t> </a:t>
            </a:r>
            <a:r>
              <a:rPr lang="fr-FR" sz="2800" dirty="0" smtClean="0">
                <a:solidFill>
                  <a:srgbClr val="0000FF"/>
                </a:solidFill>
              </a:rPr>
              <a:t>en </a:t>
            </a:r>
            <a:r>
              <a:rPr lang="fr-FR" sz="2800" dirty="0" smtClean="0">
                <a:solidFill>
                  <a:srgbClr val="008000"/>
                </a:solidFill>
              </a:rPr>
              <a:t>troisième</a:t>
            </a:r>
            <a:r>
              <a:rPr lang="fr-FR" sz="2800" dirty="0" smtClean="0">
                <a:solidFill>
                  <a:srgbClr val="0000FF"/>
                </a:solidFill>
              </a:rPr>
              <a:t> et </a:t>
            </a:r>
            <a:r>
              <a:rPr lang="fr-FR" sz="2800" dirty="0" smtClean="0"/>
              <a:t>seconde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38142"/>
            <a:ext cx="8229600" cy="4992143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008000"/>
                </a:solidFill>
              </a:rPr>
              <a:t>Notions élémentaires de probabilités : </a:t>
            </a:r>
            <a:r>
              <a:rPr lang="fr-FR" sz="2400" dirty="0" smtClean="0">
                <a:solidFill>
                  <a:srgbClr val="008000"/>
                </a:solidFill>
              </a:rPr>
              <a:t>à partir d’expérimentations permettant d’observer les fréquences des issues (pièces de monnaies, dés, roues de loterie, urnes…)</a:t>
            </a:r>
          </a:p>
          <a:p>
            <a:r>
              <a:rPr lang="fr-FR" dirty="0" smtClean="0">
                <a:solidFill>
                  <a:srgbClr val="008000"/>
                </a:solidFill>
              </a:rPr>
              <a:t>Calcul de probabilités : </a:t>
            </a:r>
            <a:r>
              <a:rPr lang="fr-FR" sz="2400" dirty="0" smtClean="0">
                <a:solidFill>
                  <a:srgbClr val="008000"/>
                </a:solidFill>
              </a:rPr>
              <a:t>modélisations simples de situations de la vie courante, </a:t>
            </a:r>
            <a:r>
              <a:rPr lang="fr-FR" sz="2400" u="sng" dirty="0" smtClean="0">
                <a:solidFill>
                  <a:srgbClr val="008000"/>
                </a:solidFill>
              </a:rPr>
              <a:t>expériences aléatoires à une ou deux épreuves.</a:t>
            </a:r>
          </a:p>
          <a:p>
            <a:r>
              <a:rPr lang="fr-FR" dirty="0" smtClean="0"/>
              <a:t>Probabilité d’un événement : </a:t>
            </a:r>
            <a:r>
              <a:rPr lang="fr-FR" sz="2400" dirty="0" smtClean="0"/>
              <a:t>somme des probabilités des événements élémentaires qui le constituent.</a:t>
            </a:r>
          </a:p>
          <a:p>
            <a:r>
              <a:rPr lang="fr-FR" dirty="0" smtClean="0"/>
              <a:t>Déterminer la probabilité d’événements dans des situations d’équiprobabilité</a:t>
            </a:r>
          </a:p>
          <a:p>
            <a:r>
              <a:rPr lang="fr-FR" dirty="0" smtClean="0"/>
              <a:t>Réunion et intersection de deux événements, formule : p(A∪B) + p(A∩B) = p(A) + p(B)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xmlns="" val="399333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74241"/>
          </a:xfrm>
        </p:spPr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rgbClr val="D01EDA"/>
                </a:solidFill>
              </a:rPr>
              <a:t>Probabilités </a:t>
            </a:r>
            <a:r>
              <a:rPr lang="fr-FR" sz="2800" dirty="0" smtClean="0">
                <a:solidFill>
                  <a:srgbClr val="D01EDA"/>
                </a:solidFill>
              </a:rPr>
              <a:t>en premières ES/L, </a:t>
            </a:r>
            <a:r>
              <a:rPr lang="fr-FR" sz="2800" dirty="0" smtClean="0">
                <a:solidFill>
                  <a:srgbClr val="008000"/>
                </a:solidFill>
                <a:uFill>
                  <a:solidFill>
                    <a:srgbClr val="008000"/>
                  </a:solidFill>
                </a:uFill>
              </a:rPr>
              <a:t>S</a:t>
            </a:r>
            <a:endParaRPr lang="fr-FR" sz="2800" u="sng" dirty="0">
              <a:solidFill>
                <a:srgbClr val="D01ED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6686"/>
            <a:ext cx="8229600" cy="5889171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Variable aléatoire discrète et loi de probabilité</a:t>
            </a:r>
          </a:p>
          <a:p>
            <a:pPr marL="457200" lvl="1" indent="0">
              <a:buNone/>
            </a:pPr>
            <a:r>
              <a:rPr lang="fr-FR" sz="2400" dirty="0" smtClean="0"/>
              <a:t>Espérance, </a:t>
            </a:r>
            <a:r>
              <a:rPr lang="fr-FR" sz="2400" dirty="0" smtClean="0">
                <a:solidFill>
                  <a:srgbClr val="008000"/>
                </a:solidFill>
                <a:uFill>
                  <a:solidFill>
                    <a:srgbClr val="970097"/>
                  </a:solidFill>
                </a:uFill>
              </a:rPr>
              <a:t>variance et écart type</a:t>
            </a:r>
            <a:endParaRPr lang="fr-FR" sz="1400" dirty="0" smtClean="0"/>
          </a:p>
          <a:p>
            <a:r>
              <a:rPr lang="fr-FR" dirty="0" smtClean="0"/>
              <a:t>Modèles de la répétition d’expériences identiques et indépendantes à deux ou trois issues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/>
              <a:t>	</a:t>
            </a:r>
            <a:r>
              <a:rPr lang="fr-FR" sz="2400" dirty="0" smtClean="0"/>
              <a:t>Représentation par un arbre pondéré ; variable aléatoire 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/>
              <a:t>	</a:t>
            </a:r>
            <a:r>
              <a:rPr lang="fr-FR" sz="2400" dirty="0" smtClean="0"/>
              <a:t> loi de probabilité associée</a:t>
            </a:r>
            <a:endParaRPr lang="fr-FR" sz="1400" dirty="0" smtClean="0"/>
          </a:p>
          <a:p>
            <a:r>
              <a:rPr lang="fr-FR" dirty="0" smtClean="0"/>
              <a:t>Épreuve de Bernoulli, loi de Bernoulli</a:t>
            </a:r>
            <a:endParaRPr lang="fr-FR" sz="1400" dirty="0" smtClean="0"/>
          </a:p>
          <a:p>
            <a:r>
              <a:rPr lang="fr-FR" dirty="0" smtClean="0"/>
              <a:t>Schéma de Bernoulli, loi binomiale</a:t>
            </a:r>
          </a:p>
          <a:p>
            <a:pPr marL="0" lvl="1" indent="0">
              <a:buNone/>
            </a:pPr>
            <a:r>
              <a:rPr lang="fr-FR" sz="2400" dirty="0"/>
              <a:t>	</a:t>
            </a:r>
            <a:r>
              <a:rPr lang="fr-FR" sz="2400" dirty="0" smtClean="0"/>
              <a:t>Espérance</a:t>
            </a:r>
            <a:r>
              <a:rPr lang="fr-FR" sz="2400" dirty="0"/>
              <a:t>, </a:t>
            </a:r>
            <a:r>
              <a:rPr lang="fr-FR" sz="2400" dirty="0" smtClean="0">
                <a:solidFill>
                  <a:srgbClr val="008000"/>
                </a:solidFill>
              </a:rPr>
              <a:t>variance et écart type de la loi binomiale</a:t>
            </a:r>
            <a:endParaRPr lang="fr-FR" sz="1300" dirty="0"/>
          </a:p>
          <a:p>
            <a:r>
              <a:rPr lang="fr-FR" dirty="0" smtClean="0"/>
              <a:t>Coefficients binomiaux, </a:t>
            </a:r>
            <a:r>
              <a:rPr lang="fr-FR" dirty="0" smtClean="0">
                <a:solidFill>
                  <a:srgbClr val="008000"/>
                </a:solidFill>
              </a:rPr>
              <a:t>triangle de Pascal</a:t>
            </a:r>
          </a:p>
          <a:p>
            <a:pPr>
              <a:buNone/>
            </a:pPr>
            <a:r>
              <a:rPr lang="fr-FR" dirty="0" smtClean="0">
                <a:solidFill>
                  <a:srgbClr val="008000"/>
                </a:solidFill>
              </a:rPr>
              <a:t>	</a:t>
            </a:r>
            <a:r>
              <a:rPr lang="fr-FR" sz="2600" dirty="0" smtClean="0"/>
              <a:t>Nombre de chemins de l’arbre réalisant k succès pour n répétitions.</a:t>
            </a:r>
          </a:p>
          <a:p>
            <a:pPr>
              <a:buNone/>
            </a:pPr>
            <a:r>
              <a:rPr lang="fr-FR" dirty="0" smtClean="0">
                <a:solidFill>
                  <a:srgbClr val="008000"/>
                </a:solidFill>
              </a:rPr>
              <a:t>	</a:t>
            </a:r>
            <a:r>
              <a:rPr lang="fr-FR" sz="2600" dirty="0" smtClean="0"/>
              <a:t>L’utilisation des coefficients binomiaux dans des problèmes de dénombrement et leur écriture à l’aide des factorielles ne sont pas des attendus du programme.</a:t>
            </a:r>
          </a:p>
          <a:p>
            <a:pPr>
              <a:buNone/>
            </a:pPr>
            <a:r>
              <a:rPr lang="fr-FR" sz="2600" dirty="0" smtClean="0"/>
              <a:t>	En pratique, on utilise une calculatrice ou un logiciel …</a:t>
            </a:r>
          </a:p>
          <a:p>
            <a:pPr>
              <a:buNone/>
            </a:pPr>
            <a:endParaRPr lang="fr-FR" dirty="0" smtClean="0">
              <a:solidFill>
                <a:srgbClr val="008000"/>
              </a:solidFill>
            </a:endParaRPr>
          </a:p>
          <a:p>
            <a:endParaRPr lang="fr-FR" dirty="0"/>
          </a:p>
          <a:p>
            <a:pPr marL="0" indent="0">
              <a:spcBef>
                <a:spcPts val="0"/>
              </a:spcBef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4309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b="1" dirty="0" smtClean="0">
                <a:solidFill>
                  <a:srgbClr val="0000FF"/>
                </a:solidFill>
              </a:rPr>
              <a:t>Échantillonnage </a:t>
            </a:r>
            <a:r>
              <a:rPr lang="fr-FR" sz="2800" b="1" dirty="0" smtClean="0">
                <a:solidFill>
                  <a:srgbClr val="0000FF"/>
                </a:solidFill>
              </a:rPr>
              <a:t>en </a:t>
            </a:r>
            <a:r>
              <a:rPr lang="fr-FR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</a:t>
            </a:r>
            <a:r>
              <a:rPr lang="fr-FR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econde</a:t>
            </a:r>
            <a:r>
              <a:rPr lang="fr-FR" sz="2800" b="1" dirty="0" smtClean="0">
                <a:solidFill>
                  <a:srgbClr val="0000FF"/>
                </a:solidFill>
              </a:rPr>
              <a:t> et en </a:t>
            </a:r>
            <a:r>
              <a:rPr lang="fr-FR" sz="2800" b="1" dirty="0" smtClean="0">
                <a:solidFill>
                  <a:srgbClr val="972894"/>
                </a:solidFill>
              </a:rPr>
              <a:t>première</a:t>
            </a:r>
            <a:endParaRPr lang="fr-FR" sz="3600" b="1" dirty="0">
              <a:solidFill>
                <a:srgbClr val="97289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38143"/>
            <a:ext cx="8229600" cy="2514466"/>
          </a:xfrm>
        </p:spPr>
        <p:txBody>
          <a:bodyPr>
            <a:normAutofit fontScale="92500" lnSpcReduction="10000"/>
          </a:bodyPr>
          <a:lstStyle/>
          <a:p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Notion d’échantillon</a:t>
            </a:r>
          </a:p>
          <a:p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Intervalle de fluctuation d’une fréquence au seuil de 95%</a:t>
            </a:r>
          </a:p>
          <a:p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Réaliser une simulation à l’aide d’un tableur ou d’une calculatrice</a:t>
            </a:r>
          </a:p>
          <a:p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Exploiter et faire une analyse critique d’un résultat d’échantillonnage</a:t>
            </a:r>
          </a:p>
          <a:p>
            <a:pPr marL="0" indent="0">
              <a:buNone/>
            </a:pPr>
            <a:endParaRPr lang="fr-FR" dirty="0" smtClean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57200" y="4040972"/>
            <a:ext cx="8458200" cy="2381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>
                <a:solidFill>
                  <a:srgbClr val="972894"/>
                </a:solidFill>
              </a:rPr>
              <a:t>Utilisation de la loi binomiale pour une prise de décision à partir d’une fréquence</a:t>
            </a:r>
            <a:r>
              <a:rPr lang="fr-FR" sz="2600" dirty="0" smtClean="0">
                <a:solidFill>
                  <a:srgbClr val="972894"/>
                </a:solidFill>
              </a:rPr>
              <a:t> </a:t>
            </a:r>
          </a:p>
          <a:p>
            <a:pPr marL="0" indent="0">
              <a:buFont typeface="Arial"/>
              <a:buNone/>
            </a:pPr>
            <a:r>
              <a:rPr lang="fr-FR" sz="2400" dirty="0" smtClean="0">
                <a:solidFill>
                  <a:srgbClr val="972894"/>
                </a:solidFill>
              </a:rPr>
              <a:t>Exploiter l’intervalle de fluctuation à un seuil donné, déterminé à l’aide de la loi binomiale, pour rejeter ou non une hypothèse sur une proportion. 	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69948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5286"/>
            <a:ext cx="8229600" cy="505097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Deux grands domaines en statistique :</a:t>
            </a:r>
          </a:p>
          <a:p>
            <a:r>
              <a:rPr lang="fr-FR" u="sng" dirty="0" smtClean="0">
                <a:solidFill>
                  <a:srgbClr val="002060"/>
                </a:solidFill>
              </a:rPr>
              <a:t>Statistique descriptive</a:t>
            </a:r>
            <a:r>
              <a:rPr lang="fr-FR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analyse des propriétés des données observées</a:t>
            </a:r>
          </a:p>
          <a:p>
            <a:r>
              <a:rPr lang="fr-FR" u="sng" dirty="0" smtClean="0">
                <a:solidFill>
                  <a:srgbClr val="002060"/>
                </a:solidFill>
              </a:rPr>
              <a:t>Statistique </a:t>
            </a:r>
            <a:r>
              <a:rPr lang="fr-FR" u="sng" dirty="0" err="1" smtClean="0">
                <a:solidFill>
                  <a:srgbClr val="002060"/>
                </a:solidFill>
              </a:rPr>
              <a:t>inférentielle</a:t>
            </a:r>
            <a:r>
              <a:rPr lang="fr-FR" u="sng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	recherche d’un modèle théorique compatible avec les données observées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La statistique : la théorie mathématique de la </a:t>
            </a:r>
            <a:r>
              <a:rPr lang="fr-FR" u="sng" dirty="0" smtClean="0">
                <a:solidFill>
                  <a:srgbClr val="002060"/>
                </a:solidFill>
              </a:rPr>
              <a:t>prise de </a:t>
            </a:r>
          </a:p>
          <a:p>
            <a:pPr>
              <a:buNone/>
            </a:pPr>
            <a:r>
              <a:rPr lang="fr-FR" u="sng" dirty="0" smtClean="0">
                <a:solidFill>
                  <a:srgbClr val="002060"/>
                </a:solidFill>
              </a:rPr>
              <a:t>décision face à l’incertitude</a:t>
            </a:r>
          </a:p>
          <a:p>
            <a:pPr>
              <a:buNone/>
            </a:pPr>
            <a:endParaRPr lang="fr-FR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Les probabilités : la théorie mathématique de la </a:t>
            </a:r>
            <a:r>
              <a:rPr lang="fr-FR" u="sng" dirty="0" smtClean="0">
                <a:solidFill>
                  <a:srgbClr val="002060"/>
                </a:solidFill>
              </a:rPr>
              <a:t>mesure </a:t>
            </a:r>
          </a:p>
          <a:p>
            <a:pPr>
              <a:buNone/>
            </a:pPr>
            <a:r>
              <a:rPr lang="fr-FR" u="sng" dirty="0" smtClean="0">
                <a:solidFill>
                  <a:srgbClr val="002060"/>
                </a:solidFill>
              </a:rPr>
              <a:t>de l’incertitude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dirty="0" smtClean="0">
                <a:solidFill>
                  <a:srgbClr val="0000FF"/>
                </a:solidFill>
              </a:rPr>
              <a:t>Préambule des programmes de collège</a:t>
            </a:r>
          </a:p>
          <a:p>
            <a:pPr algn="ctr">
              <a:buNone/>
            </a:pPr>
            <a:r>
              <a:rPr lang="fr-FR" dirty="0" smtClean="0">
                <a:solidFill>
                  <a:srgbClr val="0000FF"/>
                </a:solidFill>
              </a:rPr>
              <a:t>(BO HS n°6 du 28/08/08)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L’organisation et la gestion des données sont 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indispensables pour comprendre un monde 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contemporain dans lequel l’information chiffrée est 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omniprésente, et pour y vivre …</a:t>
            </a:r>
          </a:p>
          <a:p>
            <a:pPr>
              <a:buNone/>
            </a:pPr>
            <a:endParaRPr lang="fr-FR" sz="28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… Cette partie des mathématiques contribue à former 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de jeunes adultes capables de comprendre les enjeux </a:t>
            </a:r>
          </a:p>
          <a:p>
            <a:pPr>
              <a:buNone/>
            </a:pPr>
            <a:r>
              <a:rPr lang="fr-FR" sz="2800" dirty="0" smtClean="0">
                <a:solidFill>
                  <a:srgbClr val="002060"/>
                </a:solidFill>
              </a:rPr>
              <a:t>et débats de la société où ils vivent.</a:t>
            </a:r>
            <a:endParaRPr lang="fr-FR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fr-FR" sz="3600" dirty="0" smtClean="0">
                <a:solidFill>
                  <a:srgbClr val="0000FF"/>
                </a:solidFill>
              </a:rPr>
              <a:t>Parmi les 6 thèmes de convergence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3600" u="sng" dirty="0" smtClean="0">
                <a:solidFill>
                  <a:srgbClr val="002060"/>
                </a:solidFill>
              </a:rPr>
              <a:t>Thème 1</a:t>
            </a:r>
            <a:r>
              <a:rPr lang="fr-FR" sz="3600" dirty="0" smtClean="0">
                <a:solidFill>
                  <a:srgbClr val="002060"/>
                </a:solidFill>
              </a:rPr>
              <a:t>  </a:t>
            </a:r>
            <a:r>
              <a:rPr lang="fr-FR" sz="2800" dirty="0" smtClean="0">
                <a:solidFill>
                  <a:srgbClr val="002060"/>
                </a:solidFill>
              </a:rPr>
              <a:t>page 5 du BO n°6 du 28/08/2008</a:t>
            </a:r>
            <a:endParaRPr lang="fr-FR" sz="2800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Importance du mode de pensée statistique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dans le regard scientifique sur le monde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485" y="274638"/>
            <a:ext cx="8784771" cy="1143000"/>
          </a:xfrm>
        </p:spPr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0000FF"/>
                </a:solidFill>
              </a:rPr>
              <a:t>Document ressource</a:t>
            </a:r>
            <a:br>
              <a:rPr lang="fr-FR" sz="3600" dirty="0" smtClean="0">
                <a:solidFill>
                  <a:srgbClr val="0000FF"/>
                </a:solidFill>
              </a:rPr>
            </a:br>
            <a:r>
              <a:rPr lang="fr-FR" sz="3600" dirty="0" smtClean="0">
                <a:solidFill>
                  <a:srgbClr val="0000FF"/>
                </a:solidFill>
              </a:rPr>
              <a:t>Organisation et gestion de données au collège</a:t>
            </a:r>
            <a:endParaRPr lang="fr-FR" sz="3600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53343"/>
            <a:ext cx="8229600" cy="3872822"/>
          </a:xfrm>
        </p:spPr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Il s ’agit aussi … d’aider les élèves à percevoir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que la mise en forme de l’information proposée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résulte de choix qui en accentuent ou en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atténuent certains aspects et donc de contribuer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ainsi au développement de l’esprit critique </a:t>
            </a:r>
          </a:p>
          <a:p>
            <a:pPr>
              <a:buNone/>
            </a:pPr>
            <a:r>
              <a:rPr lang="fr-FR" dirty="0" smtClean="0">
                <a:solidFill>
                  <a:srgbClr val="002060"/>
                </a:solidFill>
              </a:rPr>
              <a:t>indispensable dans la vie de tout citoyen. </a:t>
            </a: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5210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 </a:t>
            </a:r>
            <a:r>
              <a:rPr lang="fr-FR" sz="2700" dirty="0" smtClean="0"/>
              <a:t>« Il y a les mensonges, les sacrés mensonges et les statistiques » Mark Twain </a:t>
            </a:r>
            <a:br>
              <a:rPr lang="fr-FR" sz="2700" dirty="0" smtClean="0"/>
            </a:b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69848"/>
            <a:ext cx="8229600" cy="5303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1600" b="1" dirty="0" smtClean="0"/>
              <a:t>Exemple du seuil de pauvreté: </a:t>
            </a:r>
            <a:r>
              <a:rPr lang="fr-FR" sz="1600" dirty="0" smtClean="0"/>
              <a:t>un « pauvre », pour l’INSEE, dans un pays donné, est une </a:t>
            </a:r>
          </a:p>
          <a:p>
            <a:pPr>
              <a:buNone/>
            </a:pPr>
            <a:r>
              <a:rPr lang="fr-FR" sz="1600" dirty="0" smtClean="0"/>
              <a:t>personne qui a un revenu inférieur à la moitié du revenu médian, appelé seuil de pauvreté. </a:t>
            </a:r>
          </a:p>
          <a:p>
            <a:pPr>
              <a:buNone/>
            </a:pPr>
            <a:r>
              <a:rPr lang="fr-FR" sz="1600" dirty="0" smtClean="0"/>
              <a:t>L’indice de pauvreté du pays est le pourcentage de pauvres dans le pays.</a:t>
            </a:r>
          </a:p>
          <a:p>
            <a:pPr>
              <a:buNone/>
            </a:pPr>
            <a:endParaRPr lang="fr-FR" sz="1000" dirty="0" smtClean="0"/>
          </a:p>
          <a:p>
            <a:pPr>
              <a:buNone/>
            </a:pPr>
            <a:r>
              <a:rPr lang="fr-FR" sz="1600" dirty="0" smtClean="0"/>
              <a:t>Dans un pays imaginaire, une pomme coûte un millième d’écu et un logement en coûte 5. On</a:t>
            </a:r>
          </a:p>
          <a:p>
            <a:pPr>
              <a:buNone/>
            </a:pPr>
            <a:r>
              <a:rPr lang="fr-FR" sz="1600" dirty="0" smtClean="0"/>
              <a:t> mange bien pour 20 centimes d’écu, on vit dans le confort avec 100 écus par mois et comme un </a:t>
            </a:r>
          </a:p>
          <a:p>
            <a:pPr>
              <a:buNone/>
            </a:pPr>
            <a:r>
              <a:rPr lang="fr-FR" sz="1600" dirty="0" smtClean="0"/>
              <a:t>milliardaire avec 200 écus par mois. </a:t>
            </a:r>
          </a:p>
          <a:p>
            <a:pPr>
              <a:buNone/>
            </a:pPr>
            <a:r>
              <a:rPr lang="fr-FR" sz="1600" dirty="0" smtClean="0"/>
              <a:t>Il y a dans ce pays deux types de travailleurs : les ouvriers qui ont un revenu de 1000 écus par </a:t>
            </a:r>
          </a:p>
          <a:p>
            <a:pPr>
              <a:buNone/>
            </a:pPr>
            <a:r>
              <a:rPr lang="fr-FR" sz="1600" dirty="0" smtClean="0"/>
              <a:t>mois et les intellectuels qui gagnent 3000 écus par mois. Il a autant d’ouvriers que d’intellectuels </a:t>
            </a:r>
          </a:p>
          <a:p>
            <a:pPr>
              <a:buNone/>
            </a:pPr>
            <a:r>
              <a:rPr lang="fr-FR" sz="1600" dirty="0" smtClean="0"/>
              <a:t>dans le pays. Tous vivent donc dans l’opulence. </a:t>
            </a:r>
          </a:p>
          <a:p>
            <a:pPr>
              <a:buNone/>
            </a:pPr>
            <a:r>
              <a:rPr lang="fr-FR" sz="1600" dirty="0" smtClean="0"/>
              <a:t>Seule exception à la règle des deux salaires, le président du pays gagne 2800 écus. Le revenu </a:t>
            </a:r>
          </a:p>
          <a:p>
            <a:pPr>
              <a:buNone/>
            </a:pPr>
            <a:r>
              <a:rPr lang="fr-FR" sz="1600" dirty="0" smtClean="0"/>
              <a:t>médian est donc 2800. </a:t>
            </a:r>
          </a:p>
          <a:p>
            <a:pPr>
              <a:buNone/>
            </a:pPr>
            <a:r>
              <a:rPr lang="fr-FR" sz="1600" dirty="0" smtClean="0"/>
              <a:t>La moitié du revenu médian est 1400 et la moitié de la population gagne moins. L’indice de </a:t>
            </a:r>
          </a:p>
          <a:p>
            <a:pPr>
              <a:buNone/>
            </a:pPr>
            <a:r>
              <a:rPr lang="fr-FR" sz="1600" dirty="0" smtClean="0"/>
              <a:t>pauvreté de ce pays atteint donc la valeur maximale de 50% alors que tout le monde y vit bien. </a:t>
            </a:r>
          </a:p>
          <a:p>
            <a:pPr>
              <a:buNone/>
            </a:pPr>
            <a:r>
              <a:rPr lang="fr-FR" sz="1600" dirty="0" smtClean="0"/>
              <a:t>Un jour, le président décide qu’il n’y a aucune raison pour qu’il gagne beaucoup plus qu’un </a:t>
            </a:r>
          </a:p>
          <a:p>
            <a:pPr>
              <a:buNone/>
            </a:pPr>
            <a:r>
              <a:rPr lang="fr-FR" sz="1600" dirty="0" smtClean="0"/>
              <a:t>ouvrier et baisse son salaire à 1400 écus. Le revenu médian passe alors à 1400, le demi revenu </a:t>
            </a:r>
          </a:p>
          <a:p>
            <a:pPr>
              <a:buNone/>
            </a:pPr>
            <a:r>
              <a:rPr lang="fr-FR" sz="1600" dirty="0" smtClean="0"/>
              <a:t>médian à 700 et par un « miracle statistique » , l’indice de pauvreté passe aussitôt  à 0% alors que</a:t>
            </a:r>
          </a:p>
          <a:p>
            <a:pPr>
              <a:buNone/>
            </a:pPr>
            <a:r>
              <a:rPr lang="fr-FR" sz="1600" dirty="0" smtClean="0"/>
              <a:t>seule la vie du président a un peu changé. 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7568" y="411480"/>
            <a:ext cx="533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642872" y="2744375"/>
            <a:ext cx="57150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rgbClr val="0000FF"/>
                </a:solidFill>
              </a:rPr>
              <a:t>Dans le socle commun </a:t>
            </a:r>
            <a:br>
              <a:rPr lang="fr-FR" dirty="0" smtClean="0">
                <a:solidFill>
                  <a:srgbClr val="0000FF"/>
                </a:solidFill>
              </a:rPr>
            </a:br>
            <a:endParaRPr lang="fr-FR" dirty="0">
              <a:solidFill>
                <a:srgbClr val="0000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002060"/>
                </a:solidFill>
              </a:rPr>
              <a:t>Représentations usuelles : tableaux, diagrammes, graphiques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Notions fondamentales de statistique descriptive (maximum, minimum, fréquence, moyenne)</a:t>
            </a:r>
          </a:p>
          <a:p>
            <a:r>
              <a:rPr lang="fr-FR" sz="3600" dirty="0" smtClean="0">
                <a:solidFill>
                  <a:srgbClr val="002060"/>
                </a:solidFill>
              </a:rPr>
              <a:t>Notions de chance ou de probabilité</a:t>
            </a:r>
            <a:endParaRPr lang="fr-FR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5"/>
          </a:xfrm>
        </p:spPr>
        <p:txBody>
          <a:bodyPr>
            <a:normAutofit fontScale="92500" lnSpcReduction="20000"/>
          </a:bodyPr>
          <a:lstStyle/>
          <a:p>
            <a:r>
              <a:rPr lang="fr-FR" sz="3600" dirty="0" smtClean="0">
                <a:solidFill>
                  <a:srgbClr val="0000FF"/>
                </a:solidFill>
              </a:rPr>
              <a:t>Au collège</a:t>
            </a:r>
            <a:endParaRPr lang="fr-FR" sz="3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  « Organisation et gestion de données, fonctions » est l’une des quatre parties du programme de chaque classe</a:t>
            </a:r>
          </a:p>
          <a:p>
            <a:r>
              <a:rPr lang="fr-FR" sz="3600" dirty="0" smtClean="0">
                <a:solidFill>
                  <a:srgbClr val="0000FF"/>
                </a:solidFill>
              </a:rPr>
              <a:t>Au lycée (2</a:t>
            </a:r>
            <a:r>
              <a:rPr lang="fr-FR" sz="3600" baseline="30000" dirty="0" smtClean="0">
                <a:solidFill>
                  <a:srgbClr val="0000FF"/>
                </a:solidFill>
              </a:rPr>
              <a:t>nde</a:t>
            </a:r>
            <a:r>
              <a:rPr lang="fr-FR" sz="3600" dirty="0" smtClean="0">
                <a:solidFill>
                  <a:srgbClr val="0000FF"/>
                </a:solidFill>
              </a:rPr>
              <a:t> et 1</a:t>
            </a:r>
            <a:r>
              <a:rPr lang="fr-FR" sz="3600" baseline="30000" dirty="0" smtClean="0">
                <a:solidFill>
                  <a:srgbClr val="0000FF"/>
                </a:solidFill>
              </a:rPr>
              <a:t>ère</a:t>
            </a:r>
            <a:r>
              <a:rPr lang="fr-FR" sz="3600" dirty="0" smtClean="0">
                <a:solidFill>
                  <a:srgbClr val="0000FF"/>
                </a:solidFill>
              </a:rPr>
              <a:t> )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« Statistiques et probabilités » est l’une des grandes parties </a:t>
            </a:r>
          </a:p>
          <a:p>
            <a:pPr>
              <a:buNone/>
            </a:pPr>
            <a:r>
              <a:rPr lang="fr-FR" sz="3600" dirty="0" smtClean="0">
                <a:solidFill>
                  <a:srgbClr val="002060"/>
                </a:solidFill>
              </a:rPr>
              <a:t>	</a:t>
            </a:r>
            <a:r>
              <a:rPr lang="fr-FR" dirty="0" smtClean="0">
                <a:solidFill>
                  <a:srgbClr val="002060"/>
                </a:solidFill>
              </a:rPr>
              <a:t>(avec Fonctions et Géométrie en 2</a:t>
            </a:r>
            <a:r>
              <a:rPr lang="fr-FR" baseline="30000" dirty="0" smtClean="0">
                <a:solidFill>
                  <a:srgbClr val="002060"/>
                </a:solidFill>
              </a:rPr>
              <a:t>nde</a:t>
            </a:r>
            <a:r>
              <a:rPr lang="fr-FR" dirty="0" smtClean="0">
                <a:solidFill>
                  <a:srgbClr val="002060"/>
                </a:solidFill>
              </a:rPr>
              <a:t>, Analyse et Géométrie en 1</a:t>
            </a:r>
            <a:r>
              <a:rPr lang="fr-FR" baseline="30000" dirty="0" smtClean="0">
                <a:solidFill>
                  <a:srgbClr val="002060"/>
                </a:solidFill>
              </a:rPr>
              <a:t>ère</a:t>
            </a:r>
            <a:r>
              <a:rPr lang="fr-FR" dirty="0" smtClean="0">
                <a:solidFill>
                  <a:srgbClr val="002060"/>
                </a:solidFill>
              </a:rPr>
              <a:t> S, Algèbre et analyse en 1</a:t>
            </a:r>
            <a:r>
              <a:rPr lang="fr-FR" baseline="30000" dirty="0" smtClean="0">
                <a:solidFill>
                  <a:srgbClr val="002060"/>
                </a:solidFill>
              </a:rPr>
              <a:t>ère</a:t>
            </a:r>
            <a:r>
              <a:rPr lang="fr-FR" dirty="0" smtClean="0">
                <a:solidFill>
                  <a:srgbClr val="002060"/>
                </a:solidFill>
              </a:rPr>
              <a:t> ES/L, et les deux thèmes transversaux : Algorithmique et Notations et raisonnement mathématique)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722</Words>
  <Application>Microsoft Office PowerPoint</Application>
  <PresentationFormat>Affichage à l'écran (4:3)</PresentationFormat>
  <Paragraphs>155</Paragraphs>
  <Slides>18</Slides>
  <Notes>18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Statistiques Probabilités</vt:lpstr>
      <vt:lpstr>Diapositive 2</vt:lpstr>
      <vt:lpstr>Diapositive 3</vt:lpstr>
      <vt:lpstr>Diapositive 4</vt:lpstr>
      <vt:lpstr>Document ressource Organisation et gestion de données au collège</vt:lpstr>
      <vt:lpstr> « Il y a les mensonges, les sacrés mensonges et les statistiques » Mark Twain  </vt:lpstr>
      <vt:lpstr>Diapositive 7</vt:lpstr>
      <vt:lpstr> Dans le socle commun  </vt:lpstr>
      <vt:lpstr>Diapositive 9</vt:lpstr>
      <vt:lpstr>Diapositive 10</vt:lpstr>
      <vt:lpstr>Représentation et analyse de données, statistiques au collège :</vt:lpstr>
      <vt:lpstr>Regroupement en classes (d’égale amplitude)</vt:lpstr>
      <vt:lpstr>Diapositive 13</vt:lpstr>
      <vt:lpstr>Statistiques de la seconde à la première</vt:lpstr>
      <vt:lpstr>Diapositive 15</vt:lpstr>
      <vt:lpstr>Probabilités en troisième et seconde</vt:lpstr>
      <vt:lpstr>Probabilités en premières ES/L, S</vt:lpstr>
      <vt:lpstr>Échantillonnage en seconde et en première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Statistiques Probabilités</dc:title>
  <dc:creator>anne allard</dc:creator>
  <cp:lastModifiedBy>Isabelle DE GRACIA</cp:lastModifiedBy>
  <cp:revision>198</cp:revision>
  <cp:lastPrinted>2010-11-27T10:09:32Z</cp:lastPrinted>
  <dcterms:created xsi:type="dcterms:W3CDTF">2010-11-04T20:45:56Z</dcterms:created>
  <dcterms:modified xsi:type="dcterms:W3CDTF">2011-05-05T19:12:24Z</dcterms:modified>
</cp:coreProperties>
</file>