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5" r:id="rId4"/>
    <p:sldId id="258" r:id="rId5"/>
    <p:sldId id="259" r:id="rId6"/>
    <p:sldId id="260" r:id="rId7"/>
    <p:sldId id="266" r:id="rId8"/>
    <p:sldId id="261" r:id="rId9"/>
    <p:sldId id="270" r:id="rId10"/>
    <p:sldId id="262" r:id="rId11"/>
    <p:sldId id="263" r:id="rId12"/>
    <p:sldId id="264" r:id="rId13"/>
    <p:sldId id="267" r:id="rId14"/>
    <p:sldId id="268" r:id="rId15"/>
    <p:sldId id="269" r:id="rId16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14" y="4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5345A-4E3F-4A77-AB09-61FB9070FBDB}" type="datetimeFigureOut">
              <a:rPr lang="fr-FR" smtClean="0"/>
              <a:t>10/04/2018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31A8D-3414-4D4F-B8B7-EC1465B94E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183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31A8D-3414-4D4F-B8B7-EC1465B94E0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787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107A-DF46-40FE-AB7C-C5E5C19E33B6}" type="datetimeFigureOut">
              <a:rPr lang="fr-FR" smtClean="0"/>
              <a:t>10/04/2018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F275-2A32-4052-B392-AA0C7105FA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5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107A-DF46-40FE-AB7C-C5E5C19E33B6}" type="datetimeFigureOut">
              <a:rPr lang="fr-FR" smtClean="0"/>
              <a:t>10/04/2018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F275-2A32-4052-B392-AA0C7105FA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729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107A-DF46-40FE-AB7C-C5E5C19E33B6}" type="datetimeFigureOut">
              <a:rPr lang="fr-FR" smtClean="0"/>
              <a:t>10/04/2018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F275-2A32-4052-B392-AA0C7105FA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107A-DF46-40FE-AB7C-C5E5C19E33B6}" type="datetimeFigureOut">
              <a:rPr lang="fr-FR" smtClean="0"/>
              <a:t>10/04/2018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F275-2A32-4052-B392-AA0C7105FA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677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107A-DF46-40FE-AB7C-C5E5C19E33B6}" type="datetimeFigureOut">
              <a:rPr lang="fr-FR" smtClean="0"/>
              <a:t>10/04/2018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F275-2A32-4052-B392-AA0C7105FA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40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107A-DF46-40FE-AB7C-C5E5C19E33B6}" type="datetimeFigureOut">
              <a:rPr lang="fr-FR" smtClean="0"/>
              <a:t>10/04/2018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F275-2A32-4052-B392-AA0C7105FA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698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107A-DF46-40FE-AB7C-C5E5C19E33B6}" type="datetimeFigureOut">
              <a:rPr lang="fr-FR" smtClean="0"/>
              <a:t>10/04/2018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F275-2A32-4052-B392-AA0C7105FA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6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107A-DF46-40FE-AB7C-C5E5C19E33B6}" type="datetimeFigureOut">
              <a:rPr lang="fr-FR" smtClean="0"/>
              <a:t>10/04/2018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F275-2A32-4052-B392-AA0C7105FA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27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107A-DF46-40FE-AB7C-C5E5C19E33B6}" type="datetimeFigureOut">
              <a:rPr lang="fr-FR" smtClean="0"/>
              <a:t>10/04/2018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F275-2A32-4052-B392-AA0C7105FA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565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107A-DF46-40FE-AB7C-C5E5C19E33B6}" type="datetimeFigureOut">
              <a:rPr lang="fr-FR" smtClean="0"/>
              <a:t>10/04/2018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F275-2A32-4052-B392-AA0C7105FA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739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107A-DF46-40FE-AB7C-C5E5C19E33B6}" type="datetimeFigureOut">
              <a:rPr lang="fr-FR" smtClean="0"/>
              <a:t>10/04/2018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F275-2A32-4052-B392-AA0C7105FA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91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0107A-DF46-40FE-AB7C-C5E5C19E33B6}" type="datetimeFigureOut">
              <a:rPr lang="fr-FR" smtClean="0"/>
              <a:t>10/04/2018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0F275-2A32-4052-B392-AA0C7105FA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22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33469"/>
            <a:ext cx="8928992" cy="2322258"/>
          </a:xfrm>
        </p:spPr>
        <p:txBody>
          <a:bodyPr>
            <a:noAutofit/>
          </a:bodyPr>
          <a:lstStyle/>
          <a:p>
            <a:r>
              <a:rPr lang="fr-FR" sz="10000" dirty="0" smtClean="0">
                <a:solidFill>
                  <a:srgbClr val="C00000"/>
                </a:solidFill>
              </a:rPr>
              <a:t>« Dessine-moi </a:t>
            </a:r>
            <a:br>
              <a:rPr lang="fr-FR" sz="10000" dirty="0" smtClean="0">
                <a:solidFill>
                  <a:srgbClr val="C00000"/>
                </a:solidFill>
              </a:rPr>
            </a:br>
            <a:r>
              <a:rPr lang="fr-FR" sz="10000" dirty="0" smtClean="0">
                <a:solidFill>
                  <a:srgbClr val="C00000"/>
                </a:solidFill>
              </a:rPr>
              <a:t>un vecteur »</a:t>
            </a:r>
            <a:endParaRPr lang="fr-FR" sz="10000" dirty="0">
              <a:solidFill>
                <a:srgbClr val="C0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574"/>
            <a:ext cx="2526097" cy="7966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32" y="2562570"/>
            <a:ext cx="2088232" cy="88428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488151"/>
            <a:ext cx="1283974" cy="238785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857" y="2506816"/>
            <a:ext cx="1728192" cy="76519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5" y="3697000"/>
            <a:ext cx="6793001" cy="125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83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205979"/>
            <a:ext cx="9108504" cy="857250"/>
          </a:xfrm>
        </p:spPr>
        <p:txBody>
          <a:bodyPr>
            <a:noAutofit/>
          </a:bodyPr>
          <a:lstStyle/>
          <a:p>
            <a:r>
              <a:rPr lang="fr-FR" sz="6000" dirty="0" smtClean="0">
                <a:solidFill>
                  <a:srgbClr val="C00000"/>
                </a:solidFill>
              </a:rPr>
              <a:t>Un vecteur est un ensemble</a:t>
            </a:r>
            <a:endParaRPr lang="fr-FR" sz="6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200150"/>
                <a:ext cx="9036496" cy="381987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fr-FR" dirty="0" smtClean="0"/>
                  <a:t>… de </a:t>
                </a:r>
                <a:r>
                  <a:rPr lang="fr-FR" b="1" dirty="0" smtClean="0"/>
                  <a:t>bipoints</a:t>
                </a:r>
                <a:r>
                  <a:rPr lang="fr-FR" dirty="0" smtClean="0"/>
                  <a:t> :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/>
                      </a:rPr>
                      <m:t>(</m:t>
                    </m:r>
                    <m:r>
                      <a:rPr lang="fr-FR" i="1" dirty="0" smtClean="0">
                        <a:latin typeface="Cambria Math"/>
                      </a:rPr>
                      <m:t>𝐴</m:t>
                    </m:r>
                    <m:r>
                      <a:rPr lang="fr-FR" i="1" dirty="0" smtClean="0">
                        <a:latin typeface="Cambria Math"/>
                      </a:rPr>
                      <m:t>, </m:t>
                    </m:r>
                    <m:r>
                      <a:rPr lang="fr-FR" i="1" dirty="0" smtClean="0">
                        <a:latin typeface="Cambria Math"/>
                      </a:rPr>
                      <m:t>𝐵</m:t>
                    </m:r>
                    <m:r>
                      <a:rPr lang="fr-FR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fr-FR" dirty="0" smtClean="0"/>
                  <a:t>et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/>
                      </a:rPr>
                      <m:t>(</m:t>
                    </m:r>
                    <m:r>
                      <a:rPr lang="fr-FR" i="1" dirty="0" smtClean="0">
                        <a:latin typeface="Cambria Math"/>
                      </a:rPr>
                      <m:t>𝐶</m:t>
                    </m:r>
                    <m:r>
                      <a:rPr lang="fr-FR" i="1" dirty="0" smtClean="0">
                        <a:latin typeface="Cambria Math"/>
                      </a:rPr>
                      <m:t>, </m:t>
                    </m:r>
                    <m:r>
                      <a:rPr lang="fr-FR" i="1" dirty="0" smtClean="0">
                        <a:latin typeface="Cambria Math"/>
                      </a:rPr>
                      <m:t>𝐷</m:t>
                    </m:r>
                    <m:r>
                      <a:rPr lang="fr-FR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fr-FR" dirty="0" smtClean="0"/>
                  <a:t>appartiennent au même vecteur si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/>
                      </a:rPr>
                      <m:t>(</m:t>
                    </m:r>
                    <m:r>
                      <a:rPr lang="fr-FR" i="1" dirty="0" smtClean="0">
                        <a:latin typeface="Cambria Math"/>
                      </a:rPr>
                      <m:t>𝐴</m:t>
                    </m:r>
                    <m:r>
                      <a:rPr lang="fr-FR" i="1" dirty="0" smtClean="0">
                        <a:latin typeface="Cambria Math"/>
                      </a:rPr>
                      <m:t>, </m:t>
                    </m:r>
                    <m:r>
                      <a:rPr lang="fr-FR" i="1" dirty="0" smtClean="0">
                        <a:latin typeface="Cambria Math"/>
                      </a:rPr>
                      <m:t>𝐷</m:t>
                    </m:r>
                    <m:r>
                      <a:rPr lang="fr-FR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fr-FR" dirty="0" smtClean="0"/>
                  <a:t>et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/>
                      </a:rPr>
                      <m:t>(</m:t>
                    </m:r>
                    <m:r>
                      <a:rPr lang="fr-FR" i="1" dirty="0" smtClean="0">
                        <a:latin typeface="Cambria Math"/>
                      </a:rPr>
                      <m:t>𝐵</m:t>
                    </m:r>
                    <m:r>
                      <a:rPr lang="fr-FR" i="1" dirty="0" smtClean="0">
                        <a:latin typeface="Cambria Math"/>
                      </a:rPr>
                      <m:t>, </m:t>
                    </m:r>
                    <m:r>
                      <a:rPr lang="fr-FR" i="1" dirty="0" smtClean="0">
                        <a:latin typeface="Cambria Math"/>
                      </a:rPr>
                      <m:t>𝐶</m:t>
                    </m:r>
                    <m:r>
                      <a:rPr lang="fr-FR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fr-FR" dirty="0" smtClean="0"/>
                  <a:t>ont le même milieu. On dit que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/>
                      </a:rPr>
                      <m:t>(</m:t>
                    </m:r>
                    <m:r>
                      <a:rPr lang="fr-FR" i="1" dirty="0" smtClean="0">
                        <a:latin typeface="Cambria Math"/>
                      </a:rPr>
                      <m:t>𝐴</m:t>
                    </m:r>
                    <m:r>
                      <a:rPr lang="fr-FR" i="1" dirty="0" smtClean="0">
                        <a:latin typeface="Cambria Math"/>
                      </a:rPr>
                      <m:t>, </m:t>
                    </m:r>
                    <m:r>
                      <a:rPr lang="fr-FR" i="1" dirty="0" smtClean="0">
                        <a:latin typeface="Cambria Math"/>
                      </a:rPr>
                      <m:t>𝐵</m:t>
                    </m:r>
                    <m:r>
                      <a:rPr lang="fr-FR" i="1" dirty="0" smtClean="0">
                        <a:latin typeface="Cambria Math"/>
                      </a:rPr>
                      <m:t>), </m:t>
                    </m:r>
                  </m:oMath>
                </a14:m>
                <a:r>
                  <a:rPr lang="fr-FR" dirty="0" smtClean="0"/>
                  <a:t>par exemple, est un </a:t>
                </a:r>
                <a:r>
                  <a:rPr lang="fr-FR" b="1" dirty="0" smtClean="0"/>
                  <a:t>représentant </a:t>
                </a:r>
                <a:r>
                  <a:rPr lang="fr-FR" dirty="0" smtClean="0"/>
                  <a:t>du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/>
                          </a:rPr>
                          <m:t>𝐴𝐵</m:t>
                        </m:r>
                      </m:e>
                    </m:acc>
                  </m:oMath>
                </a14:m>
                <a:endParaRPr lang="fr-FR" b="1" dirty="0" smtClean="0"/>
              </a:p>
              <a:p>
                <a:pPr marL="0" indent="0">
                  <a:buNone/>
                </a:pPr>
                <a:r>
                  <a:rPr lang="fr-FR" sz="2400" i="1" dirty="0" smtClean="0"/>
                  <a:t>Avantages : intégration de tous les cas de figure</a:t>
                </a:r>
                <a:r>
                  <a:rPr lang="fr-FR" sz="2400" b="1" i="1" dirty="0" smtClean="0"/>
                  <a:t> </a:t>
                </a:r>
              </a:p>
              <a:p>
                <a:pPr marL="0" indent="0">
                  <a:buNone/>
                </a:pPr>
                <a:r>
                  <a:rPr lang="fr-FR" sz="2400" i="1" dirty="0" smtClean="0"/>
                  <a:t>Le milieu d’un bipoint est une notion universelle</a:t>
                </a:r>
              </a:p>
              <a:p>
                <a:pPr marL="0" indent="0">
                  <a:buNone/>
                </a:pPr>
                <a:r>
                  <a:rPr lang="fr-FR" sz="2400" dirty="0" smtClean="0"/>
                  <a:t>(… et pas liée à la distance)</a:t>
                </a:r>
              </a:p>
              <a:p>
                <a:pPr marL="0" indent="0">
                  <a:buNone/>
                </a:pPr>
                <a:r>
                  <a:rPr lang="fr-FR" sz="2400" i="1" dirty="0" smtClean="0"/>
                  <a:t>Possibilité du calcul vectoriel </a:t>
                </a:r>
                <a:endParaRPr lang="fr-FR" sz="2400" i="1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200150"/>
                <a:ext cx="9036496" cy="3819871"/>
              </a:xfrm>
              <a:blipFill rotWithShape="1">
                <a:blip r:embed="rId2"/>
                <a:stretch>
                  <a:fillRect l="-1754" t="-3195" r="-22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2" t="26959" r="31654" b="10209"/>
          <a:stretch/>
        </p:blipFill>
        <p:spPr bwMode="auto">
          <a:xfrm>
            <a:off x="6295468" y="3219822"/>
            <a:ext cx="284807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86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205979"/>
            <a:ext cx="9108504" cy="857250"/>
          </a:xfrm>
        </p:spPr>
        <p:txBody>
          <a:bodyPr>
            <a:noAutofit/>
          </a:bodyPr>
          <a:lstStyle/>
          <a:p>
            <a:r>
              <a:rPr lang="fr-FR" sz="8000" dirty="0" smtClean="0">
                <a:solidFill>
                  <a:srgbClr val="C00000"/>
                </a:solidFill>
              </a:rPr>
              <a:t>Le calcul vectoriel (1)</a:t>
            </a:r>
            <a:endParaRPr lang="fr-FR" sz="800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200151"/>
            <a:ext cx="9036496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 smtClean="0"/>
              <a:t>Addition des vecteurs </a:t>
            </a:r>
          </a:p>
          <a:p>
            <a:pPr marL="0" indent="0">
              <a:buNone/>
            </a:pPr>
            <a:r>
              <a:rPr lang="fr-FR" i="1" dirty="0" smtClean="0"/>
              <a:t>Pour faire une opération sur </a:t>
            </a:r>
          </a:p>
          <a:p>
            <a:pPr marL="0" indent="0">
              <a:buNone/>
            </a:pPr>
            <a:r>
              <a:rPr lang="fr-FR" i="1" dirty="0"/>
              <a:t>d</a:t>
            </a:r>
            <a:r>
              <a:rPr lang="fr-FR" i="1" dirty="0" smtClean="0"/>
              <a:t>eux vecteurs, faites-en une </a:t>
            </a:r>
          </a:p>
          <a:p>
            <a:pPr marL="0" indent="0">
              <a:buNone/>
            </a:pPr>
            <a:r>
              <a:rPr lang="fr-FR" i="1" dirty="0" smtClean="0"/>
              <a:t>sur des représentants</a:t>
            </a:r>
          </a:p>
          <a:p>
            <a:pPr marL="0" indent="0">
              <a:buNone/>
            </a:pPr>
            <a:r>
              <a:rPr lang="fr-FR" i="1" dirty="0" smtClean="0"/>
              <a:t>Vous passerez alors au vecteur, </a:t>
            </a:r>
            <a:r>
              <a:rPr lang="fr-FR" b="1" i="1" dirty="0" smtClean="0"/>
              <a:t>lorsque vous aurez montré</a:t>
            </a:r>
            <a:r>
              <a:rPr lang="fr-FR" i="1" dirty="0" smtClean="0"/>
              <a:t> que le vecteur résultat est indépendant des représentants choisis.</a:t>
            </a:r>
            <a:endParaRPr lang="fr-FR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7" t="21187" r="31928" b="17846"/>
          <a:stretch/>
        </p:blipFill>
        <p:spPr bwMode="auto">
          <a:xfrm>
            <a:off x="5148064" y="1203488"/>
            <a:ext cx="3825034" cy="209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11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205979"/>
            <a:ext cx="9108504" cy="857250"/>
          </a:xfrm>
        </p:spPr>
        <p:txBody>
          <a:bodyPr>
            <a:noAutofit/>
          </a:bodyPr>
          <a:lstStyle/>
          <a:p>
            <a:r>
              <a:rPr lang="fr-FR" sz="8000" dirty="0" smtClean="0">
                <a:solidFill>
                  <a:srgbClr val="C00000"/>
                </a:solidFill>
              </a:rPr>
              <a:t>Le calcul vectoriel (2)</a:t>
            </a:r>
            <a:endParaRPr lang="fr-FR" sz="8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200151"/>
                <a:ext cx="9036496" cy="33944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b="1" dirty="0" smtClean="0"/>
                  <a:t>Produit d’un vecteur par un réel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fr-FR" b="0" i="1" smtClean="0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fr-FR" b="0" i="1" smtClean="0">
                        <a:latin typeface="Cambria Math"/>
                      </a:rPr>
                      <m:t>=2</m:t>
                    </m:r>
                    <m:acc>
                      <m:accPr>
                        <m:chr m:val="⃗"/>
                        <m:ctrlPr>
                          <a:rPr lang="fr-FR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i="1" dirty="0" smtClean="0"/>
                  <a:t>  peut s’écrire chaque fois qu’on a défini une addition sur un ensemble. Ça </a:t>
                </a:r>
                <a:r>
                  <a:rPr lang="fr-FR" i="1" dirty="0" smtClean="0"/>
                  <a:t>n’ajoute </a:t>
                </a:r>
                <a:r>
                  <a:rPr lang="fr-FR" i="1" dirty="0" smtClean="0"/>
                  <a:t>rien.</a:t>
                </a:r>
              </a:p>
              <a:p>
                <a:pPr marL="0" indent="0">
                  <a:buNone/>
                </a:pPr>
                <a:r>
                  <a:rPr lang="fr-FR" i="1" dirty="0" smtClean="0"/>
                  <a:t>On peut prolonger cette notation au produit par un rationnel. L’étendre au produit par un réel est plus délicat.</a:t>
                </a:r>
                <a:endParaRPr lang="fr-FR" i="1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200151"/>
                <a:ext cx="9036496" cy="3394472"/>
              </a:xfrm>
              <a:blipFill rotWithShape="1">
                <a:blip r:embed="rId2"/>
                <a:stretch>
                  <a:fillRect l="-1754" t="-2334" b="-5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4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9600" dirty="0" smtClean="0">
                <a:solidFill>
                  <a:srgbClr val="C00000"/>
                </a:solidFill>
              </a:rPr>
              <a:t>La colinéarité</a:t>
            </a:r>
            <a:endParaRPr lang="fr-FR" sz="96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200151"/>
                <a:ext cx="8712968" cy="33944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dirty="0" smtClean="0"/>
                  <a:t>Des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dirty="0" smtClean="0"/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fr-F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dirty="0" smtClean="0"/>
                  <a:t>sont colinéaires s’il existe un réel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fr-FR" dirty="0" smtClean="0"/>
                  <a:t>tel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fr-FR" b="0" i="1" smtClean="0">
                        <a:latin typeface="Cambria Math"/>
                      </a:rPr>
                      <m:t>=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𝛼</m:t>
                    </m:r>
                    <m:acc>
                      <m:accPr>
                        <m:chr m:val="⃗"/>
                        <m:ctrlPr>
                          <a:rPr lang="fr-FR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dirty="0" smtClean="0"/>
                  <a:t> ou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fr-FR" b="0" i="1" smtClean="0">
                        <a:latin typeface="Cambria Math"/>
                      </a:rPr>
                      <m:t>=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𝛼</m:t>
                    </m:r>
                    <m:acc>
                      <m:accPr>
                        <m:chr m:val="⃗"/>
                        <m:ctrlPr>
                          <a:rPr lang="fr-FR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</m:acc>
                  </m:oMath>
                </a14:m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/>
                  <a:t>On peut </a:t>
                </a:r>
                <a:r>
                  <a:rPr lang="fr-FR" i="1" dirty="0" smtClean="0"/>
                  <a:t>imaginer </a:t>
                </a:r>
                <a:r>
                  <a:rPr lang="fr-FR" dirty="0" smtClean="0"/>
                  <a:t>ce qui se passe si l’un des vecteurs est le vecteur nul, mais c’est une régression que de considérer a priori les vecteurs comme nuls ou pas.</a:t>
                </a:r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200151"/>
                <a:ext cx="8712968" cy="3394472"/>
              </a:xfrm>
              <a:blipFill rotWithShape="1">
                <a:blip r:embed="rId2"/>
                <a:stretch>
                  <a:fillRect l="-1748" t="-21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359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Autofit/>
          </a:bodyPr>
          <a:lstStyle/>
          <a:p>
            <a:r>
              <a:rPr lang="fr-FR" sz="6200" dirty="0" smtClean="0">
                <a:solidFill>
                  <a:srgbClr val="C00000"/>
                </a:solidFill>
              </a:rPr>
              <a:t>Qui a inventé les vecteurs ?</a:t>
            </a:r>
            <a:endParaRPr lang="fr-FR" sz="6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0" y="1200150"/>
                <a:ext cx="9144000" cy="394334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fr-FR" b="1" dirty="0" smtClean="0"/>
                  <a:t>Jean-Robert Argand </a:t>
                </a:r>
                <a:r>
                  <a:rPr lang="fr-FR" dirty="0" smtClean="0"/>
                  <a:t>(1768 – 1822) et la notation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𝑧</m:t>
                    </m:r>
                    <m:r>
                      <a:rPr lang="fr-FR" b="0" i="1" smtClean="0">
                        <a:latin typeface="Cambria Math"/>
                      </a:rPr>
                      <m:t>=</m:t>
                    </m:r>
                    <m:r>
                      <a:rPr lang="fr-FR" b="0" i="1" smtClean="0">
                        <a:latin typeface="Cambria Math"/>
                      </a:rPr>
                      <m:t>𝑎</m:t>
                    </m:r>
                    <m:r>
                      <a:rPr lang="fr-FR" b="0" i="1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/>
                      </a:rPr>
                      <m:t>i</m:t>
                    </m:r>
                    <m:r>
                      <a:rPr lang="fr-FR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fr-FR" dirty="0" smtClean="0"/>
                  <a:t> pour désigner les points du plan </a:t>
                </a:r>
              </a:p>
              <a:p>
                <a:pPr marL="0" indent="0">
                  <a:buNone/>
                </a:pPr>
                <a:r>
                  <a:rPr lang="fr-FR" b="1" dirty="0" smtClean="0"/>
                  <a:t>Hermann Günther Grassmann </a:t>
                </a:r>
                <a:r>
                  <a:rPr lang="fr-FR" dirty="0" smtClean="0"/>
                  <a:t>(1809 – 1877) et la </a:t>
                </a:r>
                <a:r>
                  <a:rPr lang="fr-FR" i="1" dirty="0" err="1" smtClean="0"/>
                  <a:t>lineale</a:t>
                </a:r>
                <a:r>
                  <a:rPr lang="fr-FR" i="1" dirty="0" smtClean="0"/>
                  <a:t> </a:t>
                </a:r>
                <a:r>
                  <a:rPr lang="fr-FR" i="1" dirty="0" err="1" smtClean="0"/>
                  <a:t>Ausdehnung</a:t>
                </a:r>
                <a:r>
                  <a:rPr lang="fr-FR" i="1" dirty="0" smtClean="0"/>
                  <a:t> </a:t>
                </a:r>
                <a:r>
                  <a:rPr lang="fr-FR" dirty="0" smtClean="0"/>
                  <a:t>construit une théorie complète</a:t>
                </a:r>
              </a:p>
              <a:p>
                <a:pPr marL="0" indent="0">
                  <a:buNone/>
                </a:pPr>
                <a:r>
                  <a:rPr lang="fr-FR" b="1" dirty="0" smtClean="0"/>
                  <a:t>William </a:t>
                </a:r>
                <a:r>
                  <a:rPr lang="fr-FR" b="1" dirty="0" err="1" smtClean="0"/>
                  <a:t>Rowan</a:t>
                </a:r>
                <a:r>
                  <a:rPr lang="fr-FR" b="1" dirty="0" smtClean="0"/>
                  <a:t> Hamilton </a:t>
                </a:r>
                <a:r>
                  <a:rPr lang="fr-FR" dirty="0" smtClean="0"/>
                  <a:t>(1805 – 1865) est l’inventeur des </a:t>
                </a:r>
                <a:r>
                  <a:rPr lang="fr-FR" i="1" dirty="0" smtClean="0"/>
                  <a:t>quaternions </a:t>
                </a:r>
                <a:r>
                  <a:rPr lang="fr-FR" dirty="0" smtClean="0"/>
                  <a:t>(qui peuvent être considérés comme sommes d’un nombre et d’un vecteur de l’espace. </a:t>
                </a:r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00150"/>
                <a:ext cx="9144000" cy="3943349"/>
              </a:xfrm>
              <a:blipFill rotWithShape="1">
                <a:blip r:embed="rId2"/>
                <a:stretch>
                  <a:fillRect l="-1667" t="-3246" b="-13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387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05979"/>
            <a:ext cx="9036496" cy="857250"/>
          </a:xfrm>
        </p:spPr>
        <p:txBody>
          <a:bodyPr>
            <a:noAutofit/>
          </a:bodyPr>
          <a:lstStyle/>
          <a:p>
            <a:r>
              <a:rPr lang="fr-FR" sz="9600" dirty="0" smtClean="0">
                <a:solidFill>
                  <a:srgbClr val="C00000"/>
                </a:solidFill>
              </a:rPr>
              <a:t>L’algèbre linéaire</a:t>
            </a:r>
            <a:endParaRPr lang="fr-FR" sz="96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200150"/>
                <a:ext cx="8928992" cy="381987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fr-FR" dirty="0" smtClean="0"/>
                  <a:t>Il y a des ensembles d’objets dans lesquels existe :</a:t>
                </a:r>
              </a:p>
              <a:p>
                <a:pPr marL="0" indent="0">
                  <a:buNone/>
                </a:pPr>
                <a:r>
                  <a:rPr lang="fr-FR" dirty="0" smtClean="0"/>
                  <a:t>Une addition possédant les mêmes propriétés que l’addition des nombres réels</a:t>
                </a:r>
              </a:p>
              <a:p>
                <a:pPr marL="0" indent="0">
                  <a:buNone/>
                </a:pPr>
                <a:r>
                  <a:rPr lang="fr-FR" dirty="0" smtClean="0"/>
                  <a:t>Une opération des nombres réels sur ces objets 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fr-FR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𝑎</m:t>
                        </m:r>
                        <m:r>
                          <a:rPr lang="fr-FR" b="0" i="1" smtClean="0">
                            <a:latin typeface="Cambria Math"/>
                          </a:rPr>
                          <m:t>, </m:t>
                        </m:r>
                        <m:r>
                          <a:rPr lang="fr-FR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fr-FR" i="1" smtClean="0">
                        <a:latin typeface="Cambria Math"/>
                        <a:ea typeface="Cambria Math"/>
                      </a:rPr>
                      <m:t>↦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fr-FR" dirty="0" smtClean="0"/>
                  <a:t> telle que, pour tous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latin typeface="Cambria Math"/>
                      </a:rPr>
                      <m:t>𝑎</m:t>
                    </m:r>
                    <m:r>
                      <a:rPr lang="fr-FR" b="0" i="1" dirty="0" smtClean="0">
                        <a:latin typeface="Cambria Math"/>
                      </a:rPr>
                      <m:t>, </m:t>
                    </m:r>
                    <m:r>
                      <a:rPr lang="fr-FR" b="0" i="1" dirty="0" smtClean="0">
                        <a:latin typeface="Cambria Math"/>
                      </a:rPr>
                      <m:t>𝑏</m:t>
                    </m:r>
                    <m:r>
                      <a:rPr lang="fr-FR" b="0" i="1" dirty="0" smtClean="0">
                        <a:latin typeface="Cambria Math"/>
                      </a:rPr>
                      <m:t>, </m:t>
                    </m:r>
                    <m:r>
                      <a:rPr lang="fr-FR" b="0" i="1" dirty="0" smtClean="0">
                        <a:latin typeface="Cambria Math"/>
                      </a:rPr>
                      <m:t>𝑥</m:t>
                    </m:r>
                    <m:r>
                      <a:rPr lang="fr-FR" i="1" dirty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fr-FR" b="0" i="0" dirty="0" smtClean="0">
                        <a:latin typeface="Cambria Math"/>
                      </a:rPr>
                      <m:t>y</m:t>
                    </m:r>
                    <m:r>
                      <a:rPr lang="fr-FR" b="0" i="0" dirty="0" smtClean="0">
                        <a:latin typeface="Cambria Math"/>
                      </a:rPr>
                      <m:t>:</m:t>
                    </m:r>
                  </m:oMath>
                </a14:m>
                <a:endParaRPr lang="fr-FR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fr-FR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𝑎𝑏</m:t>
                        </m:r>
                      </m:e>
                    </m:d>
                    <m:r>
                      <a:rPr lang="fr-FR" b="0" i="1" smtClean="0">
                        <a:latin typeface="Cambria Math"/>
                      </a:rPr>
                      <m:t>.</m:t>
                    </m:r>
                    <m:r>
                      <a:rPr lang="fr-FR" b="0" i="1" smtClean="0">
                        <a:latin typeface="Cambria Math"/>
                      </a:rPr>
                      <m:t>𝑥</m:t>
                    </m:r>
                    <m:r>
                      <a:rPr lang="fr-FR" b="0" i="1" smtClean="0">
                        <a:latin typeface="Cambria Math"/>
                      </a:rPr>
                      <m:t>=</m:t>
                    </m:r>
                    <m:r>
                      <a:rPr lang="fr-FR" b="0" i="1" smtClean="0">
                        <a:latin typeface="Cambria Math"/>
                      </a:rPr>
                      <m:t>𝑎</m:t>
                    </m:r>
                    <m:r>
                      <a:rPr lang="fr-FR" b="0" i="1" smtClean="0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fr-F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𝑏𝑥</m:t>
                        </m:r>
                      </m:e>
                    </m:d>
                    <m:r>
                      <a:rPr lang="fr-FR" b="0" i="1" smtClean="0">
                        <a:latin typeface="Cambria Math"/>
                      </a:rPr>
                      <m:t>    </m:t>
                    </m:r>
                  </m:oMath>
                </a14:m>
                <a:r>
                  <a:rPr lang="fr-FR" dirty="0" smtClean="0"/>
                  <a:t>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dirty="0" smtClean="0">
                            <a:latin typeface="Cambria Math"/>
                          </a:rPr>
                          <m:t>𝑎</m:t>
                        </m:r>
                        <m:r>
                          <a:rPr lang="fr-FR" b="0" i="1" dirty="0" smtClean="0">
                            <a:latin typeface="Cambria Math"/>
                          </a:rPr>
                          <m:t>+</m:t>
                        </m:r>
                        <m:r>
                          <a:rPr lang="fr-FR" b="0" i="1" dirty="0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fr-FR" b="0" i="1" dirty="0" smtClean="0">
                        <a:latin typeface="Cambria Math"/>
                      </a:rPr>
                      <m:t>.</m:t>
                    </m:r>
                    <m:r>
                      <a:rPr lang="fr-FR" b="0" i="1" dirty="0" smtClean="0">
                        <a:latin typeface="Cambria Math"/>
                      </a:rPr>
                      <m:t>𝑥</m:t>
                    </m:r>
                    <m:r>
                      <a:rPr lang="fr-FR" b="0" i="1" dirty="0" smtClean="0">
                        <a:latin typeface="Cambria Math"/>
                      </a:rPr>
                      <m:t>=</m:t>
                    </m:r>
                    <m:r>
                      <a:rPr lang="fr-FR" b="0" i="1" dirty="0" smtClean="0">
                        <a:latin typeface="Cambria Math"/>
                      </a:rPr>
                      <m:t>𝑎</m:t>
                    </m:r>
                    <m:r>
                      <a:rPr lang="fr-FR" b="0" i="1" dirty="0" smtClean="0">
                        <a:latin typeface="Cambria Math"/>
                      </a:rPr>
                      <m:t>.</m:t>
                    </m:r>
                    <m:r>
                      <a:rPr lang="fr-FR" b="0" i="1" dirty="0" smtClean="0">
                        <a:latin typeface="Cambria Math"/>
                      </a:rPr>
                      <m:t>𝑥</m:t>
                    </m:r>
                    <m:r>
                      <a:rPr lang="fr-FR" b="0" i="1" dirty="0" smtClean="0">
                        <a:latin typeface="Cambria Math"/>
                      </a:rPr>
                      <m:t>+</m:t>
                    </m:r>
                    <m:r>
                      <a:rPr lang="fr-FR" b="0" i="1" dirty="0" smtClean="0">
                        <a:latin typeface="Cambria Math"/>
                      </a:rPr>
                      <m:t>𝑏</m:t>
                    </m:r>
                    <m:r>
                      <a:rPr lang="fr-FR" b="0" i="1" dirty="0" smtClean="0">
                        <a:latin typeface="Cambria Math"/>
                      </a:rPr>
                      <m:t>.</m:t>
                    </m:r>
                    <m:r>
                      <a:rPr lang="fr-FR" b="0" i="1" dirty="0" smtClean="0">
                        <a:latin typeface="Cambria Math"/>
                      </a:rPr>
                      <m:t>𝑥</m:t>
                    </m:r>
                  </m:oMath>
                </a14:m>
                <a:endParaRPr lang="fr-FR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𝑎</m:t>
                    </m:r>
                    <m:r>
                      <a:rPr lang="fr-FR" b="0" i="1" smtClean="0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fr-F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𝑥</m:t>
                        </m:r>
                        <m:r>
                          <a:rPr lang="fr-FR" b="0" i="1" smtClean="0">
                            <a:latin typeface="Cambria Math"/>
                          </a:rPr>
                          <m:t>+</m:t>
                        </m:r>
                        <m:r>
                          <a:rPr lang="fr-FR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fr-FR" b="0" i="1" smtClean="0">
                        <a:latin typeface="Cambria Math"/>
                      </a:rPr>
                      <m:t>=</m:t>
                    </m:r>
                    <m:r>
                      <a:rPr lang="fr-FR" b="0" i="1" smtClean="0">
                        <a:latin typeface="Cambria Math"/>
                      </a:rPr>
                      <m:t>𝑎</m:t>
                    </m:r>
                    <m:r>
                      <a:rPr lang="fr-FR" b="0" i="1" smtClean="0">
                        <a:latin typeface="Cambria Math"/>
                      </a:rPr>
                      <m:t>.</m:t>
                    </m:r>
                    <m:r>
                      <a:rPr lang="fr-FR" b="0" i="1" smtClean="0">
                        <a:latin typeface="Cambria Math"/>
                      </a:rPr>
                      <m:t>𝑥</m:t>
                    </m:r>
                    <m:r>
                      <a:rPr lang="fr-FR" b="0" i="1" smtClean="0">
                        <a:latin typeface="Cambria Math"/>
                      </a:rPr>
                      <m:t>+</m:t>
                    </m:r>
                    <m:r>
                      <a:rPr lang="fr-FR" b="0" i="1" smtClean="0">
                        <a:latin typeface="Cambria Math"/>
                      </a:rPr>
                      <m:t>𝑎</m:t>
                    </m:r>
                    <m:r>
                      <a:rPr lang="fr-FR" b="0" i="1" smtClean="0">
                        <a:latin typeface="Cambria Math"/>
                      </a:rPr>
                      <m:t>.</m:t>
                    </m:r>
                    <m:r>
                      <a:rPr lang="fr-FR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fr-FR" dirty="0" smtClean="0"/>
                  <a:t>   et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1.</m:t>
                    </m:r>
                    <m:r>
                      <a:rPr lang="fr-FR" b="0" i="1" smtClean="0">
                        <a:latin typeface="Cambria Math"/>
                      </a:rPr>
                      <m:t>𝑥</m:t>
                    </m:r>
                    <m:r>
                      <a:rPr lang="fr-FR" b="0" i="1" smtClean="0">
                        <a:latin typeface="Cambria Math"/>
                      </a:rPr>
                      <m:t>=</m:t>
                    </m:r>
                    <m:r>
                      <a:rPr lang="fr-FR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200150"/>
                <a:ext cx="8928992" cy="3819871"/>
              </a:xfrm>
              <a:blipFill rotWithShape="1">
                <a:blip r:embed="rId2"/>
                <a:stretch>
                  <a:fillRect l="-1776" t="-3355" b="-11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302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8928992" cy="857250"/>
          </a:xfrm>
        </p:spPr>
        <p:txBody>
          <a:bodyPr>
            <a:noAutofit/>
          </a:bodyPr>
          <a:lstStyle/>
          <a:p>
            <a:r>
              <a:rPr lang="fr-FR" sz="8000" dirty="0" smtClean="0">
                <a:solidFill>
                  <a:srgbClr val="C00000"/>
                </a:solidFill>
              </a:rPr>
              <a:t>Étymologie et usages</a:t>
            </a:r>
            <a:endParaRPr lang="fr-FR" sz="800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96" y="1005577"/>
            <a:ext cx="9108504" cy="22837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/>
              <a:t> </a:t>
            </a:r>
            <a:r>
              <a:rPr lang="fr-FR" sz="2200" b="1" dirty="0" smtClean="0">
                <a:effectLst/>
              </a:rPr>
              <a:t>1.</a:t>
            </a:r>
            <a:r>
              <a:rPr lang="fr-FR" sz="2200" dirty="0" smtClean="0">
                <a:effectLst/>
              </a:rPr>
              <a:t> 1596 « conducteur d'un bateau ou d'une voiture »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200" b="1" dirty="0"/>
              <a:t> </a:t>
            </a:r>
            <a:r>
              <a:rPr lang="fr-FR" sz="2200" b="1" dirty="0" smtClean="0">
                <a:effectLst/>
              </a:rPr>
              <a:t>2.</a:t>
            </a:r>
            <a:r>
              <a:rPr lang="fr-FR" sz="2200" dirty="0" smtClean="0">
                <a:effectLst/>
              </a:rPr>
              <a:t> 1752 Qui porte, qui entraîne. Les Tourbillons </a:t>
            </a:r>
            <a:r>
              <a:rPr lang="fr-FR" sz="2200" b="1" dirty="0" smtClean="0">
                <a:effectLst/>
              </a:rPr>
              <a:t>vecteurs</a:t>
            </a:r>
            <a:r>
              <a:rPr lang="fr-FR" sz="2200" dirty="0" smtClean="0">
                <a:effectLst/>
              </a:rPr>
              <a:t> des planètes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200" b="1" dirty="0" smtClean="0">
                <a:effectLst/>
              </a:rPr>
              <a:t> 3.</a:t>
            </a:r>
            <a:r>
              <a:rPr lang="fr-FR" sz="2200" dirty="0" smtClean="0">
                <a:effectLst/>
              </a:rPr>
              <a:t> 1760 </a:t>
            </a:r>
            <a:r>
              <a:rPr lang="fr-FR" sz="2200" i="1" dirty="0" smtClean="0">
                <a:effectLst/>
              </a:rPr>
              <a:t>rayon vecteur</a:t>
            </a:r>
            <a:r>
              <a:rPr lang="fr-FR" sz="2200" dirty="0" smtClean="0">
                <a:effectLst/>
              </a:rPr>
              <a:t> « rayon qui va du centre d'un astre à un satellite »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200" dirty="0"/>
              <a:t> </a:t>
            </a:r>
            <a:r>
              <a:rPr lang="fr-FR" sz="2200" b="1" dirty="0" smtClean="0">
                <a:effectLst/>
              </a:rPr>
              <a:t>4. </a:t>
            </a:r>
            <a:r>
              <a:rPr lang="fr-FR" sz="2200" dirty="0" smtClean="0">
                <a:effectLst/>
              </a:rPr>
              <a:t>1910 « hôte d'un agent infectieux qui le transmet en parasitant un être vivant »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200" b="1" dirty="0"/>
              <a:t> </a:t>
            </a:r>
            <a:r>
              <a:rPr lang="fr-FR" sz="2200" b="1" dirty="0" smtClean="0">
                <a:effectLst/>
              </a:rPr>
              <a:t>5.</a:t>
            </a:r>
            <a:r>
              <a:rPr lang="fr-FR" sz="2200" dirty="0" smtClean="0">
                <a:effectLst/>
              </a:rPr>
              <a:t> 1922 </a:t>
            </a:r>
            <a:r>
              <a:rPr lang="fr-FR" sz="2200" i="1" dirty="0" smtClean="0">
                <a:effectLst/>
              </a:rPr>
              <a:t>substance vectrice</a:t>
            </a:r>
            <a:r>
              <a:rPr lang="fr-FR" sz="2200" dirty="0" smtClean="0">
                <a:effectLst/>
              </a:rPr>
              <a:t> ; « ce qui conduit, qui transporte quelque chose »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200" b="1" dirty="0" smtClean="0">
                <a:effectLst/>
              </a:rPr>
              <a:t> 6.</a:t>
            </a:r>
            <a:r>
              <a:rPr lang="fr-FR" sz="2200" dirty="0" smtClean="0">
                <a:effectLst/>
              </a:rPr>
              <a:t> 1936 « ce qui transmet un message, une donnée abstraite »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200" b="1" dirty="0"/>
              <a:t> </a:t>
            </a:r>
            <a:r>
              <a:rPr lang="fr-FR" sz="2200" b="1" dirty="0" smtClean="0">
                <a:effectLst/>
              </a:rPr>
              <a:t>7.</a:t>
            </a:r>
            <a:r>
              <a:rPr lang="fr-FR" sz="2200" dirty="0" smtClean="0">
                <a:effectLst/>
              </a:rPr>
              <a:t> 1962 « engin permettant le transport d'une bombe atomique à son point de chute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147815"/>
            <a:ext cx="4288138" cy="192966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7504" y="3147815"/>
            <a:ext cx="46805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effectLst/>
              </a:rPr>
              <a:t>1862 math. Emprunté au </a:t>
            </a:r>
            <a:r>
              <a:rPr lang="fr-FR" sz="2000" dirty="0" err="1" smtClean="0">
                <a:effectLst/>
              </a:rPr>
              <a:t>latin.</a:t>
            </a:r>
            <a:r>
              <a:rPr lang="fr-FR" sz="2000" i="1" dirty="0" err="1" smtClean="0">
                <a:effectLst/>
              </a:rPr>
              <a:t>vectŏr</a:t>
            </a:r>
            <a:r>
              <a:rPr lang="fr-FR" sz="2000" i="1" dirty="0" smtClean="0">
                <a:effectLst/>
              </a:rPr>
              <a:t>, -</a:t>
            </a:r>
            <a:r>
              <a:rPr lang="fr-FR" sz="2000" i="1" dirty="0" err="1" smtClean="0">
                <a:effectLst/>
              </a:rPr>
              <a:t>ōris</a:t>
            </a:r>
            <a:r>
              <a:rPr lang="fr-FR" sz="2000" dirty="0" smtClean="0">
                <a:effectLst/>
              </a:rPr>
              <a:t> </a:t>
            </a:r>
          </a:p>
          <a:p>
            <a:r>
              <a:rPr lang="fr-FR" sz="2000" dirty="0" smtClean="0">
                <a:effectLst/>
              </a:rPr>
              <a:t>« celui qui transporte », dér. de </a:t>
            </a:r>
            <a:r>
              <a:rPr lang="fr-FR" sz="2000" i="1" dirty="0" err="1" smtClean="0">
                <a:effectLst/>
              </a:rPr>
              <a:t>vehĕre</a:t>
            </a:r>
            <a:r>
              <a:rPr lang="fr-FR" sz="2000" dirty="0" smtClean="0">
                <a:effectLst/>
              </a:rPr>
              <a:t> « transporter, porter ». Introduit par l'intermédiaire de l'anglais </a:t>
            </a:r>
            <a:r>
              <a:rPr lang="fr-FR" sz="2000" i="1" dirty="0" err="1" smtClean="0">
                <a:effectLst/>
              </a:rPr>
              <a:t>vector</a:t>
            </a:r>
            <a:r>
              <a:rPr lang="fr-FR" sz="2000" dirty="0" smtClean="0">
                <a:effectLst/>
              </a:rPr>
              <a:t> utilisé en math. (1846, W. R. Hamilton) d'après son usage en astronomie </a:t>
            </a:r>
            <a:endParaRPr lang="fr-FR" sz="20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39502"/>
            <a:ext cx="8229600" cy="4464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sz="9600" dirty="0" smtClean="0">
                <a:solidFill>
                  <a:srgbClr val="0070C0"/>
                </a:solidFill>
              </a:rPr>
              <a:t>Avant</a:t>
            </a:r>
          </a:p>
          <a:p>
            <a:pPr marL="0" indent="0" algn="ctr">
              <a:buNone/>
            </a:pPr>
            <a:r>
              <a:rPr lang="fr-FR" sz="9600" dirty="0" smtClean="0">
                <a:solidFill>
                  <a:srgbClr val="0070C0"/>
                </a:solidFill>
              </a:rPr>
              <a:t>les vecteurs…</a:t>
            </a:r>
            <a:endParaRPr lang="fr-FR" sz="9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6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Autofit/>
          </a:bodyPr>
          <a:lstStyle/>
          <a:p>
            <a:r>
              <a:rPr lang="fr-FR" sz="8000" dirty="0" smtClean="0">
                <a:solidFill>
                  <a:srgbClr val="C00000"/>
                </a:solidFill>
              </a:rPr>
              <a:t>Équilibre des forces</a:t>
            </a:r>
            <a:endParaRPr lang="fr-FR" sz="8000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1113588"/>
            <a:ext cx="4427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</a:rPr>
              <a:t>La « </a:t>
            </a:r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</a:rPr>
              <a:t>Clootcransbewijs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</a:rPr>
              <a:t>Simon Stevin 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</a:rPr>
              <a:t>1548 – 1620)</a:t>
            </a:r>
            <a:endParaRPr lang="fr-FR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211960" y="1113588"/>
            <a:ext cx="4680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</a:rPr>
              <a:t>Le parallélogramme des forces de Pierre Varignon</a:t>
            </a:r>
          </a:p>
          <a:p>
            <a:pPr algn="ctr"/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</a:rPr>
              <a:t>(1654 – 1722)</a:t>
            </a:r>
            <a:endParaRPr lang="fr-FR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39"/>
          <a:stretch/>
        </p:blipFill>
        <p:spPr>
          <a:xfrm>
            <a:off x="0" y="2231878"/>
            <a:ext cx="3419872" cy="29116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3" t="5798" r="16034" b="51688"/>
          <a:stretch/>
        </p:blipFill>
        <p:spPr>
          <a:xfrm>
            <a:off x="4211960" y="2496167"/>
            <a:ext cx="4804455" cy="249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8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205979"/>
            <a:ext cx="9073008" cy="857250"/>
          </a:xfrm>
        </p:spPr>
        <p:txBody>
          <a:bodyPr>
            <a:noAutofit/>
          </a:bodyPr>
          <a:lstStyle/>
          <a:p>
            <a:r>
              <a:rPr lang="fr-FR" sz="7600" dirty="0" smtClean="0">
                <a:solidFill>
                  <a:srgbClr val="C00000"/>
                </a:solidFill>
              </a:rPr>
              <a:t>Calculs barycentriques</a:t>
            </a:r>
            <a:endParaRPr lang="fr-FR" sz="7600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5496" y="1275606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3">
                    <a:lumMod val="50000"/>
                  </a:schemeClr>
                </a:solidFill>
              </a:rPr>
              <a:t>Centre de gravité </a:t>
            </a:r>
          </a:p>
          <a:p>
            <a:pPr algn="ctr"/>
            <a:r>
              <a:rPr lang="fr-FR" sz="2800" b="1" dirty="0" smtClean="0">
                <a:solidFill>
                  <a:schemeClr val="accent3">
                    <a:lumMod val="50000"/>
                  </a:schemeClr>
                </a:solidFill>
              </a:rPr>
              <a:t>d’une plaque homogène</a:t>
            </a:r>
            <a:endParaRPr lang="fr-FR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76056" y="1275606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3">
                    <a:lumMod val="50000"/>
                  </a:schemeClr>
                </a:solidFill>
              </a:rPr>
              <a:t>Isobarycentre </a:t>
            </a:r>
          </a:p>
          <a:p>
            <a:r>
              <a:rPr lang="fr-FR" sz="2800" b="1" dirty="0" smtClean="0">
                <a:solidFill>
                  <a:schemeClr val="accent3">
                    <a:lumMod val="50000"/>
                  </a:schemeClr>
                </a:solidFill>
              </a:rPr>
              <a:t>d’un système de points</a:t>
            </a:r>
            <a:endParaRPr lang="fr-FR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1" t="32005" r="53346" b="5898"/>
          <a:stretch/>
        </p:blipFill>
        <p:spPr bwMode="auto">
          <a:xfrm>
            <a:off x="2555776" y="2355726"/>
            <a:ext cx="1996727" cy="179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5" r="44156"/>
          <a:stretch/>
        </p:blipFill>
        <p:spPr bwMode="auto">
          <a:xfrm>
            <a:off x="7092280" y="2529892"/>
            <a:ext cx="2051720" cy="261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/>
          <p:cNvPicPr/>
          <p:nvPr/>
        </p:nvPicPr>
        <p:blipFill rotWithShape="1">
          <a:blip r:embed="rId4"/>
          <a:srcRect l="14021" t="15006" r="42593" b="17719"/>
          <a:stretch/>
        </p:blipFill>
        <p:spPr bwMode="auto">
          <a:xfrm>
            <a:off x="0" y="2985961"/>
            <a:ext cx="2499360" cy="1965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5" t="19949" r="44786" b="-1993"/>
          <a:stretch/>
        </p:blipFill>
        <p:spPr bwMode="auto">
          <a:xfrm>
            <a:off x="4817779" y="2229713"/>
            <a:ext cx="1798321" cy="2324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30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Autofit/>
          </a:bodyPr>
          <a:lstStyle/>
          <a:p>
            <a:r>
              <a:rPr lang="fr-FR" sz="8000" dirty="0" smtClean="0">
                <a:solidFill>
                  <a:srgbClr val="C00000"/>
                </a:solidFill>
              </a:rPr>
              <a:t>Angles et distances</a:t>
            </a:r>
            <a:endParaRPr lang="fr-FR" sz="8000" dirty="0">
              <a:solidFill>
                <a:srgbClr val="C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1347614"/>
            <a:ext cx="4283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3">
                    <a:lumMod val="50000"/>
                  </a:schemeClr>
                </a:solidFill>
              </a:rPr>
              <a:t>Le </a:t>
            </a:r>
            <a:r>
              <a:rPr lang="fr-FR" sz="2800" b="1" dirty="0" smtClean="0">
                <a:solidFill>
                  <a:schemeClr val="accent3">
                    <a:lumMod val="50000"/>
                  </a:schemeClr>
                </a:solidFill>
              </a:rPr>
              <a:t>théorème de </a:t>
            </a:r>
            <a:r>
              <a:rPr lang="fr-FR" sz="2800" b="1" dirty="0" smtClean="0">
                <a:solidFill>
                  <a:schemeClr val="accent3">
                    <a:lumMod val="50000"/>
                  </a:schemeClr>
                </a:solidFill>
              </a:rPr>
              <a:t>la médiane </a:t>
            </a:r>
            <a:r>
              <a:rPr lang="fr-FR" sz="2800" b="1" dirty="0" smtClean="0">
                <a:solidFill>
                  <a:schemeClr val="accent3">
                    <a:lumMod val="50000"/>
                  </a:schemeClr>
                </a:solidFill>
              </a:rPr>
              <a:t>Apollonius</a:t>
            </a:r>
            <a:r>
              <a:rPr lang="fr-FR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800" b="1" dirty="0" smtClean="0">
                <a:solidFill>
                  <a:schemeClr val="accent3">
                    <a:lumMod val="50000"/>
                  </a:schemeClr>
                </a:solidFill>
              </a:rPr>
              <a:t>(−240 - ?)</a:t>
            </a:r>
            <a:endParaRPr lang="fr-FR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932040" y="1275606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3">
                    <a:lumMod val="50000"/>
                  </a:schemeClr>
                </a:solidFill>
              </a:rPr>
              <a:t>La loi des cosinus </a:t>
            </a:r>
          </a:p>
          <a:p>
            <a:pPr algn="ctr"/>
            <a:r>
              <a:rPr lang="fr-FR" sz="2800" b="1" dirty="0" smtClean="0">
                <a:solidFill>
                  <a:schemeClr val="accent3">
                    <a:lumMod val="50000"/>
                  </a:schemeClr>
                </a:solidFill>
              </a:rPr>
              <a:t>Al Kashi (1380 – 1429) </a:t>
            </a:r>
            <a:endParaRPr lang="fr-FR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0" t="11196" r="56021" b="28744"/>
          <a:stretch/>
        </p:blipFill>
        <p:spPr bwMode="auto">
          <a:xfrm>
            <a:off x="107504" y="2427733"/>
            <a:ext cx="1818455" cy="17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25959" y="2373729"/>
                <a:ext cx="3294113" cy="20328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m:rPr>
                              <m:nor/>
                            </m:rPr>
                            <a:rPr lang="fr-FR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fr-FR" dirty="0"/>
                            <m:t> </m:t>
                          </m:r>
                        </m:e>
                        <m:sup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𝐴𝐻</m:t>
                          </m:r>
                        </m:e>
                        <m:sup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fr-F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FR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𝐴𝐵</m:t>
                          </m:r>
                          <m:r>
                            <m:rPr>
                              <m:nor/>
                            </m:rPr>
                            <a:rPr lang="fr-FR" dirty="0"/>
                            <m:t> 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𝐴𝐻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𝐵𝐻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/>
              </a:p>
              <a:p>
                <a:endParaRPr lang="fr-FR" dirty="0" smtClean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𝐴𝑀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𝐴𝐻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𝑀𝐻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b="0" dirty="0" smtClean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𝐴𝐵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fr-FR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𝐴𝐶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fr-FR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fr-FR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𝐴𝑀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fr-FR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𝐵𝐻</m:t>
                            </m:r>
                          </m:e>
                          <m:sup>
                            <m:r>
                              <a:rPr lang="fr-FR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fr-FR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fr-FR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𝑀𝐻</m:t>
                            </m:r>
                          </m:e>
                          <m:sup>
                            <m:r>
                              <a:rPr lang="fr-FR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fr-FR" dirty="0" smtClean="0">
                    <a:solidFill>
                      <a:prstClr val="black"/>
                    </a:solidFill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𝐶</m:t>
                            </m:r>
                            <m:r>
                              <a:rPr lang="fr-FR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p>
                            <m:r>
                              <a:rPr lang="fr-FR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fr-FR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𝑀𝐻</m:t>
                            </m:r>
                          </m:e>
                          <m:sup>
                            <m:r>
                              <a:rPr lang="fr-FR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fr-FR" dirty="0" smtClean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=…=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fr-F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𝐵𝐶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fr-F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fr-FR" dirty="0" smtClean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959" y="2373729"/>
                <a:ext cx="3294113" cy="2032864"/>
              </a:xfrm>
              <a:prstGeom prst="rect">
                <a:avLst/>
              </a:prstGeom>
              <a:blipFill rotWithShape="1">
                <a:blip r:embed="rId3"/>
                <a:stretch>
                  <a:fillRect t="-59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6" t="5711" r="27471" b="1101"/>
          <a:stretch/>
        </p:blipFill>
        <p:spPr bwMode="auto">
          <a:xfrm>
            <a:off x="5724128" y="2569365"/>
            <a:ext cx="2736304" cy="253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788024" y="2193555"/>
                <a:ext cx="4355976" cy="378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𝐴𝐵</m:t>
                          </m:r>
                        </m:e>
                        <m:sup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𝐴𝐶</m:t>
                          </m:r>
                        </m:e>
                        <m:sup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fr-F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𝐵𝐶</m:t>
                          </m:r>
                        </m:e>
                        <m:sup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fr-FR" i="1">
                          <a:solidFill>
                            <a:prstClr val="black"/>
                          </a:solidFill>
                          <a:latin typeface="Cambria Math"/>
                        </a:rPr>
                        <m:t>2</m:t>
                      </m:r>
                      <m:r>
                        <a:rPr lang="fr-FR" i="1">
                          <a:solidFill>
                            <a:prstClr val="black"/>
                          </a:solidFill>
                          <a:latin typeface="Cambria Math"/>
                        </a:rPr>
                        <m:t>𝐴𝐶</m:t>
                      </m:r>
                      <m:r>
                        <a:rPr lang="fr-FR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fr-FR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𝐵𝐶</m:t>
                      </m:r>
                      <m:r>
                        <a:rPr lang="fr-FR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unc>
                        <m:funcPr>
                          <m:ctrlPr>
                            <a:rPr lang="fr-FR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fr-FR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193555"/>
                <a:ext cx="4355976" cy="378758"/>
              </a:xfrm>
              <a:prstGeom prst="rect">
                <a:avLst/>
              </a:prstGeom>
              <a:blipFill rotWithShape="1">
                <a:blip r:embed="rId5"/>
                <a:stretch>
                  <a:fillRect t="-8065" r="-42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51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411510"/>
            <a:ext cx="9144000" cy="41831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9600" dirty="0" smtClean="0">
                <a:solidFill>
                  <a:srgbClr val="0070C0"/>
                </a:solidFill>
              </a:rPr>
              <a:t>… il fallait souvent </a:t>
            </a:r>
          </a:p>
          <a:p>
            <a:pPr marL="0" indent="0" algn="ctr">
              <a:buNone/>
            </a:pPr>
            <a:r>
              <a:rPr lang="fr-FR" sz="9600" dirty="0" smtClean="0">
                <a:solidFill>
                  <a:srgbClr val="0070C0"/>
                </a:solidFill>
              </a:rPr>
              <a:t>regarder la figure</a:t>
            </a:r>
            <a:endParaRPr lang="fr-FR" sz="9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5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9036496" cy="857250"/>
          </a:xfrm>
        </p:spPr>
        <p:txBody>
          <a:bodyPr>
            <a:noAutofit/>
          </a:bodyPr>
          <a:lstStyle/>
          <a:p>
            <a:r>
              <a:rPr lang="fr-FR" sz="7000" dirty="0" smtClean="0">
                <a:solidFill>
                  <a:srgbClr val="C00000"/>
                </a:solidFill>
              </a:rPr>
              <a:t>Problèmes d’alignement</a:t>
            </a:r>
            <a:endParaRPr lang="fr-FR" sz="7000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1059582"/>
            <a:ext cx="4211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</a:rPr>
              <a:t>Le quadrilatère complet</a:t>
            </a:r>
            <a:endParaRPr lang="fr-FR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499992" y="1059582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</a:rPr>
              <a:t>Les équations de droites </a:t>
            </a:r>
            <a:endParaRPr lang="fr-FR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/>
              <p:cNvSpPr txBox="1"/>
              <p:nvPr/>
            </p:nvSpPr>
            <p:spPr>
              <a:xfrm>
                <a:off x="251520" y="3507854"/>
                <a:ext cx="3744416" cy="1489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dirty="0"/>
                        <m:t>Th</m:t>
                      </m:r>
                      <m:r>
                        <m:rPr>
                          <m:nor/>
                        </m:rPr>
                        <a:rPr lang="fr-FR" dirty="0"/>
                        <m:t>é</m:t>
                      </m:r>
                      <m:r>
                        <m:rPr>
                          <m:nor/>
                        </m:rPr>
                        <a:rPr lang="fr-FR" dirty="0"/>
                        <m:t>or</m:t>
                      </m:r>
                      <m:r>
                        <m:rPr>
                          <m:nor/>
                        </m:rPr>
                        <a:rPr lang="fr-FR" dirty="0"/>
                        <m:t>è</m:t>
                      </m:r>
                      <m:r>
                        <m:rPr>
                          <m:nor/>
                        </m:rPr>
                        <a:rPr lang="fr-FR" dirty="0"/>
                        <m:t>me</m:t>
                      </m:r>
                      <m:r>
                        <m:rPr>
                          <m:nor/>
                        </m:rPr>
                        <a:rPr lang="fr-FR" dirty="0"/>
                        <m:t> </m:t>
                      </m:r>
                      <m:r>
                        <m:rPr>
                          <m:nor/>
                        </m:rPr>
                        <a:rPr lang="fr-FR" dirty="0"/>
                        <m:t>de</m:t>
                      </m:r>
                      <m:r>
                        <m:rPr>
                          <m:nor/>
                        </m:rPr>
                        <a:rPr lang="fr-FR" dirty="0"/>
                        <m:t> </m:t>
                      </m:r>
                      <m:r>
                        <m:rPr>
                          <m:nor/>
                        </m:rPr>
                        <a:rPr lang="fr-FR" dirty="0"/>
                        <m:t>Menela</m:t>
                      </m:r>
                      <m:r>
                        <m:rPr>
                          <m:nor/>
                        </m:rPr>
                        <a:rPr lang="fr-FR" dirty="0"/>
                        <m:t>ü</m:t>
                      </m:r>
                      <m:r>
                        <m:rPr>
                          <m:nor/>
                        </m:rPr>
                        <a:rPr lang="fr-FR" dirty="0"/>
                        <m:t>s</m:t>
                      </m:r>
                      <m:r>
                        <m:rPr>
                          <m:nor/>
                        </m:rPr>
                        <a:rPr lang="fr-FR" dirty="0"/>
                        <m:t>)</m:t>
                      </m:r>
                    </m:oMath>
                  </m:oMathPara>
                </a14:m>
                <a:endParaRPr lang="fr-F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fr-FR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𝐹𝐴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fr-FR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𝐹𝐵</m:t>
                              </m:r>
                            </m:e>
                          </m:acc>
                        </m:den>
                      </m:f>
                      <m:r>
                        <a:rPr lang="fr-FR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fr-FR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fr-FR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𝐷𝐵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fr-FR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𝐷𝐶</m:t>
                              </m:r>
                            </m:e>
                          </m:acc>
                        </m:den>
                      </m:f>
                      <m:r>
                        <a:rPr lang="fr-FR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fr-FR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fr-FR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𝐸𝐶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fr-FR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𝐸𝐴</m:t>
                              </m:r>
                            </m:e>
                          </m:acc>
                        </m:den>
                      </m:f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fr-FR" b="0" dirty="0" smtClean="0">
                  <a:ea typeface="Cambria Math"/>
                </a:endParaRPr>
              </a:p>
              <a:p>
                <a:endParaRPr lang="fr-FR" dirty="0" smtClean="0"/>
              </a:p>
              <a:p>
                <a:r>
                  <a:rPr lang="fr-FR" dirty="0" err="1" smtClean="0"/>
                  <a:t>Menelaüs</a:t>
                </a:r>
                <a:r>
                  <a:rPr lang="fr-FR" dirty="0" smtClean="0"/>
                  <a:t> d’Alexandrie (70 – 140)</a:t>
                </a:r>
                <a:endParaRPr lang="fr-FR" dirty="0" smtClean="0"/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507854"/>
                <a:ext cx="3744416" cy="1489510"/>
              </a:xfrm>
              <a:prstGeom prst="rect">
                <a:avLst/>
              </a:prstGeom>
              <a:blipFill rotWithShape="1">
                <a:blip r:embed="rId2"/>
                <a:stretch>
                  <a:fillRect l="-1301" b="-53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9662"/>
            <a:ext cx="2286000" cy="14173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4499992" y="1644356"/>
                <a:ext cx="4536504" cy="3407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600" dirty="0" smtClean="0"/>
                  <a:t>Soient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fr-FR" sz="16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fr-FR" sz="16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fr-FR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1600" dirty="0" smtClean="0"/>
                  <a:t>et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fr-FR" sz="16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fr-FR" sz="16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fr-FR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1600" dirty="0"/>
                  <a:t> deux points distincts tels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FR" sz="1600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fr-FR" sz="1600" i="1" smtClean="0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fr-FR" sz="16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fr-FR" sz="16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fr-FR" sz="1600" dirty="0" smtClean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/>
                      </a:rPr>
                      <m:t>𝑎</m:t>
                    </m:r>
                    <m:r>
                      <a:rPr lang="fr-FR" sz="1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16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fr-FR" sz="16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fr-FR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fr-FR" sz="16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fr-FR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1600" dirty="0" smtClean="0"/>
                  <a:t> </a:t>
                </a:r>
                <a14:m>
                  <m:oMath xmlns:m="http://schemas.openxmlformats.org/officeDocument/2006/math">
                    <m:r>
                      <a:rPr lang="fr-FR" sz="1600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1600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1600" b="0" i="1" dirty="0" smtClean="0">
                            <a:latin typeface="Cambria Math"/>
                          </a:rPr>
                          <m:t>𝑣𝑎𝑟𝑖𝑎𝑡𝑖𝑜𝑛</m:t>
                        </m:r>
                        <m:r>
                          <a:rPr lang="fr-FR" sz="1600" b="0" i="1" dirty="0" smtClean="0">
                            <a:latin typeface="Cambria Math"/>
                          </a:rPr>
                          <m:t> </m:t>
                        </m:r>
                        <m:r>
                          <a:rPr lang="fr-FR" sz="1600" b="0" i="1" dirty="0" smtClean="0">
                            <a:latin typeface="Cambria Math"/>
                          </a:rPr>
                          <m:t>𝑑𝑒𝑠</m:t>
                        </m:r>
                        <m:r>
                          <a:rPr lang="fr-FR" sz="1600" b="0" i="1" dirty="0" smtClean="0">
                            <a:latin typeface="Cambria Math"/>
                          </a:rPr>
                          <m:t> </m:t>
                        </m:r>
                        <m:r>
                          <a:rPr lang="fr-FR" sz="1600" b="0" i="1" dirty="0" smtClean="0">
                            <a:latin typeface="Cambria Math"/>
                          </a:rPr>
                          <m:t>𝑜𝑟𝑑𝑜𝑛𝑛</m:t>
                        </m:r>
                        <m:r>
                          <a:rPr lang="fr-FR" sz="1600" b="0" i="1" dirty="0" smtClean="0">
                            <a:latin typeface="Cambria Math"/>
                          </a:rPr>
                          <m:t>é</m:t>
                        </m:r>
                        <m:r>
                          <a:rPr lang="fr-FR" sz="1600" b="0" i="1" dirty="0" smtClean="0">
                            <a:latin typeface="Cambria Math"/>
                          </a:rPr>
                          <m:t>𝑒𝑠</m:t>
                        </m:r>
                      </m:num>
                      <m:den>
                        <m:r>
                          <a:rPr lang="fr-FR" sz="1600" b="0" i="1" dirty="0" smtClean="0">
                            <a:latin typeface="Cambria Math"/>
                          </a:rPr>
                          <m:t>𝑣𝑎𝑟𝑖𝑎𝑡𝑖𝑜𝑛</m:t>
                        </m:r>
                        <m:r>
                          <a:rPr lang="fr-FR" sz="1600" b="0" i="1" dirty="0" smtClean="0">
                            <a:latin typeface="Cambria Math"/>
                          </a:rPr>
                          <m:t> </m:t>
                        </m:r>
                        <m:r>
                          <a:rPr lang="fr-FR" sz="1600" b="0" i="1" dirty="0" smtClean="0">
                            <a:latin typeface="Cambria Math"/>
                          </a:rPr>
                          <m:t>𝑑𝑒𝑠</m:t>
                        </m:r>
                        <m:r>
                          <a:rPr lang="fr-FR" sz="1600" b="0" i="1" dirty="0" smtClean="0">
                            <a:latin typeface="Cambria Math"/>
                          </a:rPr>
                          <m:t> </m:t>
                        </m:r>
                        <m:r>
                          <a:rPr lang="fr-FR" sz="1600" b="0" i="1" dirty="0" smtClean="0">
                            <a:latin typeface="Cambria Math"/>
                          </a:rPr>
                          <m:t>𝑎𝑏𝑠𝑐𝑖𝑠𝑠𝑒𝑠</m:t>
                        </m:r>
                      </m:den>
                    </m:f>
                  </m:oMath>
                </a14:m>
                <a:endParaRPr lang="fr-FR" sz="1600" dirty="0"/>
              </a:p>
              <a:p>
                <a:r>
                  <a:rPr lang="fr-FR" sz="1600" dirty="0" smtClean="0"/>
                  <a:t>L’accroissement </a:t>
                </a:r>
                <a:r>
                  <a:rPr lang="fr-FR" sz="1600" dirty="0"/>
                  <a:t>des </a:t>
                </a:r>
                <a:r>
                  <a:rPr lang="fr-FR" sz="1600" dirty="0" smtClean="0"/>
                  <a:t>ordonnées </a:t>
                </a:r>
                <a:r>
                  <a:rPr lang="fr-FR" sz="1600" dirty="0"/>
                  <a:t>(la variation) est proportionnel </a:t>
                </a:r>
                <a:r>
                  <a:rPr lang="fr-FR" sz="1600" dirty="0" smtClean="0"/>
                  <a:t>à l’accroissement </a:t>
                </a:r>
                <a:r>
                  <a:rPr lang="fr-FR" sz="1600" dirty="0"/>
                  <a:t>des abscisses et le </a:t>
                </a:r>
                <a:r>
                  <a:rPr lang="fr-FR" sz="1600" dirty="0" smtClean="0"/>
                  <a:t>coefficient de proportionnalité </a:t>
                </a:r>
                <a:r>
                  <a:rPr lang="fr-FR" sz="1600" dirty="0"/>
                  <a:t>est </a:t>
                </a:r>
                <a14:m>
                  <m:oMath xmlns:m="http://schemas.openxmlformats.org/officeDocument/2006/math">
                    <m:r>
                      <a:rPr lang="fr-FR" sz="1600" i="1" dirty="0" smtClean="0">
                        <a:latin typeface="Cambria Math"/>
                      </a:rPr>
                      <m:t>𝑎</m:t>
                    </m:r>
                  </m:oMath>
                </a14:m>
                <a:endParaRPr lang="fr-FR" sz="1600" dirty="0"/>
              </a:p>
              <a:p>
                <a:r>
                  <a:rPr lang="fr-FR" sz="1600" dirty="0"/>
                  <a:t>Remarque : 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6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FR" sz="1600" b="0" i="1" dirty="0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fr-FR" sz="1600" i="1" dirty="0">
                        <a:latin typeface="Cambria Math"/>
                      </a:rPr>
                      <m:t> = </m:t>
                    </m:r>
                    <m:sSub>
                      <m:sSubPr>
                        <m:ctrlPr>
                          <a:rPr lang="fr-FR" sz="16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6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FR" sz="1600" b="0" i="1" dirty="0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fr-FR" sz="16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fr-FR" sz="1600" dirty="0"/>
                  <a:t>alors la droite </a:t>
                </a:r>
                <a14:m>
                  <m:oMath xmlns:m="http://schemas.openxmlformats.org/officeDocument/2006/math">
                    <m:r>
                      <a:rPr lang="fr-FR" sz="1600" i="1" dirty="0" smtClean="0">
                        <a:latin typeface="Cambria Math"/>
                      </a:rPr>
                      <m:t>(</m:t>
                    </m:r>
                    <m:r>
                      <a:rPr lang="fr-FR" sz="1600" i="1" dirty="0" smtClean="0">
                        <a:latin typeface="Cambria Math"/>
                      </a:rPr>
                      <m:t>𝐴𝐵</m:t>
                    </m:r>
                    <m:r>
                      <a:rPr lang="fr-FR" sz="160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fr-FR" sz="1600" dirty="0"/>
                  <a:t>est </a:t>
                </a:r>
                <a:r>
                  <a:rPr lang="fr-FR" sz="1600" dirty="0" smtClean="0"/>
                  <a:t>parallèle à </a:t>
                </a:r>
                <a:r>
                  <a:rPr lang="fr-FR" sz="1600" dirty="0"/>
                  <a:t>l’axe des </a:t>
                </a:r>
                <a:r>
                  <a:rPr lang="fr-FR" sz="1600" dirty="0" smtClean="0"/>
                  <a:t>ordonnées </a:t>
                </a:r>
                <a:r>
                  <a:rPr lang="fr-FR" sz="1600" dirty="0"/>
                  <a:t>et le coefficient </a:t>
                </a:r>
                <a:r>
                  <a:rPr lang="fr-FR" sz="1600" dirty="0" smtClean="0"/>
                  <a:t>directeur n’existe </a:t>
                </a:r>
                <a:r>
                  <a:rPr lang="fr-FR" sz="1600" dirty="0"/>
                  <a:t>pas.</a:t>
                </a:r>
              </a:p>
              <a:p>
                <a:r>
                  <a:rPr lang="fr-FR" sz="1600" dirty="0"/>
                  <a:t>La droite </a:t>
                </a:r>
                <a14:m>
                  <m:oMath xmlns:m="http://schemas.openxmlformats.org/officeDocument/2006/math">
                    <m:r>
                      <a:rPr lang="fr-FR" sz="1600" i="1" dirty="0" smtClean="0">
                        <a:latin typeface="Cambria Math"/>
                      </a:rPr>
                      <m:t>(</m:t>
                    </m:r>
                    <m:r>
                      <a:rPr lang="fr-FR" sz="1600" i="1" dirty="0" smtClean="0">
                        <a:latin typeface="Cambria Math"/>
                      </a:rPr>
                      <m:t>𝐴𝐵</m:t>
                    </m:r>
                    <m:r>
                      <a:rPr lang="fr-FR" sz="160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fr-FR" sz="1600" dirty="0"/>
                  <a:t>admet pour </a:t>
                </a:r>
                <a:r>
                  <a:rPr lang="fr-FR" sz="1600" dirty="0" smtClean="0"/>
                  <a:t>équation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/>
                      </a:rPr>
                      <m:t>𝑥</m:t>
                    </m:r>
                    <m:r>
                      <a:rPr lang="fr-FR" sz="16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FR" sz="1600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endParaRPr lang="fr-FR" sz="1600" dirty="0" smtClean="0"/>
              </a:p>
              <a:p>
                <a:endParaRPr lang="fr-FR" sz="1600" dirty="0"/>
              </a:p>
              <a:p>
                <a:r>
                  <a:rPr lang="fr-FR" sz="1600" dirty="0" smtClean="0"/>
                  <a:t>(extrait d’un site d’aide aux élèves « approuvé par les parents »)</a:t>
                </a:r>
                <a:endParaRPr lang="fr-FR" sz="16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644356"/>
                <a:ext cx="4536504" cy="3407279"/>
              </a:xfrm>
              <a:prstGeom prst="rect">
                <a:avLst/>
              </a:prstGeom>
              <a:blipFill rotWithShape="1">
                <a:blip r:embed="rId4"/>
                <a:stretch>
                  <a:fillRect l="-672" t="-537" b="-14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432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95486"/>
            <a:ext cx="9036496" cy="43991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fr-FR" sz="28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fr-FR" sz="9200" dirty="0" smtClean="0">
                <a:solidFill>
                  <a:srgbClr val="0070C0"/>
                </a:solidFill>
              </a:rPr>
              <a:t>Vecteurs du plan :</a:t>
            </a:r>
          </a:p>
          <a:p>
            <a:pPr marL="0" indent="0" algn="ctr">
              <a:buNone/>
            </a:pPr>
            <a:r>
              <a:rPr lang="fr-FR" sz="9200" dirty="0" smtClean="0">
                <a:solidFill>
                  <a:srgbClr val="0070C0"/>
                </a:solidFill>
              </a:rPr>
              <a:t>une définition</a:t>
            </a:r>
            <a:endParaRPr lang="fr-FR" sz="9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8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2402</TotalTime>
  <Words>954</Words>
  <Application>Microsoft Office PowerPoint</Application>
  <PresentationFormat>Affichage à l'écran (16:9)</PresentationFormat>
  <Paragraphs>85</Paragraphs>
  <Slides>15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« Dessine-moi  un vecteur »</vt:lpstr>
      <vt:lpstr>Étymologie et usages</vt:lpstr>
      <vt:lpstr>Présentation PowerPoint</vt:lpstr>
      <vt:lpstr>Équilibre des forces</vt:lpstr>
      <vt:lpstr>Calculs barycentriques</vt:lpstr>
      <vt:lpstr>Angles et distances</vt:lpstr>
      <vt:lpstr>Présentation PowerPoint</vt:lpstr>
      <vt:lpstr>Problèmes d’alignement</vt:lpstr>
      <vt:lpstr>Présentation PowerPoint</vt:lpstr>
      <vt:lpstr>Un vecteur est un ensemble</vt:lpstr>
      <vt:lpstr>Le calcul vectoriel (1)</vt:lpstr>
      <vt:lpstr>Le calcul vectoriel (2)</vt:lpstr>
      <vt:lpstr>La colinéarité</vt:lpstr>
      <vt:lpstr>Qui a inventé les vecteurs ?</vt:lpstr>
      <vt:lpstr>L’algèbre linéaire</vt:lpstr>
    </vt:vector>
  </TitlesOfParts>
  <Company>DSI-Rectorat de Versailles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 Dessine-moi  un vecteur »</dc:title>
  <dc:creator>Pierre Michalak</dc:creator>
  <cp:lastModifiedBy>Pierre Michalak</cp:lastModifiedBy>
  <cp:revision>45</cp:revision>
  <dcterms:created xsi:type="dcterms:W3CDTF">2018-03-21T14:38:59Z</dcterms:created>
  <dcterms:modified xsi:type="dcterms:W3CDTF">2018-04-10T15:08:15Z</dcterms:modified>
</cp:coreProperties>
</file>