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41"/>
  </p:notesMasterIdLst>
  <p:sldIdLst>
    <p:sldId id="256" r:id="rId5"/>
    <p:sldId id="257" r:id="rId6"/>
    <p:sldId id="295" r:id="rId7"/>
    <p:sldId id="258" r:id="rId8"/>
    <p:sldId id="288" r:id="rId9"/>
    <p:sldId id="259" r:id="rId10"/>
    <p:sldId id="289" r:id="rId11"/>
    <p:sldId id="260" r:id="rId12"/>
    <p:sldId id="292" r:id="rId13"/>
    <p:sldId id="262" r:id="rId14"/>
    <p:sldId id="263" r:id="rId15"/>
    <p:sldId id="285" r:id="rId16"/>
    <p:sldId id="267" r:id="rId17"/>
    <p:sldId id="272" r:id="rId18"/>
    <p:sldId id="273" r:id="rId19"/>
    <p:sldId id="274" r:id="rId20"/>
    <p:sldId id="269" r:id="rId21"/>
    <p:sldId id="275" r:id="rId22"/>
    <p:sldId id="276" r:id="rId23"/>
    <p:sldId id="278" r:id="rId24"/>
    <p:sldId id="281" r:id="rId25"/>
    <p:sldId id="282" r:id="rId26"/>
    <p:sldId id="283" r:id="rId27"/>
    <p:sldId id="284" r:id="rId28"/>
    <p:sldId id="296" r:id="rId29"/>
    <p:sldId id="297" r:id="rId30"/>
    <p:sldId id="298" r:id="rId31"/>
    <p:sldId id="299" r:id="rId32"/>
    <p:sldId id="302" r:id="rId33"/>
    <p:sldId id="300" r:id="rId34"/>
    <p:sldId id="301" r:id="rId35"/>
    <p:sldId id="303" r:id="rId36"/>
    <p:sldId id="304" r:id="rId37"/>
    <p:sldId id="305" r:id="rId38"/>
    <p:sldId id="306" r:id="rId39"/>
    <p:sldId id="286"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50E9FA-F57A-4CFA-ACA2-75358E50FE75}" type="datetimeFigureOut">
              <a:rPr lang="fr-FR" smtClean="0"/>
              <a:pPr/>
              <a:t>12/11/2012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4CF9E-45AD-460B-91B2-C4CC929A3BF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a:ln/>
        </p:spPr>
      </p:sp>
      <p:sp>
        <p:nvSpPr>
          <p:cNvPr id="13315" name="Espace réservé des commentaires 2"/>
          <p:cNvSpPr>
            <a:spLocks noGrp="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C99FD80-CA51-4360-96AF-CA770666E6B0}" type="slidenum">
              <a:rPr lang="fr-FR" smtClean="0"/>
              <a:pPr/>
              <a:t>27</a:t>
            </a:fld>
            <a:endParaRPr lang="fr-FR"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9454E56-3C33-4C4E-B97C-00809781C207}" type="slidenum">
              <a:rPr lang="fr-FR" smtClean="0"/>
              <a:pPr/>
              <a:t>28</a:t>
            </a:fld>
            <a:endParaRPr lang="fr-FR"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843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21F6DBA-E52D-43D8-B5C7-0CB9FC1F0451}" type="slidenum">
              <a:rPr lang="fr-FR" smtClean="0"/>
              <a:pPr>
                <a:defRPr/>
              </a:pPr>
              <a:t>30</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946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61AD03F-E8EE-49DC-B1D6-62514DDF5567}" type="slidenum">
              <a:rPr lang="fr-FR" smtClean="0"/>
              <a:pPr>
                <a:defRPr/>
              </a:pPr>
              <a:t>31</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a:ln/>
        </p:spPr>
      </p:sp>
      <p:sp>
        <p:nvSpPr>
          <p:cNvPr id="29699" name="Espace réservé des commentaires 2"/>
          <p:cNvSpPr>
            <a:spLocks noGrp="1"/>
          </p:cNvSpPr>
          <p:nvPr>
            <p:ph type="body" idx="1"/>
          </p:nvPr>
        </p:nvSpPr>
        <p:spPr>
          <a:noFill/>
          <a:ln/>
        </p:spPr>
        <p:txBody>
          <a:bodyPr/>
          <a:lstStyle/>
          <a:p>
            <a:endParaRPr lang="fr-FR" smtClean="0"/>
          </a:p>
        </p:txBody>
      </p:sp>
      <p:sp>
        <p:nvSpPr>
          <p:cNvPr id="29700" name="Espace réservé du numéro de diapositive 3"/>
          <p:cNvSpPr>
            <a:spLocks noGrp="1"/>
          </p:cNvSpPr>
          <p:nvPr>
            <p:ph type="sldNum" sz="quarter" idx="5"/>
          </p:nvPr>
        </p:nvSpPr>
        <p:spPr/>
        <p:txBody>
          <a:bodyPr/>
          <a:lstStyle/>
          <a:p>
            <a:pPr>
              <a:defRPr/>
            </a:pPr>
            <a:fld id="{7197F09F-66E5-40CF-A69A-F90468F973C8}" type="slidenum">
              <a:rPr lang="fr-FR" smtClean="0"/>
              <a:pPr>
                <a:defRPr/>
              </a:pPr>
              <a:t>32</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endParaRPr lang="fr-FR" smtClean="0"/>
          </a:p>
        </p:txBody>
      </p:sp>
      <p:sp>
        <p:nvSpPr>
          <p:cNvPr id="30724" name="Espace réservé du numéro de diapositive 3"/>
          <p:cNvSpPr>
            <a:spLocks noGrp="1"/>
          </p:cNvSpPr>
          <p:nvPr>
            <p:ph type="sldNum" sz="quarter" idx="5"/>
          </p:nvPr>
        </p:nvSpPr>
        <p:spPr/>
        <p:txBody>
          <a:bodyPr/>
          <a:lstStyle/>
          <a:p>
            <a:pPr>
              <a:defRPr/>
            </a:pPr>
            <a:fld id="{BDF16261-97DE-47E7-ACF2-8DB5FFF15FD3}" type="slidenum">
              <a:rPr lang="fr-FR" smtClean="0"/>
              <a:pPr>
                <a:defRPr/>
              </a:pPr>
              <a:t>33</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a:ln/>
        </p:spPr>
      </p:sp>
      <p:sp>
        <p:nvSpPr>
          <p:cNvPr id="31747" name="Espace réservé des commentaires 2"/>
          <p:cNvSpPr>
            <a:spLocks noGrp="1"/>
          </p:cNvSpPr>
          <p:nvPr>
            <p:ph type="body" idx="1"/>
          </p:nvPr>
        </p:nvSpPr>
        <p:spPr>
          <a:noFill/>
          <a:ln/>
        </p:spPr>
        <p:txBody>
          <a:bodyPr/>
          <a:lstStyle/>
          <a:p>
            <a:endParaRPr lang="fr-FR" smtClean="0"/>
          </a:p>
        </p:txBody>
      </p:sp>
      <p:sp>
        <p:nvSpPr>
          <p:cNvPr id="31748" name="Espace réservé du numéro de diapositive 3"/>
          <p:cNvSpPr>
            <a:spLocks noGrp="1"/>
          </p:cNvSpPr>
          <p:nvPr>
            <p:ph type="sldNum" sz="quarter" idx="5"/>
          </p:nvPr>
        </p:nvSpPr>
        <p:spPr/>
        <p:txBody>
          <a:bodyPr/>
          <a:lstStyle/>
          <a:p>
            <a:pPr>
              <a:defRPr/>
            </a:pPr>
            <a:fld id="{9025F8B7-9ECC-4CF1-AB8E-A0BB58C84364}" type="slidenum">
              <a:rPr lang="fr-FR" smtClean="0"/>
              <a:pPr>
                <a:defRPr/>
              </a:pPr>
              <a:t>34</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endParaRPr lang="fr-FR" smtClean="0"/>
          </a:p>
        </p:txBody>
      </p:sp>
      <p:sp>
        <p:nvSpPr>
          <p:cNvPr id="32772" name="Espace réservé du numéro de diapositive 3"/>
          <p:cNvSpPr>
            <a:spLocks noGrp="1"/>
          </p:cNvSpPr>
          <p:nvPr>
            <p:ph type="sldNum" sz="quarter" idx="5"/>
          </p:nvPr>
        </p:nvSpPr>
        <p:spPr/>
        <p:txBody>
          <a:bodyPr/>
          <a:lstStyle/>
          <a:p>
            <a:pPr>
              <a:defRPr/>
            </a:pPr>
            <a:fld id="{7479A9A6-8D88-4D57-A824-58F3DAB988B4}" type="slidenum">
              <a:rPr lang="fr-FR" smtClean="0"/>
              <a:pPr>
                <a:defRPr/>
              </a:pPr>
              <a:t>35</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a:ln/>
        </p:spPr>
      </p:sp>
      <p:sp>
        <p:nvSpPr>
          <p:cNvPr id="14339" name="Espace réservé des commentaires 2"/>
          <p:cNvSpPr>
            <a:spLocks noGrp="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p:spPr>
        <p:txBody>
          <a:bodyPr/>
          <a:lstStyle/>
          <a:p>
            <a:fld id="{F11EAD4F-BD69-48A1-A685-05F5E4133D8E}" type="slidenum">
              <a:rPr lang="en-GB" smtClean="0">
                <a:ea typeface="Arial Unicode MS" pitchFamily="34" charset="-128"/>
                <a:cs typeface="Arial Unicode MS" pitchFamily="34" charset="-128"/>
              </a:rPr>
              <a:pPr/>
              <a:t>19</a:t>
            </a:fld>
            <a:endParaRPr lang="en-GB" smtClean="0">
              <a:ea typeface="Arial Unicode MS" pitchFamily="34" charset="-128"/>
              <a:cs typeface="Arial Unicode MS" pitchFamily="34" charset="-128"/>
            </a:endParaRPr>
          </a:p>
        </p:txBody>
      </p:sp>
      <p:sp>
        <p:nvSpPr>
          <p:cNvPr id="37891" name="Text Box 1"/>
          <p:cNvSpPr txBox="1">
            <a:spLocks noChangeArrowheads="1"/>
          </p:cNvSpPr>
          <p:nvPr/>
        </p:nvSpPr>
        <p:spPr bwMode="auto">
          <a:xfrm>
            <a:off x="1003786" y="695134"/>
            <a:ext cx="4848989" cy="3429509"/>
          </a:xfrm>
          <a:prstGeom prst="rect">
            <a:avLst/>
          </a:prstGeom>
          <a:solidFill>
            <a:srgbClr val="FFFFFF"/>
          </a:solidFill>
          <a:ln w="9525">
            <a:solidFill>
              <a:srgbClr val="000000"/>
            </a:solidFill>
            <a:miter lim="800000"/>
            <a:headEnd/>
            <a:tailEnd/>
          </a:ln>
        </p:spPr>
        <p:txBody>
          <a:bodyPr wrap="none" lIns="80165" tIns="40083" rIns="80165" bIns="40083" anchor="ctr"/>
          <a:lstStyle/>
          <a:p>
            <a:endParaRPr lang="fr-FR"/>
          </a:p>
        </p:txBody>
      </p:sp>
      <p:sp>
        <p:nvSpPr>
          <p:cNvPr id="37892" name="Rectangle 2"/>
          <p:cNvSpPr>
            <a:spLocks noGrp="1" noChangeArrowheads="1"/>
          </p:cNvSpPr>
          <p:nvPr>
            <p:ph type="body"/>
          </p:nvPr>
        </p:nvSpPr>
        <p:spPr>
          <a:xfrm>
            <a:off x="685512" y="4343230"/>
            <a:ext cx="5485536" cy="4115139"/>
          </a:xfrm>
          <a:noFill/>
          <a:ln/>
        </p:spPr>
        <p:txBody>
          <a:bodyPr wrap="none" anchor="ct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p:spPr>
        <p:txBody>
          <a:bodyPr/>
          <a:lstStyle/>
          <a:p>
            <a:fld id="{F72520E4-78E7-4EAE-B974-E835C74EE06E}" type="slidenum">
              <a:rPr lang="en-GB" smtClean="0">
                <a:ea typeface="Arial Unicode MS" pitchFamily="34" charset="-128"/>
                <a:cs typeface="Arial Unicode MS" pitchFamily="34" charset="-128"/>
              </a:rPr>
              <a:pPr/>
              <a:t>20</a:t>
            </a:fld>
            <a:endParaRPr lang="en-GB" smtClean="0">
              <a:ea typeface="Arial Unicode MS" pitchFamily="34" charset="-128"/>
              <a:cs typeface="Arial Unicode MS" pitchFamily="34" charset="-128"/>
            </a:endParaRPr>
          </a:p>
        </p:txBody>
      </p:sp>
      <p:sp>
        <p:nvSpPr>
          <p:cNvPr id="39939" name="Text Box 1"/>
          <p:cNvSpPr txBox="1">
            <a:spLocks noChangeArrowheads="1"/>
          </p:cNvSpPr>
          <p:nvPr/>
        </p:nvSpPr>
        <p:spPr bwMode="auto">
          <a:xfrm>
            <a:off x="1003786" y="695134"/>
            <a:ext cx="4848989" cy="3429509"/>
          </a:xfrm>
          <a:prstGeom prst="rect">
            <a:avLst/>
          </a:prstGeom>
          <a:solidFill>
            <a:srgbClr val="FFFFFF"/>
          </a:solidFill>
          <a:ln w="9525">
            <a:solidFill>
              <a:srgbClr val="000000"/>
            </a:solidFill>
            <a:miter lim="800000"/>
            <a:headEnd/>
            <a:tailEnd/>
          </a:ln>
        </p:spPr>
        <p:txBody>
          <a:bodyPr wrap="none" lIns="80165" tIns="40083" rIns="80165" bIns="40083" anchor="ctr"/>
          <a:lstStyle/>
          <a:p>
            <a:endParaRPr lang="fr-FR"/>
          </a:p>
        </p:txBody>
      </p:sp>
      <p:sp>
        <p:nvSpPr>
          <p:cNvPr id="39940" name="Rectangle 2"/>
          <p:cNvSpPr>
            <a:spLocks noGrp="1" noChangeArrowheads="1"/>
          </p:cNvSpPr>
          <p:nvPr>
            <p:ph type="body"/>
          </p:nvPr>
        </p:nvSpPr>
        <p:spPr>
          <a:xfrm>
            <a:off x="685512" y="4343230"/>
            <a:ext cx="5485536" cy="4115139"/>
          </a:xfrm>
          <a:noFill/>
          <a:ln/>
        </p:spPr>
        <p:txBody>
          <a:bodyPr wrap="none" anchor="ctr"/>
          <a:lstStyle/>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p:spPr>
        <p:txBody>
          <a:bodyPr/>
          <a:lstStyle/>
          <a:p>
            <a:fld id="{E15464E4-9F3F-4629-A838-19D69692CC96}" type="slidenum">
              <a:rPr lang="en-GB" smtClean="0">
                <a:ea typeface="Arial Unicode MS" pitchFamily="34" charset="-128"/>
                <a:cs typeface="Arial Unicode MS" pitchFamily="34" charset="-128"/>
              </a:rPr>
              <a:pPr/>
              <a:t>21</a:t>
            </a:fld>
            <a:endParaRPr lang="en-GB" smtClean="0">
              <a:ea typeface="Arial Unicode MS" pitchFamily="34" charset="-128"/>
              <a:cs typeface="Arial Unicode MS" pitchFamily="34" charset="-128"/>
            </a:endParaRPr>
          </a:p>
        </p:txBody>
      </p:sp>
      <p:sp>
        <p:nvSpPr>
          <p:cNvPr id="19459" name="Text Box 1"/>
          <p:cNvSpPr txBox="1">
            <a:spLocks noChangeArrowheads="1"/>
          </p:cNvSpPr>
          <p:nvPr/>
        </p:nvSpPr>
        <p:spPr bwMode="auto">
          <a:xfrm>
            <a:off x="1003786" y="695134"/>
            <a:ext cx="4848989" cy="3429509"/>
          </a:xfrm>
          <a:prstGeom prst="rect">
            <a:avLst/>
          </a:prstGeom>
          <a:solidFill>
            <a:srgbClr val="FFFFFF"/>
          </a:solidFill>
          <a:ln w="9525">
            <a:solidFill>
              <a:srgbClr val="000000"/>
            </a:solidFill>
            <a:miter lim="800000"/>
            <a:headEnd/>
            <a:tailEnd/>
          </a:ln>
        </p:spPr>
        <p:txBody>
          <a:bodyPr wrap="none" lIns="80165" tIns="40083" rIns="80165" bIns="40083" anchor="ctr"/>
          <a:lstStyle/>
          <a:p>
            <a:endParaRPr lang="fr-FR"/>
          </a:p>
        </p:txBody>
      </p:sp>
      <p:sp>
        <p:nvSpPr>
          <p:cNvPr id="19460" name="Rectangle 2"/>
          <p:cNvSpPr>
            <a:spLocks noGrp="1" noChangeArrowheads="1"/>
          </p:cNvSpPr>
          <p:nvPr>
            <p:ph type="body"/>
          </p:nvPr>
        </p:nvSpPr>
        <p:spPr>
          <a:xfrm>
            <a:off x="685512" y="4343230"/>
            <a:ext cx="5485536" cy="4115139"/>
          </a:xfrm>
          <a:noFill/>
          <a:ln/>
        </p:spPr>
        <p:txBody>
          <a:bodyPr wrap="none" anchor="ct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p:spPr>
        <p:txBody>
          <a:bodyPr/>
          <a:lstStyle/>
          <a:p>
            <a:fld id="{CEA29293-F4EA-4ECB-AEF3-CAF84A546AA2}" type="slidenum">
              <a:rPr lang="en-GB" smtClean="0">
                <a:ea typeface="Arial Unicode MS" pitchFamily="34" charset="-128"/>
                <a:cs typeface="Arial Unicode MS" pitchFamily="34" charset="-128"/>
              </a:rPr>
              <a:pPr/>
              <a:t>22</a:t>
            </a:fld>
            <a:endParaRPr lang="en-GB" smtClean="0">
              <a:ea typeface="Arial Unicode MS" pitchFamily="34" charset="-128"/>
              <a:cs typeface="Arial Unicode MS" pitchFamily="34" charset="-128"/>
            </a:endParaRPr>
          </a:p>
        </p:txBody>
      </p:sp>
      <p:sp>
        <p:nvSpPr>
          <p:cNvPr id="20483" name="Text Box 1"/>
          <p:cNvSpPr txBox="1">
            <a:spLocks noChangeArrowheads="1"/>
          </p:cNvSpPr>
          <p:nvPr/>
        </p:nvSpPr>
        <p:spPr bwMode="auto">
          <a:xfrm>
            <a:off x="1003786" y="695134"/>
            <a:ext cx="4848989" cy="3429509"/>
          </a:xfrm>
          <a:prstGeom prst="rect">
            <a:avLst/>
          </a:prstGeom>
          <a:solidFill>
            <a:srgbClr val="FFFFFF"/>
          </a:solidFill>
          <a:ln w="9525">
            <a:solidFill>
              <a:srgbClr val="000000"/>
            </a:solidFill>
            <a:miter lim="800000"/>
            <a:headEnd/>
            <a:tailEnd/>
          </a:ln>
        </p:spPr>
        <p:txBody>
          <a:bodyPr wrap="none" lIns="80165" tIns="40083" rIns="80165" bIns="40083" anchor="ctr"/>
          <a:lstStyle/>
          <a:p>
            <a:endParaRPr lang="fr-FR"/>
          </a:p>
        </p:txBody>
      </p:sp>
      <p:sp>
        <p:nvSpPr>
          <p:cNvPr id="20484" name="Rectangle 2"/>
          <p:cNvSpPr>
            <a:spLocks noGrp="1" noChangeArrowheads="1"/>
          </p:cNvSpPr>
          <p:nvPr>
            <p:ph type="body"/>
          </p:nvPr>
        </p:nvSpPr>
        <p:spPr>
          <a:xfrm>
            <a:off x="685512" y="4343230"/>
            <a:ext cx="5485536" cy="4115139"/>
          </a:xfrm>
          <a:noFill/>
          <a:ln/>
        </p:spPr>
        <p:txBody>
          <a:bodyPr wrap="none" anchor="ctr"/>
          <a:lstStyle/>
          <a:p>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p>
            <a:fld id="{9F25403A-47A5-4DAE-BFF8-38F490453D15}" type="slidenum">
              <a:rPr lang="en-GB" smtClean="0">
                <a:ea typeface="Arial Unicode MS" pitchFamily="34" charset="-128"/>
                <a:cs typeface="Arial Unicode MS" pitchFamily="34" charset="-128"/>
              </a:rPr>
              <a:pPr/>
              <a:t>23</a:t>
            </a:fld>
            <a:endParaRPr lang="en-GB" smtClean="0">
              <a:ea typeface="Arial Unicode MS" pitchFamily="34" charset="-128"/>
              <a:cs typeface="Arial Unicode MS" pitchFamily="34" charset="-128"/>
            </a:endParaRPr>
          </a:p>
        </p:txBody>
      </p:sp>
      <p:sp>
        <p:nvSpPr>
          <p:cNvPr id="21507" name="Text Box 1"/>
          <p:cNvSpPr txBox="1">
            <a:spLocks noChangeArrowheads="1"/>
          </p:cNvSpPr>
          <p:nvPr/>
        </p:nvSpPr>
        <p:spPr bwMode="auto">
          <a:xfrm>
            <a:off x="1003786" y="695134"/>
            <a:ext cx="4848989" cy="3429509"/>
          </a:xfrm>
          <a:prstGeom prst="rect">
            <a:avLst/>
          </a:prstGeom>
          <a:solidFill>
            <a:srgbClr val="FFFFFF"/>
          </a:solidFill>
          <a:ln w="9525">
            <a:solidFill>
              <a:srgbClr val="000000"/>
            </a:solidFill>
            <a:miter lim="800000"/>
            <a:headEnd/>
            <a:tailEnd/>
          </a:ln>
        </p:spPr>
        <p:txBody>
          <a:bodyPr wrap="none" lIns="80165" tIns="40083" rIns="80165" bIns="40083" anchor="ctr"/>
          <a:lstStyle/>
          <a:p>
            <a:endParaRPr lang="fr-FR"/>
          </a:p>
        </p:txBody>
      </p:sp>
      <p:sp>
        <p:nvSpPr>
          <p:cNvPr id="21508" name="Rectangle 2"/>
          <p:cNvSpPr>
            <a:spLocks noGrp="1" noChangeArrowheads="1"/>
          </p:cNvSpPr>
          <p:nvPr>
            <p:ph type="body"/>
          </p:nvPr>
        </p:nvSpPr>
        <p:spPr>
          <a:xfrm>
            <a:off x="685512" y="4343230"/>
            <a:ext cx="5485536" cy="4115139"/>
          </a:xfrm>
          <a:noFill/>
          <a:ln/>
        </p:spPr>
        <p:txBody>
          <a:bodyPr wrap="none" anchor="ctr"/>
          <a:lstStyle/>
          <a:p>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p:spPr>
        <p:txBody>
          <a:bodyPr/>
          <a:lstStyle/>
          <a:p>
            <a:fld id="{326F63D5-9E52-4825-BC3D-541B7F5B16E0}" type="slidenum">
              <a:rPr lang="en-GB" smtClean="0">
                <a:ea typeface="Arial Unicode MS" pitchFamily="34" charset="-128"/>
                <a:cs typeface="Arial Unicode MS" pitchFamily="34" charset="-128"/>
              </a:rPr>
              <a:pPr/>
              <a:t>24</a:t>
            </a:fld>
            <a:endParaRPr lang="en-GB" smtClean="0">
              <a:ea typeface="Arial Unicode MS" pitchFamily="34" charset="-128"/>
              <a:cs typeface="Arial Unicode MS" pitchFamily="34" charset="-128"/>
            </a:endParaRPr>
          </a:p>
        </p:txBody>
      </p:sp>
      <p:sp>
        <p:nvSpPr>
          <p:cNvPr id="22531" name="Text Box 1"/>
          <p:cNvSpPr txBox="1">
            <a:spLocks noChangeArrowheads="1"/>
          </p:cNvSpPr>
          <p:nvPr/>
        </p:nvSpPr>
        <p:spPr bwMode="auto">
          <a:xfrm>
            <a:off x="1003786" y="695134"/>
            <a:ext cx="4848989" cy="3429509"/>
          </a:xfrm>
          <a:prstGeom prst="rect">
            <a:avLst/>
          </a:prstGeom>
          <a:solidFill>
            <a:srgbClr val="FFFFFF"/>
          </a:solidFill>
          <a:ln w="9525">
            <a:solidFill>
              <a:srgbClr val="000000"/>
            </a:solidFill>
            <a:miter lim="800000"/>
            <a:headEnd/>
            <a:tailEnd/>
          </a:ln>
        </p:spPr>
        <p:txBody>
          <a:bodyPr wrap="none" lIns="80165" tIns="40083" rIns="80165" bIns="40083" anchor="ctr"/>
          <a:lstStyle/>
          <a:p>
            <a:endParaRPr lang="fr-FR"/>
          </a:p>
        </p:txBody>
      </p:sp>
      <p:sp>
        <p:nvSpPr>
          <p:cNvPr id="22532" name="Rectangle 2"/>
          <p:cNvSpPr>
            <a:spLocks noGrp="1" noChangeArrowheads="1"/>
          </p:cNvSpPr>
          <p:nvPr>
            <p:ph type="body"/>
          </p:nvPr>
        </p:nvSpPr>
        <p:spPr>
          <a:xfrm>
            <a:off x="685512" y="4343230"/>
            <a:ext cx="5485536" cy="4115139"/>
          </a:xfrm>
          <a:noFill/>
          <a:ln/>
        </p:spPr>
        <p:txBody>
          <a:bodyPr wrap="none" anchor="ctr"/>
          <a:lstStyle/>
          <a:p>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801CA8C-62BD-415A-B8EB-8BE1E6315503}" type="slidenum">
              <a:rPr lang="fr-FR" smtClean="0"/>
              <a:pPr/>
              <a:t>26</a:t>
            </a:fld>
            <a:endParaRPr lang="fr-FR"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685800" y="213042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fr-FR"/>
              <a:t>Cliquez pour modifier le style du titre</a:t>
            </a:r>
          </a:p>
        </p:txBody>
      </p:sp>
      <p:sp>
        <p:nvSpPr>
          <p:cNvPr id="4099" name="Rectangle 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fr-FR"/>
              <a:t>Cliquez pour modifier le style des sous-titres du masque</a:t>
            </a:r>
          </a:p>
        </p:txBody>
      </p:sp>
      <p:sp>
        <p:nvSpPr>
          <p:cNvPr id="4" name="Rectangle 4"/>
          <p:cNvSpPr>
            <a:spLocks noGrp="1" noChangeArrowheads="1"/>
          </p:cNvSpPr>
          <p:nvPr>
            <p:ph type="dt" sz="half" idx="10"/>
          </p:nvPr>
        </p:nvSpPr>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xfrm>
            <a:off x="6553200" y="6245225"/>
            <a:ext cx="2133600" cy="476250"/>
          </a:xfrm>
        </p:spPr>
        <p:txBody>
          <a:bodyPr/>
          <a:lstStyle>
            <a:lvl1pPr algn="r">
              <a:defRPr sz="1400"/>
            </a:lvl1pPr>
          </a:lstStyle>
          <a:p>
            <a:pPr>
              <a:defRPr/>
            </a:pPr>
            <a:fld id="{F071AE3E-7736-413C-9EBD-77369382D3CA}"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9C2668AE-5F70-4F58-8E63-59BA41F2D73C}"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5A13E97-6E47-417A-925E-FF67C7812055}"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F1DCF2EB-8787-456A-A0AB-F59E7B50A236}"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0EE0C0A5-E1B0-43AE-83B9-8327A53A7FF6}"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F4DAAEB6-A239-45E5-8AF1-1D154424BBAD}"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5203D364-C759-4F77-BE15-0F296FA265F8}"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3A8BC368-A481-460D-8BDF-7DFF9D15B790}"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6729543E-F822-416F-B841-98B7DD8A6DEF}"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E3891F41-458D-4BB3-8B1E-ADF678C40D92}"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7575E4D-5860-4650-B65E-FF8DF203E538}"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685800" y="213042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fr-FR"/>
              <a:t>Cliquez pour modifier le style du titre</a:t>
            </a:r>
          </a:p>
        </p:txBody>
      </p:sp>
      <p:sp>
        <p:nvSpPr>
          <p:cNvPr id="4099" name="Rectangle 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fr-FR"/>
              <a:t>Cliquez pour modifier le style des sous-titres du masque</a:t>
            </a:r>
          </a:p>
        </p:txBody>
      </p:sp>
      <p:sp>
        <p:nvSpPr>
          <p:cNvPr id="4" name="Rectangle 4"/>
          <p:cNvSpPr>
            <a:spLocks noGrp="1" noChangeArrowheads="1"/>
          </p:cNvSpPr>
          <p:nvPr>
            <p:ph type="dt" sz="half" idx="10"/>
          </p:nvPr>
        </p:nvSpPr>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xfrm>
            <a:off x="6553200" y="6245225"/>
            <a:ext cx="2133600" cy="476250"/>
          </a:xfrm>
        </p:spPr>
        <p:txBody>
          <a:bodyPr/>
          <a:lstStyle>
            <a:lvl1pPr algn="r">
              <a:defRPr sz="1400"/>
            </a:lvl1pPr>
          </a:lstStyle>
          <a:p>
            <a:pPr>
              <a:defRPr/>
            </a:pPr>
            <a:fld id="{F071AE3E-7736-413C-9EBD-77369382D3CA}"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9C2668AE-5F70-4F58-8E63-59BA41F2D73C}"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5A13E97-6E47-417A-925E-FF67C7812055}"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F1DCF2EB-8787-456A-A0AB-F59E7B50A236}"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0EE0C0A5-E1B0-43AE-83B9-8327A53A7FF6}"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F4DAAEB6-A239-45E5-8AF1-1D154424BBAD}"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5203D364-C759-4F77-BE15-0F296FA265F8}"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3A8BC368-A481-460D-8BDF-7DFF9D15B790}"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6729543E-F822-416F-B841-98B7DD8A6DEF}"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E3891F41-458D-4BB3-8B1E-ADF678C40D92}"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57575E4D-5860-4650-B65E-FF8DF203E538}" type="slidenum">
              <a:rPr lang="fr-FR">
                <a:solidFill>
                  <a:srgbClr val="000000"/>
                </a:solidFill>
              </a:rPr>
              <a:pPr>
                <a:defRPr/>
              </a:pPr>
              <a:t>‹N°›</a:t>
            </a:fld>
            <a:endParaRPr lang="fr-FR">
              <a:solidFill>
                <a:srgbClr val="000000"/>
              </a:solidFill>
            </a:endParaRPr>
          </a:p>
        </p:txBody>
      </p:sp>
    </p:spTree>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85800" y="609600"/>
            <a:ext cx="7772400" cy="5486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01A85A22-C9A2-47BB-9B2D-FCA5179C1CDA}" type="slidenum">
              <a:rPr lang="fr-FR"/>
              <a:pPr>
                <a:defRPr/>
              </a:pPr>
              <a:t>‹N°›</a:t>
            </a:fld>
            <a:endParaRPr lang="fr-F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45D8DBD-1FC1-4BEE-A306-B14F12B6ABB9}" type="datetimeFigureOut">
              <a:rPr lang="fr-FR" smtClean="0"/>
              <a:pPr/>
              <a:t>12/11/2012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A05171-D796-4D74-B399-47533B3193A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8000">
              <a:schemeClr val="tx2">
                <a:lumMod val="40000"/>
                <a:lumOff val="60000"/>
              </a:schemeClr>
            </a:gs>
            <a:gs pos="100000">
              <a:srgbClr val="FFFFFF"/>
            </a:gs>
          </a:gsLst>
          <a:lin ang="60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D8DBD-1FC1-4BEE-A306-B14F12B6ABB9}" type="datetimeFigureOut">
              <a:rPr lang="fr-FR" smtClean="0"/>
              <a:pPr/>
              <a:t>12/11/2012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05171-D796-4D74-B399-47533B3193A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endParaRPr lang="fr-FR">
              <a:solidFill>
                <a:srgbClr val="000000"/>
              </a:solidFill>
            </a:endParaRPr>
          </a:p>
        </p:txBody>
      </p:sp>
      <p:sp>
        <p:nvSpPr>
          <p:cNvPr id="1038" name="Rectangle 1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fr-FR">
              <a:solidFill>
                <a:srgbClr val="000000"/>
              </a:solidFill>
            </a:endParaRPr>
          </a:p>
        </p:txBody>
      </p:sp>
      <p:sp>
        <p:nvSpPr>
          <p:cNvPr id="1039" name="Rectangle 15"/>
          <p:cNvSpPr>
            <a:spLocks noGrp="1" noChangeArrowheads="1"/>
          </p:cNvSpPr>
          <p:nvPr>
            <p:ph type="sldNum" sz="quarter" idx="4"/>
          </p:nvPr>
        </p:nvSpPr>
        <p:spPr bwMode="auto">
          <a:xfrm>
            <a:off x="3505200" y="188913"/>
            <a:ext cx="2133600" cy="64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3200">
                <a:latin typeface="Arial" charset="0"/>
                <a:cs typeface="+mn-cs"/>
              </a:defRPr>
            </a:lvl1pPr>
          </a:lstStyle>
          <a:p>
            <a:pPr fontAlgn="base">
              <a:spcBef>
                <a:spcPct val="0"/>
              </a:spcBef>
              <a:spcAft>
                <a:spcPct val="0"/>
              </a:spcAft>
              <a:defRPr/>
            </a:pPr>
            <a:fld id="{ED0868D6-8305-4145-BA62-463044C4D35C}" type="slidenum">
              <a:rPr lang="fr-FR">
                <a:solidFill>
                  <a:srgbClr val="000000"/>
                </a:solidFill>
              </a:rPr>
              <a:pPr fontAlgn="base">
                <a:spcBef>
                  <a:spcPct val="0"/>
                </a:spcBef>
                <a:spcAft>
                  <a:spcPct val="0"/>
                </a:spcAft>
                <a:defRPr/>
              </a:pPr>
              <a:t>‹N°›</a:t>
            </a:fld>
            <a:endParaRPr lang="fr-FR">
              <a:solidFill>
                <a:srgbClr val="000000"/>
              </a:solidFill>
            </a:endParaRPr>
          </a:p>
        </p:txBody>
      </p:sp>
      <p:sp>
        <p:nvSpPr>
          <p:cNvPr id="1040" name="Line 16"/>
          <p:cNvSpPr>
            <a:spLocks noChangeShapeType="1"/>
          </p:cNvSpPr>
          <p:nvPr userDrawn="1"/>
        </p:nvSpPr>
        <p:spPr bwMode="auto">
          <a:xfrm>
            <a:off x="4557713" y="1052513"/>
            <a:ext cx="28575" cy="5805487"/>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fr-FR">
              <a:solidFill>
                <a:srgbClr val="000000"/>
              </a:solidFill>
              <a:cs typeface="Arial" pitchFamily="34" charset="0"/>
            </a:endParaRPr>
          </a:p>
        </p:txBody>
      </p:sp>
      <p:sp>
        <p:nvSpPr>
          <p:cNvPr id="1044" name="Rectangle 20"/>
          <p:cNvSpPr>
            <a:spLocks noChangeArrowheads="1"/>
          </p:cNvSpPr>
          <p:nvPr userDrawn="1"/>
        </p:nvSpPr>
        <p:spPr bwMode="auto">
          <a:xfrm>
            <a:off x="1331913" y="2333625"/>
            <a:ext cx="2016125" cy="2159000"/>
          </a:xfrm>
          <a:prstGeom prst="rect">
            <a:avLst/>
          </a:prstGeom>
          <a:noFill/>
          <a:ln w="63500">
            <a:solidFill>
              <a:srgbClr val="FF0000"/>
            </a:solidFill>
            <a:miter lim="800000"/>
            <a:headEnd/>
            <a:tailEnd/>
          </a:ln>
          <a:effectLst/>
        </p:spPr>
        <p:txBody>
          <a:bodyPr wrap="none" anchor="ctr"/>
          <a:lstStyle/>
          <a:p>
            <a:pPr fontAlgn="base">
              <a:spcBef>
                <a:spcPct val="0"/>
              </a:spcBef>
              <a:spcAft>
                <a:spcPct val="0"/>
              </a:spcAft>
              <a:defRPr/>
            </a:pPr>
            <a:endParaRPr lang="fr-FR">
              <a:solidFill>
                <a:srgbClr val="000000"/>
              </a:solidFill>
              <a:cs typeface="Arial" pitchFamily="34" charset="0"/>
            </a:endParaRPr>
          </a:p>
        </p:txBody>
      </p:sp>
      <p:sp>
        <p:nvSpPr>
          <p:cNvPr id="1045" name="Rectangle 21"/>
          <p:cNvSpPr>
            <a:spLocks noChangeArrowheads="1"/>
          </p:cNvSpPr>
          <p:nvPr userDrawn="1"/>
        </p:nvSpPr>
        <p:spPr bwMode="auto">
          <a:xfrm>
            <a:off x="5795963" y="2335213"/>
            <a:ext cx="2016125" cy="2159000"/>
          </a:xfrm>
          <a:prstGeom prst="rect">
            <a:avLst/>
          </a:prstGeom>
          <a:noFill/>
          <a:ln w="63500">
            <a:solidFill>
              <a:srgbClr val="00CCFF"/>
            </a:solidFill>
            <a:miter lim="800000"/>
            <a:headEnd/>
            <a:tailEnd/>
          </a:ln>
          <a:effectLst/>
        </p:spPr>
        <p:txBody>
          <a:bodyPr wrap="none" anchor="ctr"/>
          <a:lstStyle/>
          <a:p>
            <a:pPr fontAlgn="base">
              <a:spcBef>
                <a:spcPct val="0"/>
              </a:spcBef>
              <a:spcAft>
                <a:spcPct val="0"/>
              </a:spcAft>
              <a:defRPr/>
            </a:pPr>
            <a:endParaRPr lang="fr-FR">
              <a:solidFill>
                <a:srgbClr val="000000"/>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endParaRPr lang="fr-FR">
              <a:solidFill>
                <a:srgbClr val="000000"/>
              </a:solidFill>
            </a:endParaRPr>
          </a:p>
        </p:txBody>
      </p:sp>
      <p:sp>
        <p:nvSpPr>
          <p:cNvPr id="1038" name="Rectangle 1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fr-FR">
              <a:solidFill>
                <a:srgbClr val="000000"/>
              </a:solidFill>
            </a:endParaRPr>
          </a:p>
        </p:txBody>
      </p:sp>
      <p:sp>
        <p:nvSpPr>
          <p:cNvPr id="1039" name="Rectangle 15"/>
          <p:cNvSpPr>
            <a:spLocks noGrp="1" noChangeArrowheads="1"/>
          </p:cNvSpPr>
          <p:nvPr>
            <p:ph type="sldNum" sz="quarter" idx="4"/>
          </p:nvPr>
        </p:nvSpPr>
        <p:spPr bwMode="auto">
          <a:xfrm>
            <a:off x="3505200" y="188913"/>
            <a:ext cx="2133600" cy="64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3200">
                <a:latin typeface="Arial" charset="0"/>
                <a:cs typeface="+mn-cs"/>
              </a:defRPr>
            </a:lvl1pPr>
          </a:lstStyle>
          <a:p>
            <a:pPr fontAlgn="base">
              <a:spcBef>
                <a:spcPct val="0"/>
              </a:spcBef>
              <a:spcAft>
                <a:spcPct val="0"/>
              </a:spcAft>
              <a:defRPr/>
            </a:pPr>
            <a:fld id="{ED0868D6-8305-4145-BA62-463044C4D35C}" type="slidenum">
              <a:rPr lang="fr-FR">
                <a:solidFill>
                  <a:srgbClr val="000000"/>
                </a:solidFill>
              </a:rPr>
              <a:pPr fontAlgn="base">
                <a:spcBef>
                  <a:spcPct val="0"/>
                </a:spcBef>
                <a:spcAft>
                  <a:spcPct val="0"/>
                </a:spcAft>
                <a:defRPr/>
              </a:pPr>
              <a:t>‹N°›</a:t>
            </a:fld>
            <a:endParaRPr lang="fr-FR">
              <a:solidFill>
                <a:srgbClr val="000000"/>
              </a:solidFill>
            </a:endParaRPr>
          </a:p>
        </p:txBody>
      </p:sp>
      <p:sp>
        <p:nvSpPr>
          <p:cNvPr id="1040" name="Line 16"/>
          <p:cNvSpPr>
            <a:spLocks noChangeShapeType="1"/>
          </p:cNvSpPr>
          <p:nvPr userDrawn="1"/>
        </p:nvSpPr>
        <p:spPr bwMode="auto">
          <a:xfrm>
            <a:off x="4557713" y="1052513"/>
            <a:ext cx="28575" cy="5805487"/>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fr-FR">
              <a:solidFill>
                <a:srgbClr val="000000"/>
              </a:solidFill>
              <a:cs typeface="Arial" pitchFamily="34" charset="0"/>
            </a:endParaRPr>
          </a:p>
        </p:txBody>
      </p:sp>
      <p:sp>
        <p:nvSpPr>
          <p:cNvPr id="1044" name="Rectangle 20"/>
          <p:cNvSpPr>
            <a:spLocks noChangeArrowheads="1"/>
          </p:cNvSpPr>
          <p:nvPr userDrawn="1"/>
        </p:nvSpPr>
        <p:spPr bwMode="auto">
          <a:xfrm>
            <a:off x="1331913" y="2333625"/>
            <a:ext cx="2016125" cy="2159000"/>
          </a:xfrm>
          <a:prstGeom prst="rect">
            <a:avLst/>
          </a:prstGeom>
          <a:noFill/>
          <a:ln w="63500">
            <a:solidFill>
              <a:srgbClr val="FF0000"/>
            </a:solidFill>
            <a:miter lim="800000"/>
            <a:headEnd/>
            <a:tailEnd/>
          </a:ln>
          <a:effectLst/>
        </p:spPr>
        <p:txBody>
          <a:bodyPr wrap="none" anchor="ctr"/>
          <a:lstStyle/>
          <a:p>
            <a:pPr fontAlgn="base">
              <a:spcBef>
                <a:spcPct val="0"/>
              </a:spcBef>
              <a:spcAft>
                <a:spcPct val="0"/>
              </a:spcAft>
              <a:defRPr/>
            </a:pPr>
            <a:endParaRPr lang="fr-FR">
              <a:solidFill>
                <a:srgbClr val="000000"/>
              </a:solidFill>
              <a:cs typeface="Arial" pitchFamily="34" charset="0"/>
            </a:endParaRPr>
          </a:p>
        </p:txBody>
      </p:sp>
      <p:sp>
        <p:nvSpPr>
          <p:cNvPr id="1045" name="Rectangle 21"/>
          <p:cNvSpPr>
            <a:spLocks noChangeArrowheads="1"/>
          </p:cNvSpPr>
          <p:nvPr userDrawn="1"/>
        </p:nvSpPr>
        <p:spPr bwMode="auto">
          <a:xfrm>
            <a:off x="5795963" y="2335213"/>
            <a:ext cx="2016125" cy="2159000"/>
          </a:xfrm>
          <a:prstGeom prst="rect">
            <a:avLst/>
          </a:prstGeom>
          <a:noFill/>
          <a:ln w="63500">
            <a:solidFill>
              <a:srgbClr val="00CCFF"/>
            </a:solidFill>
            <a:miter lim="800000"/>
            <a:headEnd/>
            <a:tailEnd/>
          </a:ln>
          <a:effectLst/>
        </p:spPr>
        <p:txBody>
          <a:bodyPr wrap="none" anchor="ctr"/>
          <a:lstStyle/>
          <a:p>
            <a:pPr fontAlgn="base">
              <a:spcBef>
                <a:spcPct val="0"/>
              </a:spcBef>
              <a:spcAft>
                <a:spcPct val="0"/>
              </a:spcAft>
              <a:defRPr/>
            </a:pPr>
            <a:endParaRPr lang="fr-FR">
              <a:solidFill>
                <a:srgbClr val="000000"/>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8000">
              <a:schemeClr val="tx2">
                <a:lumMod val="40000"/>
                <a:lumOff val="60000"/>
              </a:schemeClr>
            </a:gs>
            <a:gs pos="100000">
              <a:srgbClr val="FFFFFF"/>
            </a:gs>
          </a:gsLst>
          <a:lin ang="60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D8DBD-1FC1-4BEE-A306-B14F12B6ABB9}" type="datetimeFigureOut">
              <a:rPr lang="fr-FR">
                <a:solidFill>
                  <a:prstClr val="black">
                    <a:tint val="75000"/>
                  </a:prstClr>
                </a:solidFill>
              </a:rPr>
              <a:pPr/>
              <a:t>12/11/2012</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05171-D796-4D74-B399-47533B3193A1}" type="slidenum">
              <a:rPr lang="fr-FR">
                <a:solidFill>
                  <a:prstClr val="black">
                    <a:tint val="75000"/>
                  </a:prstClr>
                </a:solidFill>
              </a:rPr>
              <a:pPr/>
              <a:t>‹N°›</a:t>
            </a:fld>
            <a:endParaRPr lang="fr-F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0.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0.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4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3" Type="http://schemas.openxmlformats.org/officeDocument/2006/relationships/hyperlink" Target="file:///D:\Elizabeth\IREM\irem0908\Thales\Nouveau%20Pr&#233;sentation%20Microsoft%20Office%20PowerPoint%2097-2003.ppt" TargetMode="External"/><Relationship Id="rId2" Type="http://schemas.openxmlformats.org/officeDocument/2006/relationships/notesSlide" Target="../notesSlides/notesSlide15.xml"/><Relationship Id="rId1" Type="http://schemas.openxmlformats.org/officeDocument/2006/relationships/slideLayout" Target="../slideLayouts/slideLayout40.xml"/><Relationship Id="rId4" Type="http://schemas.openxmlformats.org/officeDocument/2006/relationships/image" Target="../media/image18.png"/></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Document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2160240"/>
          </a:xfrm>
        </p:spPr>
        <p:txBody>
          <a:bodyPr>
            <a:normAutofit/>
          </a:bodyPr>
          <a:lstStyle/>
          <a:p>
            <a:r>
              <a:rPr lang="fr-FR" sz="6600" b="1" dirty="0" smtClean="0"/>
              <a:t>ACTIVITES MENTALES</a:t>
            </a:r>
            <a:br>
              <a:rPr lang="fr-FR" sz="6600" b="1" dirty="0" smtClean="0"/>
            </a:br>
            <a:r>
              <a:rPr lang="fr-FR" sz="6600" b="1" dirty="0" smtClean="0"/>
              <a:t>AU COLLEGE</a:t>
            </a:r>
            <a:endParaRPr lang="fr-FR" sz="6600" b="1" dirty="0"/>
          </a:p>
        </p:txBody>
      </p:sp>
      <p:sp>
        <p:nvSpPr>
          <p:cNvPr id="3" name="Sous-titre 2"/>
          <p:cNvSpPr>
            <a:spLocks noGrp="1"/>
          </p:cNvSpPr>
          <p:nvPr>
            <p:ph type="subTitle" idx="1"/>
          </p:nvPr>
        </p:nvSpPr>
        <p:spPr>
          <a:xfrm>
            <a:off x="5004048" y="5589240"/>
            <a:ext cx="3960440" cy="720080"/>
          </a:xfrm>
        </p:spPr>
        <p:txBody>
          <a:bodyPr>
            <a:normAutofit/>
          </a:bodyPr>
          <a:lstStyle/>
          <a:p>
            <a:r>
              <a:rPr lang="fr-FR" sz="2400" dirty="0" smtClean="0">
                <a:solidFill>
                  <a:schemeClr val="tx1"/>
                </a:solidFill>
              </a:rPr>
              <a:t>14 novembre 2012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11"/>
          <p:cNvSpPr/>
          <p:nvPr/>
        </p:nvSpPr>
        <p:spPr>
          <a:xfrm>
            <a:off x="468000" y="548680"/>
            <a:ext cx="8208000" cy="584775"/>
          </a:xfrm>
          <a:prstGeom prst="rect">
            <a:avLst/>
          </a:prstGeom>
        </p:spPr>
        <p:txBody>
          <a:bodyPr wrap="square">
            <a:spAutoFit/>
          </a:bodyPr>
          <a:lstStyle/>
          <a:p>
            <a:pPr>
              <a:buNone/>
            </a:pPr>
            <a:r>
              <a:rPr lang="fr-FR" sz="2800" dirty="0" smtClean="0"/>
              <a:t> </a:t>
            </a:r>
            <a:r>
              <a:rPr lang="fr-FR" sz="3200" b="1" dirty="0" smtClean="0"/>
              <a:t>Des pratiques possibles :</a:t>
            </a:r>
            <a:endParaRPr lang="fr-FR" sz="3200" b="1" dirty="0"/>
          </a:p>
        </p:txBody>
      </p:sp>
      <p:sp>
        <p:nvSpPr>
          <p:cNvPr id="13" name="Rectangle 12"/>
          <p:cNvSpPr/>
          <p:nvPr/>
        </p:nvSpPr>
        <p:spPr>
          <a:xfrm>
            <a:off x="468000" y="1268760"/>
            <a:ext cx="8208000" cy="523220"/>
          </a:xfrm>
          <a:prstGeom prst="rect">
            <a:avLst/>
          </a:prstGeom>
        </p:spPr>
        <p:txBody>
          <a:bodyPr wrap="square">
            <a:spAutoFit/>
          </a:bodyPr>
          <a:lstStyle/>
          <a:p>
            <a:pPr lvl="0">
              <a:buFont typeface="Arial" pitchFamily="34" charset="0"/>
              <a:buChar char="•"/>
            </a:pPr>
            <a:r>
              <a:rPr lang="fr-FR" sz="2800" dirty="0" smtClean="0"/>
              <a:t> au début de chaque cours</a:t>
            </a:r>
            <a:endParaRPr lang="fr-FR" sz="2800" dirty="0"/>
          </a:p>
        </p:txBody>
      </p:sp>
      <p:sp>
        <p:nvSpPr>
          <p:cNvPr id="14" name="Rectangle 13"/>
          <p:cNvSpPr/>
          <p:nvPr/>
        </p:nvSpPr>
        <p:spPr>
          <a:xfrm>
            <a:off x="468000" y="1988840"/>
            <a:ext cx="8208000" cy="1384995"/>
          </a:xfrm>
          <a:prstGeom prst="rect">
            <a:avLst/>
          </a:prstGeom>
        </p:spPr>
        <p:txBody>
          <a:bodyPr wrap="square">
            <a:spAutoFit/>
          </a:bodyPr>
          <a:lstStyle/>
          <a:p>
            <a:pPr>
              <a:buFont typeface="Arial" pitchFamily="34" charset="0"/>
              <a:buChar char="•"/>
            </a:pPr>
            <a:r>
              <a:rPr lang="fr-FR" sz="2800" dirty="0" smtClean="0"/>
              <a:t> cinq à dix calculs donnés oralement que les élèves traitent par écrit l’un après l’autre, sur une feuille de brouillon</a:t>
            </a:r>
            <a:endParaRPr lang="fr-FR" sz="2800" dirty="0"/>
          </a:p>
        </p:txBody>
      </p:sp>
      <p:sp>
        <p:nvSpPr>
          <p:cNvPr id="15" name="Rectangle 14"/>
          <p:cNvSpPr/>
          <p:nvPr/>
        </p:nvSpPr>
        <p:spPr>
          <a:xfrm>
            <a:off x="539552" y="3414479"/>
            <a:ext cx="8208000" cy="2246769"/>
          </a:xfrm>
          <a:prstGeom prst="rect">
            <a:avLst/>
          </a:prstGeom>
        </p:spPr>
        <p:txBody>
          <a:bodyPr wrap="square">
            <a:spAutoFit/>
          </a:bodyPr>
          <a:lstStyle/>
          <a:p>
            <a:pPr>
              <a:buFont typeface="Arial" pitchFamily="34" charset="0"/>
              <a:buChar char="•"/>
            </a:pPr>
            <a:r>
              <a:rPr lang="fr-FR" sz="2800" dirty="0" smtClean="0"/>
              <a:t> trois questions sur des acquis à entretenir, quatre questions sur des connaissances en cours d’acquisition et trois questions pour remédier à des erreurs classiques et récurrentes</a:t>
            </a:r>
          </a:p>
          <a:p>
            <a:pPr>
              <a:buFont typeface="Arial" pitchFamily="34" charset="0"/>
              <a:buChar char="•"/>
            </a:pP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32856"/>
            <a:ext cx="8229600" cy="1656184"/>
          </a:xfrm>
        </p:spPr>
        <p:txBody>
          <a:bodyPr>
            <a:normAutofit/>
          </a:bodyPr>
          <a:lstStyle/>
          <a:p>
            <a:pPr marL="0" indent="0">
              <a:buNone/>
            </a:pPr>
            <a:r>
              <a:rPr lang="fr-FR" sz="2800" dirty="0"/>
              <a:t> </a:t>
            </a:r>
          </a:p>
          <a:p>
            <a:pPr lvl="0"/>
            <a:endParaRPr lang="fr-FR" dirty="0"/>
          </a:p>
          <a:p>
            <a:endParaRPr lang="fr-FR" dirty="0"/>
          </a:p>
        </p:txBody>
      </p:sp>
      <p:sp>
        <p:nvSpPr>
          <p:cNvPr id="7" name="Rectangle 6"/>
          <p:cNvSpPr/>
          <p:nvPr/>
        </p:nvSpPr>
        <p:spPr>
          <a:xfrm>
            <a:off x="467544" y="476672"/>
            <a:ext cx="8208000" cy="523220"/>
          </a:xfrm>
          <a:prstGeom prst="rect">
            <a:avLst/>
          </a:prstGeom>
        </p:spPr>
        <p:txBody>
          <a:bodyPr wrap="square">
            <a:spAutoFit/>
          </a:bodyPr>
          <a:lstStyle/>
          <a:p>
            <a:pPr lvl="0">
              <a:buFont typeface="Arial" pitchFamily="34" charset="0"/>
              <a:buChar char="•"/>
            </a:pPr>
            <a:r>
              <a:rPr lang="fr-FR" sz="2800" dirty="0" smtClean="0"/>
              <a:t> la correction peut être immédiate ou différée.</a:t>
            </a:r>
            <a:endParaRPr lang="fr-FR" sz="2800" dirty="0"/>
          </a:p>
        </p:txBody>
      </p:sp>
      <p:sp>
        <p:nvSpPr>
          <p:cNvPr id="9" name="Rectangle 8"/>
          <p:cNvSpPr/>
          <p:nvPr/>
        </p:nvSpPr>
        <p:spPr>
          <a:xfrm>
            <a:off x="468000" y="1340768"/>
            <a:ext cx="8208000" cy="523220"/>
          </a:xfrm>
          <a:prstGeom prst="rect">
            <a:avLst/>
          </a:prstGeom>
        </p:spPr>
        <p:txBody>
          <a:bodyPr wrap="square">
            <a:spAutoFit/>
          </a:bodyPr>
          <a:lstStyle/>
          <a:p>
            <a:pPr>
              <a:buFont typeface="Arial" pitchFamily="34" charset="0"/>
              <a:buChar char="•"/>
            </a:pPr>
            <a:r>
              <a:rPr lang="fr-FR" sz="2800" dirty="0" smtClean="0"/>
              <a:t> pas de note a priori</a:t>
            </a:r>
            <a:endParaRPr lang="fr-FR" sz="2800" dirty="0"/>
          </a:p>
        </p:txBody>
      </p:sp>
      <p:sp>
        <p:nvSpPr>
          <p:cNvPr id="10" name="Rectangle 9"/>
          <p:cNvSpPr/>
          <p:nvPr/>
        </p:nvSpPr>
        <p:spPr>
          <a:xfrm>
            <a:off x="468000" y="2132856"/>
            <a:ext cx="8208000" cy="954107"/>
          </a:xfrm>
          <a:prstGeom prst="rect">
            <a:avLst/>
          </a:prstGeom>
        </p:spPr>
        <p:txBody>
          <a:bodyPr wrap="square">
            <a:spAutoFit/>
          </a:bodyPr>
          <a:lstStyle/>
          <a:p>
            <a:pPr lvl="0">
              <a:buFont typeface="Arial" pitchFamily="34" charset="0"/>
              <a:buChar char="•"/>
            </a:pPr>
            <a:r>
              <a:rPr lang="fr-FR" sz="2800" dirty="0" smtClean="0"/>
              <a:t> des séances courtes et régulières : 5 à 10 minutes une fois par semaine</a:t>
            </a:r>
            <a:endParaRPr lang="fr-FR" sz="2800" dirty="0"/>
          </a:p>
        </p:txBody>
      </p:sp>
      <p:sp>
        <p:nvSpPr>
          <p:cNvPr id="12" name="Rectangle 11"/>
          <p:cNvSpPr/>
          <p:nvPr/>
        </p:nvSpPr>
        <p:spPr>
          <a:xfrm>
            <a:off x="468000" y="4725144"/>
            <a:ext cx="8208000" cy="523220"/>
          </a:xfrm>
          <a:prstGeom prst="rect">
            <a:avLst/>
          </a:prstGeom>
        </p:spPr>
        <p:txBody>
          <a:bodyPr wrap="square">
            <a:spAutoFit/>
          </a:bodyPr>
          <a:lstStyle/>
          <a:p>
            <a:pPr lvl="0">
              <a:buFont typeface="Arial" pitchFamily="34" charset="0"/>
              <a:buChar char="•"/>
            </a:pPr>
            <a:r>
              <a:rPr lang="fr-FR" sz="2800" dirty="0" smtClean="0"/>
              <a:t> des évaluations une fois par mois environ</a:t>
            </a:r>
            <a:endParaRPr lang="fr-FR" sz="2800" dirty="0"/>
          </a:p>
        </p:txBody>
      </p:sp>
      <p:sp>
        <p:nvSpPr>
          <p:cNvPr id="13" name="Rectangle 12"/>
          <p:cNvSpPr/>
          <p:nvPr/>
        </p:nvSpPr>
        <p:spPr>
          <a:xfrm>
            <a:off x="468000" y="5445224"/>
            <a:ext cx="8208000" cy="523220"/>
          </a:xfrm>
          <a:prstGeom prst="rect">
            <a:avLst/>
          </a:prstGeom>
        </p:spPr>
        <p:txBody>
          <a:bodyPr wrap="square">
            <a:spAutoFit/>
          </a:bodyPr>
          <a:lstStyle/>
          <a:p>
            <a:pPr>
              <a:buFont typeface="Arial" pitchFamily="34" charset="0"/>
              <a:buChar char="•"/>
            </a:pPr>
            <a:r>
              <a:rPr lang="fr-FR" sz="2800" dirty="0" smtClean="0"/>
              <a:t> un contrôle sommatif chaque trimestre</a:t>
            </a:r>
            <a:endParaRPr lang="fr-FR" sz="2800" dirty="0"/>
          </a:p>
        </p:txBody>
      </p:sp>
      <p:sp>
        <p:nvSpPr>
          <p:cNvPr id="14" name="Rectangle 13"/>
          <p:cNvSpPr/>
          <p:nvPr/>
        </p:nvSpPr>
        <p:spPr>
          <a:xfrm>
            <a:off x="468000" y="3483005"/>
            <a:ext cx="8208000" cy="954107"/>
          </a:xfrm>
          <a:prstGeom prst="rect">
            <a:avLst/>
          </a:prstGeom>
        </p:spPr>
        <p:txBody>
          <a:bodyPr wrap="square">
            <a:spAutoFit/>
          </a:bodyPr>
          <a:lstStyle/>
          <a:p>
            <a:pPr lvl="0">
              <a:buFont typeface="Arial" pitchFamily="34" charset="0"/>
              <a:buChar char="•"/>
            </a:pPr>
            <a:r>
              <a:rPr lang="fr-FR" sz="2800" dirty="0" smtClean="0"/>
              <a:t> questions projetées (diaporama), l’élève écrit sa réponse, l’énoncé est copié lors de la correction.</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Des exemples d’organisation :</a:t>
            </a:r>
            <a:r>
              <a:rPr lang="fr-FR" dirty="0" smtClean="0"/>
              <a:t/>
            </a:r>
            <a:br>
              <a:rPr lang="fr-FR" dirty="0" smtClean="0"/>
            </a:br>
            <a:endParaRPr lang="fr-FR" dirty="0"/>
          </a:p>
        </p:txBody>
      </p:sp>
      <p:sp>
        <p:nvSpPr>
          <p:cNvPr id="3" name="Espace réservé du contenu 2"/>
          <p:cNvSpPr>
            <a:spLocks noGrp="1"/>
          </p:cNvSpPr>
          <p:nvPr>
            <p:ph idx="1"/>
          </p:nvPr>
        </p:nvSpPr>
        <p:spPr>
          <a:xfrm>
            <a:off x="468000" y="2608312"/>
            <a:ext cx="8208000" cy="1800000"/>
          </a:xfrm>
        </p:spPr>
        <p:txBody>
          <a:bodyPr/>
          <a:lstStyle/>
          <a:p>
            <a:pPr marL="0" indent="0">
              <a:buNone/>
            </a:pPr>
            <a:r>
              <a:rPr lang="fr-FR" b="1" dirty="0" smtClean="0"/>
              <a:t>En classe de 3</a:t>
            </a:r>
            <a:r>
              <a:rPr lang="fr-FR" b="1" baseline="30000" dirty="0" smtClean="0"/>
              <a:t>e</a:t>
            </a:r>
            <a:r>
              <a:rPr lang="fr-FR" b="1" dirty="0" smtClean="0"/>
              <a:t>, pour préparer aux identités remarquables:</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4"/>
          <p:cNvSpPr>
            <a:spLocks noGrp="1"/>
          </p:cNvSpPr>
          <p:nvPr>
            <p:ph type="sldNum" sz="quarter" idx="12"/>
          </p:nvPr>
        </p:nvSpPr>
        <p:spPr>
          <a:xfrm>
            <a:off x="3509963" y="285750"/>
            <a:ext cx="2133600" cy="720725"/>
          </a:xfrm>
        </p:spPr>
        <p:txBody>
          <a:bodyPr/>
          <a:lstStyle/>
          <a:p>
            <a:pPr>
              <a:defRPr/>
            </a:pPr>
            <a:r>
              <a:rPr lang="fr-FR" dirty="0" smtClean="0">
                <a:solidFill>
                  <a:srgbClr val="000000"/>
                </a:solidFill>
              </a:rPr>
              <a:t>1</a:t>
            </a:r>
          </a:p>
        </p:txBody>
      </p:sp>
      <p:sp>
        <p:nvSpPr>
          <p:cNvPr id="409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fr-FR">
              <a:solidFill>
                <a:srgbClr val="000000"/>
              </a:solidFill>
              <a:cs typeface="Arial" pitchFamily="34" charset="0"/>
            </a:endParaRPr>
          </a:p>
        </p:txBody>
      </p:sp>
      <p:sp>
        <p:nvSpPr>
          <p:cNvPr id="410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fr-FR">
              <a:solidFill>
                <a:srgbClr val="000000"/>
              </a:solidFill>
              <a:cs typeface="Arial" pitchFamily="34" charset="0"/>
            </a:endParaRPr>
          </a:p>
        </p:txBody>
      </p:sp>
      <p:sp>
        <p:nvSpPr>
          <p:cNvPr id="410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fr-FR">
              <a:solidFill>
                <a:srgbClr val="000000"/>
              </a:solidFill>
              <a:cs typeface="Arial" pitchFamily="34" charset="0"/>
            </a:endParaRPr>
          </a:p>
        </p:txBody>
      </p:sp>
      <p:pic>
        <p:nvPicPr>
          <p:cNvPr id="4102"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2275" y="2708275"/>
            <a:ext cx="1104900" cy="533400"/>
          </a:xfrm>
          <a:prstGeom prst="rect">
            <a:avLst/>
          </a:prstGeom>
          <a:noFill/>
          <a:ln w="9525">
            <a:noFill/>
            <a:miter lim="800000"/>
            <a:headEnd/>
            <a:tailEnd/>
          </a:ln>
        </p:spPr>
      </p:pic>
      <p:sp>
        <p:nvSpPr>
          <p:cNvPr id="4103"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fr-FR">
              <a:solidFill>
                <a:srgbClr val="000000"/>
              </a:solidFill>
              <a:cs typeface="Arial" pitchFamily="34" charset="0"/>
            </a:endParaRPr>
          </a:p>
        </p:txBody>
      </p:sp>
      <p:pic>
        <p:nvPicPr>
          <p:cNvPr id="4104" name="Picture 1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19250" y="3606800"/>
            <a:ext cx="1419225" cy="542925"/>
          </a:xfrm>
          <a:prstGeom prst="rect">
            <a:avLst/>
          </a:prstGeom>
          <a:noFill/>
          <a:ln w="9525">
            <a:noFill/>
            <a:miter lim="800000"/>
            <a:headEnd/>
            <a:tailEnd/>
          </a:ln>
        </p:spPr>
      </p:pic>
      <p:sp>
        <p:nvSpPr>
          <p:cNvPr id="4105" name="Rectangle 13"/>
          <p:cNvSpPr>
            <a:spLocks noChangeArrowheads="1"/>
          </p:cNvSpPr>
          <p:nvPr/>
        </p:nvSpPr>
        <p:spPr bwMode="auto">
          <a:xfrm>
            <a:off x="0" y="1000125"/>
            <a:ext cx="9144000" cy="457200"/>
          </a:xfrm>
          <a:prstGeom prst="rect">
            <a:avLst/>
          </a:prstGeom>
          <a:noFill/>
          <a:ln w="9525">
            <a:noFill/>
            <a:miter lim="800000"/>
            <a:headEnd/>
            <a:tailEnd/>
          </a:ln>
        </p:spPr>
        <p:txBody>
          <a:bodyPr wrap="none" anchor="ctr">
            <a:spAutoFit/>
          </a:bodyPr>
          <a:lstStyle/>
          <a:p>
            <a:pPr eaLnBrk="0" fontAlgn="base" hangingPunct="0">
              <a:spcBef>
                <a:spcPct val="0"/>
              </a:spcBef>
              <a:spcAft>
                <a:spcPct val="0"/>
              </a:spcAft>
            </a:pPr>
            <a:endParaRPr lang="fr-FR">
              <a:solidFill>
                <a:srgbClr val="000000"/>
              </a:solidFill>
              <a:cs typeface="Arial" pitchFamily="34" charset="0"/>
            </a:endParaRPr>
          </a:p>
        </p:txBody>
      </p:sp>
      <p:pic>
        <p:nvPicPr>
          <p:cNvPr id="4106"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1863" y="3606800"/>
            <a:ext cx="1419225" cy="542925"/>
          </a:xfrm>
          <a:prstGeom prst="rect">
            <a:avLst/>
          </a:prstGeom>
          <a:noFill/>
          <a:ln w="9525">
            <a:noFill/>
            <a:miter lim="800000"/>
            <a:headEnd/>
            <a:tailEnd/>
          </a:ln>
        </p:spPr>
      </p:pic>
      <p:sp>
        <p:nvSpPr>
          <p:cNvPr id="4107"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fr-FR">
              <a:solidFill>
                <a:srgbClr val="000000"/>
              </a:solidFill>
              <a:cs typeface="Arial" pitchFamily="34" charset="0"/>
            </a:endParaRPr>
          </a:p>
        </p:txBody>
      </p:sp>
      <p:sp>
        <p:nvSpPr>
          <p:cNvPr id="4108" name="Rectangle 17"/>
          <p:cNvSpPr>
            <a:spLocks noChangeArrowheads="1"/>
          </p:cNvSpPr>
          <p:nvPr/>
        </p:nvSpPr>
        <p:spPr bwMode="auto">
          <a:xfrm>
            <a:off x="0" y="990600"/>
            <a:ext cx="9144000" cy="0"/>
          </a:xfrm>
          <a:prstGeom prst="rect">
            <a:avLst/>
          </a:prstGeom>
          <a:noFill/>
          <a:ln w="9525">
            <a:noFill/>
            <a:miter lim="800000"/>
            <a:headEnd/>
            <a:tailEnd/>
          </a:ln>
        </p:spPr>
        <p:txBody>
          <a:bodyPr wrap="none" anchor="ctr">
            <a:spAutoFit/>
          </a:bodyPr>
          <a:lstStyle/>
          <a:p>
            <a:pPr eaLnBrk="0" fontAlgn="base" hangingPunct="0">
              <a:spcBef>
                <a:spcPct val="0"/>
              </a:spcBef>
              <a:spcAft>
                <a:spcPct val="0"/>
              </a:spcAft>
            </a:pPr>
            <a:endParaRPr lang="fr-FR">
              <a:solidFill>
                <a:srgbClr val="000000"/>
              </a:solidFill>
              <a:cs typeface="Arial" pitchFamily="34" charset="0"/>
            </a:endParaRPr>
          </a:p>
        </p:txBody>
      </p:sp>
      <p:sp>
        <p:nvSpPr>
          <p:cNvPr id="4109" name="Rectangle 18"/>
          <p:cNvSpPr>
            <a:spLocks noChangeArrowheads="1"/>
          </p:cNvSpPr>
          <p:nvPr/>
        </p:nvSpPr>
        <p:spPr bwMode="auto">
          <a:xfrm>
            <a:off x="0" y="1533525"/>
            <a:ext cx="9144000" cy="0"/>
          </a:xfrm>
          <a:prstGeom prst="rect">
            <a:avLst/>
          </a:prstGeom>
          <a:noFill/>
          <a:ln w="9525">
            <a:noFill/>
            <a:miter lim="800000"/>
            <a:headEnd/>
            <a:tailEnd/>
          </a:ln>
        </p:spPr>
        <p:txBody>
          <a:bodyPr wrap="none" anchor="ctr">
            <a:spAutoFit/>
          </a:bodyPr>
          <a:lstStyle/>
          <a:p>
            <a:pPr eaLnBrk="0" fontAlgn="base" hangingPunct="0">
              <a:spcBef>
                <a:spcPct val="0"/>
              </a:spcBef>
              <a:spcAft>
                <a:spcPct val="0"/>
              </a:spcAft>
            </a:pPr>
            <a:endParaRPr lang="fr-FR">
              <a:solidFill>
                <a:srgbClr val="000000"/>
              </a:solidFill>
              <a:cs typeface="Arial" pitchFamily="34" charset="0"/>
            </a:endParaRPr>
          </a:p>
        </p:txBody>
      </p:sp>
      <p:pic>
        <p:nvPicPr>
          <p:cNvPr id="4110" name="Picture 1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003925" y="2679700"/>
            <a:ext cx="14478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Espace réservé du numéro de diapositive 4"/>
          <p:cNvSpPr>
            <a:spLocks noGrp="1"/>
          </p:cNvSpPr>
          <p:nvPr>
            <p:ph type="sldNum" sz="quarter" idx="12"/>
          </p:nvPr>
        </p:nvSpPr>
        <p:spPr>
          <a:xfrm>
            <a:off x="3500438" y="260350"/>
            <a:ext cx="2133600" cy="720725"/>
          </a:xfrm>
        </p:spPr>
        <p:txBody>
          <a:bodyPr/>
          <a:lstStyle/>
          <a:p>
            <a:pPr>
              <a:defRPr/>
            </a:pPr>
            <a:r>
              <a:rPr lang="fr-FR" smtClean="0"/>
              <a:t>2</a:t>
            </a:r>
          </a:p>
        </p:txBody>
      </p:sp>
      <p:pic>
        <p:nvPicPr>
          <p:cNvPr id="5123"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2275" y="2679700"/>
            <a:ext cx="1447800" cy="533400"/>
          </a:xfrm>
          <a:prstGeom prst="rect">
            <a:avLst/>
          </a:prstGeom>
          <a:noFill/>
          <a:ln w="9525">
            <a:noFill/>
            <a:miter lim="800000"/>
            <a:headEnd/>
            <a:tailEnd/>
          </a:ln>
        </p:spPr>
      </p:pic>
      <p:pic>
        <p:nvPicPr>
          <p:cNvPr id="5124"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39888" y="3606800"/>
            <a:ext cx="1419225" cy="542925"/>
          </a:xfrm>
          <a:prstGeom prst="rect">
            <a:avLst/>
          </a:prstGeom>
          <a:noFill/>
          <a:ln w="9525">
            <a:noFill/>
            <a:miter lim="800000"/>
            <a:headEnd/>
            <a:tailEnd/>
          </a:ln>
        </p:spPr>
      </p:pic>
      <p:sp>
        <p:nvSpPr>
          <p:cNvPr id="5125"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5126" name="Rectangle 8"/>
          <p:cNvSpPr>
            <a:spLocks noChangeArrowheads="1"/>
          </p:cNvSpPr>
          <p:nvPr/>
        </p:nvSpPr>
        <p:spPr bwMode="auto">
          <a:xfrm>
            <a:off x="0" y="990600"/>
            <a:ext cx="9144000" cy="0"/>
          </a:xfrm>
          <a:prstGeom prst="rect">
            <a:avLst/>
          </a:prstGeom>
          <a:noFill/>
          <a:ln w="9525">
            <a:noFill/>
            <a:miter lim="800000"/>
            <a:headEnd/>
            <a:tailEnd/>
          </a:ln>
        </p:spPr>
        <p:txBody>
          <a:bodyPr wrap="none" anchor="ctr">
            <a:spAutoFit/>
          </a:bodyPr>
          <a:lstStyle/>
          <a:p>
            <a:pPr eaLnBrk="0" hangingPunct="0"/>
            <a:endParaRPr lang="fr-FR"/>
          </a:p>
        </p:txBody>
      </p:sp>
      <p:sp>
        <p:nvSpPr>
          <p:cNvPr id="5127" name="Rectangle 9"/>
          <p:cNvSpPr>
            <a:spLocks noChangeArrowheads="1"/>
          </p:cNvSpPr>
          <p:nvPr/>
        </p:nvSpPr>
        <p:spPr bwMode="auto">
          <a:xfrm>
            <a:off x="0" y="1533525"/>
            <a:ext cx="9144000" cy="0"/>
          </a:xfrm>
          <a:prstGeom prst="rect">
            <a:avLst/>
          </a:prstGeom>
          <a:noFill/>
          <a:ln w="9525">
            <a:noFill/>
            <a:miter lim="800000"/>
            <a:headEnd/>
            <a:tailEnd/>
          </a:ln>
        </p:spPr>
        <p:txBody>
          <a:bodyPr wrap="none" anchor="ctr">
            <a:spAutoFit/>
          </a:bodyPr>
          <a:lstStyle/>
          <a:p>
            <a:pPr eaLnBrk="0" hangingPunct="0"/>
            <a:endParaRPr lang="fr-FR"/>
          </a:p>
        </p:txBody>
      </p:sp>
      <p:pic>
        <p:nvPicPr>
          <p:cNvPr id="5128"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84888" y="3429000"/>
            <a:ext cx="1419225" cy="542925"/>
          </a:xfrm>
          <a:prstGeom prst="rect">
            <a:avLst/>
          </a:prstGeom>
          <a:noFill/>
          <a:ln w="9525">
            <a:noFill/>
            <a:miter lim="800000"/>
            <a:headEnd/>
            <a:tailEnd/>
          </a:ln>
        </p:spPr>
      </p:pic>
      <p:sp>
        <p:nvSpPr>
          <p:cNvPr id="5129"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p>
        </p:txBody>
      </p:sp>
      <p:sp>
        <p:nvSpPr>
          <p:cNvPr id="5130" name="Rectangle 14"/>
          <p:cNvSpPr>
            <a:spLocks noChangeArrowheads="1"/>
          </p:cNvSpPr>
          <p:nvPr/>
        </p:nvSpPr>
        <p:spPr bwMode="auto">
          <a:xfrm>
            <a:off x="0" y="1533525"/>
            <a:ext cx="9144000" cy="0"/>
          </a:xfrm>
          <a:prstGeom prst="rect">
            <a:avLst/>
          </a:prstGeom>
          <a:noFill/>
          <a:ln w="9525">
            <a:noFill/>
            <a:miter lim="800000"/>
            <a:headEnd/>
            <a:tailEnd/>
          </a:ln>
        </p:spPr>
        <p:txBody>
          <a:bodyPr wrap="none" anchor="ctr">
            <a:spAutoFit/>
          </a:bodyPr>
          <a:lstStyle/>
          <a:p>
            <a:pPr eaLnBrk="0" hangingPunct="0"/>
            <a:endParaRPr lang="fr-FR"/>
          </a:p>
        </p:txBody>
      </p:sp>
      <p:sp>
        <p:nvSpPr>
          <p:cNvPr id="5131"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pic>
        <p:nvPicPr>
          <p:cNvPr id="5132" name="Picture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084888" y="2708275"/>
            <a:ext cx="1104900" cy="533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550" y="1989138"/>
            <a:ext cx="2952750" cy="216058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 name="Rectangle 4"/>
          <p:cNvSpPr/>
          <p:nvPr/>
        </p:nvSpPr>
        <p:spPr>
          <a:xfrm>
            <a:off x="5292725" y="1989138"/>
            <a:ext cx="2951163" cy="2160587"/>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7" name="Connecteur droit 6"/>
          <p:cNvCxnSpPr/>
          <p:nvPr/>
        </p:nvCxnSpPr>
        <p:spPr>
          <a:xfrm>
            <a:off x="4572000" y="1098550"/>
            <a:ext cx="0" cy="5759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4"/>
          <p:cNvSpPr>
            <a:spLocks noGrp="1"/>
          </p:cNvSpPr>
          <p:nvPr>
            <p:ph type="sldNum" sz="quarter" idx="12"/>
          </p:nvPr>
        </p:nvSpPr>
        <p:spPr>
          <a:xfrm>
            <a:off x="3505200" y="188913"/>
            <a:ext cx="2133600" cy="647700"/>
          </a:xfrm>
        </p:spPr>
        <p:txBody>
          <a:bodyPr/>
          <a:lstStyle/>
          <a:p>
            <a:pPr algn="ctr">
              <a:defRPr/>
            </a:pPr>
            <a:r>
              <a:rPr lang="fr-FR" sz="3200" dirty="0" smtClean="0"/>
              <a:t>3</a:t>
            </a:r>
          </a:p>
        </p:txBody>
      </p:sp>
      <p:pic>
        <p:nvPicPr>
          <p:cNvPr id="6150"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03350" y="2741613"/>
            <a:ext cx="2200275" cy="542925"/>
          </a:xfrm>
          <a:prstGeom prst="rect">
            <a:avLst/>
          </a:prstGeom>
          <a:noFill/>
          <a:ln w="9525">
            <a:noFill/>
            <a:miter lim="800000"/>
            <a:headEnd/>
            <a:tailEnd/>
          </a:ln>
        </p:spPr>
      </p:pic>
      <p:pic>
        <p:nvPicPr>
          <p:cNvPr id="6151"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795963" y="2741613"/>
            <a:ext cx="1762125" cy="5429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550" y="1989138"/>
            <a:ext cx="2952750" cy="216058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 name="Rectangle 4"/>
          <p:cNvSpPr/>
          <p:nvPr/>
        </p:nvSpPr>
        <p:spPr>
          <a:xfrm>
            <a:off x="5292725" y="1989138"/>
            <a:ext cx="2951163" cy="2160587"/>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7" name="Connecteur droit 6"/>
          <p:cNvCxnSpPr/>
          <p:nvPr/>
        </p:nvCxnSpPr>
        <p:spPr>
          <a:xfrm>
            <a:off x="4572000" y="1098550"/>
            <a:ext cx="0" cy="5759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4"/>
          <p:cNvSpPr>
            <a:spLocks noGrp="1"/>
          </p:cNvSpPr>
          <p:nvPr>
            <p:ph type="sldNum" sz="quarter" idx="12"/>
          </p:nvPr>
        </p:nvSpPr>
        <p:spPr>
          <a:xfrm>
            <a:off x="3505200" y="188913"/>
            <a:ext cx="2133600" cy="647700"/>
          </a:xfrm>
        </p:spPr>
        <p:txBody>
          <a:bodyPr/>
          <a:lstStyle/>
          <a:p>
            <a:pPr algn="ctr">
              <a:defRPr/>
            </a:pPr>
            <a:r>
              <a:rPr lang="fr-FR" sz="3200" dirty="0" smtClean="0"/>
              <a:t>4</a:t>
            </a:r>
          </a:p>
        </p:txBody>
      </p:sp>
      <p:pic>
        <p:nvPicPr>
          <p:cNvPr id="7174"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450" y="2708275"/>
            <a:ext cx="2409825" cy="542925"/>
          </a:xfrm>
          <a:prstGeom prst="rect">
            <a:avLst/>
          </a:prstGeom>
          <a:noFill/>
          <a:ln w="9525">
            <a:noFill/>
            <a:miter lim="800000"/>
            <a:headEnd/>
            <a:tailEnd/>
          </a:ln>
        </p:spPr>
      </p:pic>
      <p:pic>
        <p:nvPicPr>
          <p:cNvPr id="717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475288" y="2741613"/>
            <a:ext cx="2409825" cy="5429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550" y="1989138"/>
            <a:ext cx="2952750" cy="216058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fr-FR">
              <a:solidFill>
                <a:srgbClr val="FFFFFF"/>
              </a:solidFill>
            </a:endParaRPr>
          </a:p>
        </p:txBody>
      </p:sp>
      <p:sp>
        <p:nvSpPr>
          <p:cNvPr id="5" name="Rectangle 4"/>
          <p:cNvSpPr/>
          <p:nvPr/>
        </p:nvSpPr>
        <p:spPr>
          <a:xfrm>
            <a:off x="5292725" y="1989138"/>
            <a:ext cx="2951163" cy="2160587"/>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fr-FR">
              <a:solidFill>
                <a:srgbClr val="FFFFFF"/>
              </a:solidFill>
            </a:endParaRPr>
          </a:p>
        </p:txBody>
      </p:sp>
      <p:cxnSp>
        <p:nvCxnSpPr>
          <p:cNvPr id="7" name="Connecteur droit 6"/>
          <p:cNvCxnSpPr/>
          <p:nvPr/>
        </p:nvCxnSpPr>
        <p:spPr>
          <a:xfrm>
            <a:off x="4572000" y="1098550"/>
            <a:ext cx="0" cy="5759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Espace réservé du numéro de diapositive 4"/>
          <p:cNvSpPr>
            <a:spLocks noGrp="1"/>
          </p:cNvSpPr>
          <p:nvPr>
            <p:ph type="sldNum" sz="quarter" idx="12"/>
          </p:nvPr>
        </p:nvSpPr>
        <p:spPr>
          <a:xfrm>
            <a:off x="3505200" y="188913"/>
            <a:ext cx="2133600" cy="647700"/>
          </a:xfrm>
        </p:spPr>
        <p:txBody>
          <a:bodyPr/>
          <a:lstStyle/>
          <a:p>
            <a:pPr algn="ctr">
              <a:defRPr/>
            </a:pPr>
            <a:r>
              <a:rPr lang="fr-FR" sz="3200" dirty="0" smtClean="0">
                <a:solidFill>
                  <a:srgbClr val="000000"/>
                </a:solidFill>
              </a:rPr>
              <a:t>5</a:t>
            </a:r>
          </a:p>
        </p:txBody>
      </p:sp>
      <p:pic>
        <p:nvPicPr>
          <p:cNvPr id="8198"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46725" y="2708275"/>
            <a:ext cx="2409825" cy="542925"/>
          </a:xfrm>
          <a:prstGeom prst="rect">
            <a:avLst/>
          </a:prstGeom>
          <a:noFill/>
          <a:ln w="9525">
            <a:noFill/>
            <a:miter lim="800000"/>
            <a:headEnd/>
            <a:tailEnd/>
          </a:ln>
        </p:spPr>
      </p:pic>
      <p:pic>
        <p:nvPicPr>
          <p:cNvPr id="8199"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03350" y="2708275"/>
            <a:ext cx="2066925" cy="5429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000" y="2276872"/>
            <a:ext cx="8208000" cy="1800000"/>
          </a:xfrm>
        </p:spPr>
        <p:txBody>
          <a:bodyPr>
            <a:normAutofit/>
          </a:bodyPr>
          <a:lstStyle/>
          <a:p>
            <a:pPr marL="0" indent="0">
              <a:buNone/>
            </a:pPr>
            <a:r>
              <a:rPr lang="fr-FR" b="1" dirty="0" smtClean="0"/>
              <a:t>En classe de 6</a:t>
            </a:r>
            <a:r>
              <a:rPr lang="fr-FR" b="1" baseline="30000" dirty="0" smtClean="0"/>
              <a:t>e</a:t>
            </a:r>
            <a:r>
              <a:rPr lang="fr-FR" b="1" dirty="0" smtClean="0"/>
              <a:t>, pour préparer aux calculs avec les nombres décimaux :</a:t>
            </a:r>
            <a:endParaRPr lang="fr-F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
          <p:cNvSpPr>
            <a:spLocks noChangeArrowheads="1"/>
          </p:cNvSpPr>
          <p:nvPr/>
        </p:nvSpPr>
        <p:spPr bwMode="auto">
          <a:xfrm>
            <a:off x="1" y="0"/>
            <a:ext cx="4572000" cy="6858000"/>
          </a:xfrm>
          <a:prstGeom prst="roundRect">
            <a:avLst>
              <a:gd name="adj" fmla="val 28"/>
            </a:avLst>
          </a:prstGeom>
          <a:solidFill>
            <a:srgbClr val="FFFF66"/>
          </a:solidFill>
          <a:ln w="9360">
            <a:solidFill>
              <a:srgbClr val="E6FF00"/>
            </a:solidFill>
            <a:round/>
            <a:headEnd/>
            <a:tailEnd/>
          </a:ln>
        </p:spPr>
        <p:txBody>
          <a:bodyPr wrap="none" lIns="82945" tIns="41473" rIns="82945" bIns="41473" anchor="ctr"/>
          <a:lstStyle/>
          <a:p>
            <a:endParaRPr lang="fr-FR"/>
          </a:p>
        </p:txBody>
      </p:sp>
      <p:sp>
        <p:nvSpPr>
          <p:cNvPr id="5123" name="AutoShape 2"/>
          <p:cNvSpPr>
            <a:spLocks noChangeArrowheads="1"/>
          </p:cNvSpPr>
          <p:nvPr/>
        </p:nvSpPr>
        <p:spPr bwMode="auto">
          <a:xfrm>
            <a:off x="4572000" y="0"/>
            <a:ext cx="4572000" cy="6858000"/>
          </a:xfrm>
          <a:prstGeom prst="roundRect">
            <a:avLst>
              <a:gd name="adj" fmla="val 28"/>
            </a:avLst>
          </a:prstGeom>
          <a:solidFill>
            <a:srgbClr val="99CCFF"/>
          </a:solidFill>
          <a:ln w="9360">
            <a:solidFill>
              <a:srgbClr val="99CCFF"/>
            </a:solidFill>
            <a:round/>
            <a:headEnd/>
            <a:tailEnd/>
          </a:ln>
        </p:spPr>
        <p:txBody>
          <a:bodyPr wrap="none" lIns="82945" tIns="41473" rIns="82945" bIns="41473" anchor="ctr"/>
          <a:lstStyle/>
          <a:p>
            <a:endParaRPr lang="fr-FR"/>
          </a:p>
        </p:txBody>
      </p:sp>
      <p:sp>
        <p:nvSpPr>
          <p:cNvPr id="5124" name="Text Box 3"/>
          <p:cNvSpPr txBox="1">
            <a:spLocks noChangeArrowheads="1"/>
          </p:cNvSpPr>
          <p:nvPr/>
        </p:nvSpPr>
        <p:spPr bwMode="auto">
          <a:xfrm>
            <a:off x="0" y="2481381"/>
            <a:ext cx="9144000" cy="612064"/>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 pos="8536446" algn="l"/>
              </a:tabLst>
            </a:pPr>
            <a:r>
              <a:rPr lang="en-GB" sz="3600" b="1" dirty="0" err="1">
                <a:solidFill>
                  <a:srgbClr val="000000"/>
                </a:solidFill>
              </a:rPr>
              <a:t>ACTIVITE</a:t>
            </a:r>
            <a:r>
              <a:rPr lang="en-GB" sz="3600" b="1" dirty="0">
                <a:solidFill>
                  <a:srgbClr val="000000"/>
                </a:solidFill>
              </a:rPr>
              <a:t> </a:t>
            </a:r>
            <a:r>
              <a:rPr lang="en-GB" sz="3600" b="1" dirty="0" err="1">
                <a:solidFill>
                  <a:srgbClr val="000000"/>
                </a:solidFill>
              </a:rPr>
              <a:t>MENTALE</a:t>
            </a:r>
            <a:r>
              <a:rPr lang="en-GB" sz="3600" b="1" dirty="0">
                <a:solidFill>
                  <a:srgbClr val="000000"/>
                </a:solidFill>
              </a:rPr>
              <a:t> 1</a:t>
            </a:r>
          </a:p>
        </p:txBody>
      </p:sp>
      <p:sp>
        <p:nvSpPr>
          <p:cNvPr id="5125" name="Text Box 4"/>
          <p:cNvSpPr txBox="1">
            <a:spLocks noChangeArrowheads="1"/>
          </p:cNvSpPr>
          <p:nvPr/>
        </p:nvSpPr>
        <p:spPr bwMode="auto">
          <a:xfrm>
            <a:off x="162721" y="162738"/>
            <a:ext cx="3918240" cy="404682"/>
          </a:xfrm>
          <a:prstGeom prst="rect">
            <a:avLst/>
          </a:prstGeom>
          <a:noFill/>
          <a:ln w="9525">
            <a:noFill/>
            <a:round/>
            <a:headEnd/>
            <a:tailEnd/>
          </a:ln>
        </p:spPr>
        <p:txBody>
          <a:bodyPr wrap="none" lIns="82945" tIns="41473" rIns="82945" bIns="41473" anchor="ctr"/>
          <a:lstStyle/>
          <a:p>
            <a:endParaRPr lang="fr-FR"/>
          </a:p>
        </p:txBody>
      </p:sp>
      <p:sp>
        <p:nvSpPr>
          <p:cNvPr id="5126" name="Text Box 5"/>
          <p:cNvSpPr txBox="1">
            <a:spLocks noChangeArrowheads="1"/>
          </p:cNvSpPr>
          <p:nvPr/>
        </p:nvSpPr>
        <p:spPr bwMode="auto">
          <a:xfrm>
            <a:off x="1959841" y="489651"/>
            <a:ext cx="164160" cy="404683"/>
          </a:xfrm>
          <a:prstGeom prst="rect">
            <a:avLst/>
          </a:prstGeom>
          <a:noFill/>
          <a:ln w="9525">
            <a:noFill/>
            <a:round/>
            <a:headEnd/>
            <a:tailEnd/>
          </a:ln>
        </p:spPr>
        <p:txBody>
          <a:bodyPr wrap="none" lIns="82945" tIns="41473" rIns="82945" bIns="41473" anchor="ctr"/>
          <a:lstStyle/>
          <a:p>
            <a:endParaRPr lang="fr-FR"/>
          </a:p>
        </p:txBody>
      </p:sp>
      <p:sp>
        <p:nvSpPr>
          <p:cNvPr id="5127" name="Text Box 6"/>
          <p:cNvSpPr txBox="1">
            <a:spLocks noChangeArrowheads="1"/>
          </p:cNvSpPr>
          <p:nvPr/>
        </p:nvSpPr>
        <p:spPr bwMode="auto">
          <a:xfrm>
            <a:off x="1795681" y="1143480"/>
            <a:ext cx="164160" cy="404683"/>
          </a:xfrm>
          <a:prstGeom prst="rect">
            <a:avLst/>
          </a:prstGeom>
          <a:noFill/>
          <a:ln w="9525">
            <a:noFill/>
            <a:round/>
            <a:headEnd/>
            <a:tailEnd/>
          </a:ln>
        </p:spPr>
        <p:txBody>
          <a:bodyPr wrap="none" lIns="82945" tIns="41473" rIns="82945" bIns="41473" anchor="ctr"/>
          <a:lstStyle/>
          <a:p>
            <a:endParaRPr lang="fr-FR"/>
          </a:p>
        </p:txBody>
      </p:sp>
      <p:sp>
        <p:nvSpPr>
          <p:cNvPr id="5128" name="Text Box 7"/>
          <p:cNvSpPr txBox="1">
            <a:spLocks noChangeArrowheads="1"/>
          </p:cNvSpPr>
          <p:nvPr/>
        </p:nvSpPr>
        <p:spPr bwMode="auto">
          <a:xfrm>
            <a:off x="5224320" y="6264658"/>
            <a:ext cx="3755520" cy="267868"/>
          </a:xfrm>
          <a:prstGeom prst="rect">
            <a:avLst/>
          </a:prstGeom>
          <a:noFill/>
          <a:ln w="9525">
            <a:noFill/>
            <a:round/>
            <a:headEnd/>
            <a:tailEnd/>
          </a:ln>
        </p:spPr>
        <p:txBody>
          <a:bodyPr lIns="81639" tIns="40820" rIns="81639" bIns="40820"/>
          <a:lstStyle/>
          <a:p>
            <a:pP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1300" dirty="0">
                <a:solidFill>
                  <a:srgbClr val="000000"/>
                </a:solidFill>
              </a:rPr>
              <a:t>C. Hébert / </a:t>
            </a:r>
            <a:r>
              <a:rPr lang="en-GB" sz="1300" dirty="0" err="1">
                <a:solidFill>
                  <a:srgbClr val="000000"/>
                </a:solidFill>
              </a:rPr>
              <a:t>Collège</a:t>
            </a:r>
            <a:r>
              <a:rPr lang="en-GB" sz="1300" dirty="0">
                <a:solidFill>
                  <a:srgbClr val="000000"/>
                </a:solidFill>
              </a:rPr>
              <a:t> J. Moulin / </a:t>
            </a:r>
            <a:r>
              <a:rPr lang="en-GB" sz="1300" dirty="0" err="1" smtClean="0">
                <a:solidFill>
                  <a:srgbClr val="000000"/>
                </a:solidFill>
              </a:rPr>
              <a:t>6e</a:t>
            </a:r>
            <a:r>
              <a:rPr lang="en-GB" sz="1300" dirty="0" smtClean="0">
                <a:solidFill>
                  <a:srgbClr val="000000"/>
                </a:solidFill>
              </a:rPr>
              <a:t> </a:t>
            </a:r>
            <a:r>
              <a:rPr lang="en-GB" sz="1300" dirty="0">
                <a:solidFill>
                  <a:srgbClr val="000000"/>
                </a:solidFill>
              </a:rPr>
              <a:t>/ 2009 - 2010</a:t>
            </a:r>
          </a:p>
        </p:txBody>
      </p:sp>
      <p:sp>
        <p:nvSpPr>
          <p:cNvPr id="5129" name="Text Box 8"/>
          <p:cNvSpPr txBox="1">
            <a:spLocks noChangeArrowheads="1"/>
          </p:cNvSpPr>
          <p:nvPr/>
        </p:nvSpPr>
        <p:spPr bwMode="auto">
          <a:xfrm>
            <a:off x="1795681" y="3429001"/>
            <a:ext cx="164160" cy="321153"/>
          </a:xfrm>
          <a:prstGeom prst="rect">
            <a:avLst/>
          </a:prstGeom>
          <a:noFill/>
          <a:ln w="9525">
            <a:noFill/>
            <a:round/>
            <a:headEnd/>
            <a:tailEnd/>
          </a:ln>
        </p:spPr>
        <p:txBody>
          <a:bodyPr wrap="none" lIns="82945" tIns="41473" rIns="82945" bIns="41473" anchor="ctr"/>
          <a:lstStyle/>
          <a:p>
            <a:endParaRPr lang="fr-F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fr-FR" b="1" dirty="0" smtClean="0"/>
              <a:t> POURQUOI DU CALCUL MENTAL ? </a:t>
            </a:r>
            <a:r>
              <a:rPr lang="fr-FR" dirty="0"/>
              <a:t/>
            </a:r>
            <a:br>
              <a:rPr lang="fr-FR" dirty="0"/>
            </a:br>
            <a:endParaRPr lang="fr-FR" dirty="0"/>
          </a:p>
        </p:txBody>
      </p:sp>
      <p:sp>
        <p:nvSpPr>
          <p:cNvPr id="4" name="Espace réservé du contenu 2"/>
          <p:cNvSpPr txBox="1">
            <a:spLocks/>
          </p:cNvSpPr>
          <p:nvPr/>
        </p:nvSpPr>
        <p:spPr>
          <a:xfrm>
            <a:off x="539552" y="1484784"/>
            <a:ext cx="8208000" cy="2952328"/>
          </a:xfrm>
          <a:prstGeom prst="rect">
            <a:avLst/>
          </a:prstGeom>
        </p:spPr>
        <p:txBody>
          <a:bodyPr vert="horz" lIns="91440" tIns="45720" rIns="91440" bIns="45720" rtlCol="0">
            <a:noAutofit/>
          </a:bodyPr>
          <a:lstStyle/>
          <a:p>
            <a:pPr marL="541338" indent="-179388"/>
            <a:r>
              <a:rPr lang="fr-FR" sz="2800" b="1" dirty="0" smtClean="0">
                <a:solidFill>
                  <a:prstClr val="black"/>
                </a:solidFill>
              </a:rPr>
              <a:t> </a:t>
            </a:r>
            <a:r>
              <a:rPr lang="fr-FR" sz="2800" b="1" dirty="0">
                <a:solidFill>
                  <a:prstClr val="black"/>
                </a:solidFill>
              </a:rPr>
              <a:t> </a:t>
            </a:r>
            <a:r>
              <a:rPr lang="fr-FR" sz="2800" dirty="0">
                <a:solidFill>
                  <a:prstClr val="black"/>
                </a:solidFill>
              </a:rPr>
              <a:t>« Nous avons tous constaté que les élèves qui arrivent maintenant au collège sont moins familiers avec les nombres, les tables de multiplication, les opérations mentales sur les nombres, ils ont beaucoup moins d’expérience que ces mêmes élèves il y a 10 ans… </a:t>
            </a:r>
            <a:endParaRPr lang="fr-F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1"/>
          <p:cNvSpPr>
            <a:spLocks noChangeArrowheads="1"/>
          </p:cNvSpPr>
          <p:nvPr/>
        </p:nvSpPr>
        <p:spPr bwMode="auto">
          <a:xfrm>
            <a:off x="1" y="0"/>
            <a:ext cx="4572000" cy="6858000"/>
          </a:xfrm>
          <a:prstGeom prst="roundRect">
            <a:avLst>
              <a:gd name="adj" fmla="val 28"/>
            </a:avLst>
          </a:prstGeom>
          <a:solidFill>
            <a:srgbClr val="FFFF66"/>
          </a:solidFill>
          <a:ln w="9360">
            <a:solidFill>
              <a:srgbClr val="E6FF00"/>
            </a:solidFill>
            <a:round/>
            <a:headEnd/>
            <a:tailEnd/>
          </a:ln>
        </p:spPr>
        <p:txBody>
          <a:bodyPr wrap="none" lIns="82945" tIns="41473" rIns="82945" bIns="41473" anchor="ctr"/>
          <a:lstStyle/>
          <a:p>
            <a:endParaRPr lang="fr-FR"/>
          </a:p>
        </p:txBody>
      </p:sp>
      <p:sp>
        <p:nvSpPr>
          <p:cNvPr id="7171" name="AutoShape 2"/>
          <p:cNvSpPr>
            <a:spLocks noChangeArrowheads="1"/>
          </p:cNvSpPr>
          <p:nvPr/>
        </p:nvSpPr>
        <p:spPr bwMode="auto">
          <a:xfrm>
            <a:off x="4572000" y="0"/>
            <a:ext cx="4572000" cy="6858000"/>
          </a:xfrm>
          <a:prstGeom prst="roundRect">
            <a:avLst>
              <a:gd name="adj" fmla="val 28"/>
            </a:avLst>
          </a:prstGeom>
          <a:solidFill>
            <a:srgbClr val="99CCFF"/>
          </a:solidFill>
          <a:ln w="9360">
            <a:solidFill>
              <a:srgbClr val="99CCFF"/>
            </a:solidFill>
            <a:round/>
            <a:headEnd/>
            <a:tailEnd/>
          </a:ln>
        </p:spPr>
        <p:txBody>
          <a:bodyPr wrap="none" lIns="82945" tIns="41473" rIns="82945" bIns="41473" anchor="ctr"/>
          <a:lstStyle/>
          <a:p>
            <a:endParaRPr lang="fr-FR"/>
          </a:p>
        </p:txBody>
      </p:sp>
      <p:sp>
        <p:nvSpPr>
          <p:cNvPr id="7172" name="Text Box 4"/>
          <p:cNvSpPr txBox="1">
            <a:spLocks noChangeArrowheads="1"/>
          </p:cNvSpPr>
          <p:nvPr/>
        </p:nvSpPr>
        <p:spPr bwMode="auto">
          <a:xfrm>
            <a:off x="162721" y="162738"/>
            <a:ext cx="3918240" cy="404682"/>
          </a:xfrm>
          <a:prstGeom prst="rect">
            <a:avLst/>
          </a:prstGeom>
          <a:noFill/>
          <a:ln w="9525">
            <a:noFill/>
            <a:round/>
            <a:headEnd/>
            <a:tailEnd/>
          </a:ln>
        </p:spPr>
        <p:txBody>
          <a:bodyPr wrap="none" lIns="82945" tIns="41473" rIns="82945" bIns="41473" anchor="ctr"/>
          <a:lstStyle/>
          <a:p>
            <a:endParaRPr lang="fr-FR"/>
          </a:p>
        </p:txBody>
      </p:sp>
      <p:sp>
        <p:nvSpPr>
          <p:cNvPr id="7173" name="Text Box 5"/>
          <p:cNvSpPr txBox="1">
            <a:spLocks noChangeArrowheads="1"/>
          </p:cNvSpPr>
          <p:nvPr/>
        </p:nvSpPr>
        <p:spPr bwMode="auto">
          <a:xfrm>
            <a:off x="1959841" y="489651"/>
            <a:ext cx="164160" cy="404683"/>
          </a:xfrm>
          <a:prstGeom prst="rect">
            <a:avLst/>
          </a:prstGeom>
          <a:noFill/>
          <a:ln w="9525">
            <a:noFill/>
            <a:round/>
            <a:headEnd/>
            <a:tailEnd/>
          </a:ln>
        </p:spPr>
        <p:txBody>
          <a:bodyPr wrap="none" lIns="82945" tIns="41473" rIns="82945" bIns="41473" anchor="ctr"/>
          <a:lstStyle/>
          <a:p>
            <a:endParaRPr lang="fr-FR"/>
          </a:p>
        </p:txBody>
      </p:sp>
      <p:sp>
        <p:nvSpPr>
          <p:cNvPr id="7174" name="Text Box 6"/>
          <p:cNvSpPr txBox="1">
            <a:spLocks noChangeArrowheads="1"/>
          </p:cNvSpPr>
          <p:nvPr/>
        </p:nvSpPr>
        <p:spPr bwMode="auto">
          <a:xfrm>
            <a:off x="1795681" y="1143480"/>
            <a:ext cx="164160" cy="404683"/>
          </a:xfrm>
          <a:prstGeom prst="rect">
            <a:avLst/>
          </a:prstGeom>
          <a:noFill/>
          <a:ln w="9525">
            <a:noFill/>
            <a:round/>
            <a:headEnd/>
            <a:tailEnd/>
          </a:ln>
        </p:spPr>
        <p:txBody>
          <a:bodyPr wrap="none" lIns="82945" tIns="41473" rIns="82945" bIns="41473" anchor="ctr"/>
          <a:lstStyle/>
          <a:p>
            <a:endParaRPr lang="fr-FR"/>
          </a:p>
        </p:txBody>
      </p:sp>
      <p:sp>
        <p:nvSpPr>
          <p:cNvPr id="7175" name="Text Box 8"/>
          <p:cNvSpPr txBox="1">
            <a:spLocks noChangeArrowheads="1"/>
          </p:cNvSpPr>
          <p:nvPr/>
        </p:nvSpPr>
        <p:spPr bwMode="auto">
          <a:xfrm>
            <a:off x="1795681" y="3429001"/>
            <a:ext cx="164160" cy="321153"/>
          </a:xfrm>
          <a:prstGeom prst="rect">
            <a:avLst/>
          </a:prstGeom>
          <a:noFill/>
          <a:ln w="9525">
            <a:noFill/>
            <a:round/>
            <a:headEnd/>
            <a:tailEnd/>
          </a:ln>
        </p:spPr>
        <p:txBody>
          <a:bodyPr wrap="none" lIns="82945" tIns="41473" rIns="82945" bIns="41473" anchor="ctr"/>
          <a:lstStyle/>
          <a:p>
            <a:endParaRPr lang="fr-FR"/>
          </a:p>
        </p:txBody>
      </p:sp>
      <p:sp>
        <p:nvSpPr>
          <p:cNvPr id="7176" name="ZoneTexte 13"/>
          <p:cNvSpPr txBox="1">
            <a:spLocks noChangeArrowheads="1"/>
          </p:cNvSpPr>
          <p:nvPr/>
        </p:nvSpPr>
        <p:spPr bwMode="auto">
          <a:xfrm>
            <a:off x="2304000" y="1679216"/>
            <a:ext cx="5054400" cy="837809"/>
          </a:xfrm>
          <a:prstGeom prst="rect">
            <a:avLst/>
          </a:prstGeom>
          <a:noFill/>
          <a:ln w="9525">
            <a:noFill/>
            <a:miter lim="800000"/>
            <a:headEnd/>
            <a:tailEnd/>
          </a:ln>
        </p:spPr>
        <p:txBody>
          <a:bodyPr lIns="82945" tIns="41473" rIns="82945" bIns="41473">
            <a:spAutoFit/>
          </a:bodyPr>
          <a:lstStyle/>
          <a:p>
            <a:pPr algn="ctr"/>
            <a:r>
              <a:rPr lang="fr-FR" sz="4900" b="1" dirty="0"/>
              <a:t>Soyez prêts …</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1"/>
          <p:cNvSpPr>
            <a:spLocks noChangeArrowheads="1"/>
          </p:cNvSpPr>
          <p:nvPr/>
        </p:nvSpPr>
        <p:spPr bwMode="auto">
          <a:xfrm>
            <a:off x="1" y="0"/>
            <a:ext cx="4572000" cy="6858000"/>
          </a:xfrm>
          <a:prstGeom prst="roundRect">
            <a:avLst>
              <a:gd name="adj" fmla="val 28"/>
            </a:avLst>
          </a:prstGeom>
          <a:solidFill>
            <a:srgbClr val="FFFF66"/>
          </a:solidFill>
          <a:ln w="9360">
            <a:solidFill>
              <a:srgbClr val="E6FF00"/>
            </a:solidFill>
            <a:round/>
            <a:headEnd/>
            <a:tailEnd/>
          </a:ln>
        </p:spPr>
        <p:txBody>
          <a:bodyPr wrap="none" lIns="82945" tIns="41473" rIns="82945" bIns="41473" anchor="ctr"/>
          <a:lstStyle/>
          <a:p>
            <a:endParaRPr lang="fr-FR"/>
          </a:p>
        </p:txBody>
      </p:sp>
      <p:sp>
        <p:nvSpPr>
          <p:cNvPr id="1028" name="AutoShape 2"/>
          <p:cNvSpPr>
            <a:spLocks noChangeArrowheads="1"/>
          </p:cNvSpPr>
          <p:nvPr/>
        </p:nvSpPr>
        <p:spPr bwMode="auto">
          <a:xfrm>
            <a:off x="4572000" y="0"/>
            <a:ext cx="4572000" cy="6858000"/>
          </a:xfrm>
          <a:prstGeom prst="roundRect">
            <a:avLst>
              <a:gd name="adj" fmla="val 28"/>
            </a:avLst>
          </a:prstGeom>
          <a:solidFill>
            <a:srgbClr val="99CCFF"/>
          </a:solidFill>
          <a:ln w="9360">
            <a:solidFill>
              <a:srgbClr val="99CCFF"/>
            </a:solidFill>
            <a:round/>
            <a:headEnd/>
            <a:tailEnd/>
          </a:ln>
        </p:spPr>
        <p:txBody>
          <a:bodyPr wrap="none" lIns="82945" tIns="41473" rIns="82945" bIns="41473" anchor="ctr"/>
          <a:lstStyle/>
          <a:p>
            <a:endParaRPr lang="fr-FR"/>
          </a:p>
        </p:txBody>
      </p:sp>
      <p:sp>
        <p:nvSpPr>
          <p:cNvPr id="1029" name="Text Box 3"/>
          <p:cNvSpPr txBox="1">
            <a:spLocks noChangeArrowheads="1"/>
          </p:cNvSpPr>
          <p:nvPr/>
        </p:nvSpPr>
        <p:spPr bwMode="auto">
          <a:xfrm>
            <a:off x="162721" y="162738"/>
            <a:ext cx="3918240" cy="404682"/>
          </a:xfrm>
          <a:prstGeom prst="rect">
            <a:avLst/>
          </a:prstGeom>
          <a:noFill/>
          <a:ln w="9525">
            <a:noFill/>
            <a:round/>
            <a:headEnd/>
            <a:tailEnd/>
          </a:ln>
        </p:spPr>
        <p:txBody>
          <a:bodyPr wrap="none" lIns="82945" tIns="41473" rIns="82945" bIns="41473" anchor="ctr"/>
          <a:lstStyle/>
          <a:p>
            <a:endParaRPr lang="fr-FR"/>
          </a:p>
        </p:txBody>
      </p:sp>
      <p:sp>
        <p:nvSpPr>
          <p:cNvPr id="1030" name="Text Box 4"/>
          <p:cNvSpPr txBox="1">
            <a:spLocks noChangeArrowheads="1"/>
          </p:cNvSpPr>
          <p:nvPr/>
        </p:nvSpPr>
        <p:spPr bwMode="auto">
          <a:xfrm>
            <a:off x="1959841" y="489651"/>
            <a:ext cx="164160" cy="404683"/>
          </a:xfrm>
          <a:prstGeom prst="rect">
            <a:avLst/>
          </a:prstGeom>
          <a:noFill/>
          <a:ln w="9525">
            <a:noFill/>
            <a:round/>
            <a:headEnd/>
            <a:tailEnd/>
          </a:ln>
        </p:spPr>
        <p:txBody>
          <a:bodyPr wrap="none" lIns="82945" tIns="41473" rIns="82945" bIns="41473" anchor="ctr"/>
          <a:lstStyle/>
          <a:p>
            <a:endParaRPr lang="fr-FR"/>
          </a:p>
        </p:txBody>
      </p:sp>
      <p:sp>
        <p:nvSpPr>
          <p:cNvPr id="1031" name="Text Box 5"/>
          <p:cNvSpPr txBox="1">
            <a:spLocks noChangeArrowheads="1"/>
          </p:cNvSpPr>
          <p:nvPr/>
        </p:nvSpPr>
        <p:spPr bwMode="auto">
          <a:xfrm>
            <a:off x="1795681" y="1143480"/>
            <a:ext cx="164160" cy="404683"/>
          </a:xfrm>
          <a:prstGeom prst="rect">
            <a:avLst/>
          </a:prstGeom>
          <a:noFill/>
          <a:ln w="9525">
            <a:noFill/>
            <a:round/>
            <a:headEnd/>
            <a:tailEnd/>
          </a:ln>
        </p:spPr>
        <p:txBody>
          <a:bodyPr wrap="none" lIns="82945" tIns="41473" rIns="82945" bIns="41473" anchor="ctr"/>
          <a:lstStyle/>
          <a:p>
            <a:endParaRPr lang="fr-FR"/>
          </a:p>
        </p:txBody>
      </p:sp>
      <p:sp>
        <p:nvSpPr>
          <p:cNvPr id="1032" name="Text Box 6"/>
          <p:cNvSpPr txBox="1">
            <a:spLocks noChangeArrowheads="1"/>
          </p:cNvSpPr>
          <p:nvPr/>
        </p:nvSpPr>
        <p:spPr bwMode="auto">
          <a:xfrm>
            <a:off x="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72 + 18</a:t>
            </a:r>
          </a:p>
        </p:txBody>
      </p:sp>
      <p:sp>
        <p:nvSpPr>
          <p:cNvPr id="1033" name="Text Box 7"/>
          <p:cNvSpPr txBox="1">
            <a:spLocks noChangeArrowheads="1"/>
          </p:cNvSpPr>
          <p:nvPr/>
        </p:nvSpPr>
        <p:spPr bwMode="auto">
          <a:xfrm>
            <a:off x="440784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52 + 28</a:t>
            </a:r>
          </a:p>
        </p:txBody>
      </p:sp>
      <p:graphicFrame>
        <p:nvGraphicFramePr>
          <p:cNvPr id="1026" name="Object 8"/>
          <p:cNvGraphicFramePr>
            <a:graphicFrameLocks noChangeAspect="1"/>
          </p:cNvGraphicFramePr>
          <p:nvPr/>
        </p:nvGraphicFramePr>
        <p:xfrm>
          <a:off x="4285440" y="3282105"/>
          <a:ext cx="66240" cy="162737"/>
        </p:xfrm>
        <a:graphic>
          <a:graphicData uri="http://schemas.openxmlformats.org/presentationml/2006/ole">
            <p:oleObj spid="_x0000_s23554" r:id="rId4" imgW="72000" imgH="179640" progId="opendocument.MathDocument.1">
              <p:embed/>
            </p:oleObj>
          </a:graphicData>
        </a:graphic>
      </p:graphicFrame>
      <p:sp>
        <p:nvSpPr>
          <p:cNvPr id="1034" name="Text Box 9"/>
          <p:cNvSpPr txBox="1">
            <a:spLocks noChangeArrowheads="1"/>
          </p:cNvSpPr>
          <p:nvPr/>
        </p:nvSpPr>
        <p:spPr bwMode="auto">
          <a:xfrm>
            <a:off x="3624480" y="653829"/>
            <a:ext cx="2286720" cy="407563"/>
          </a:xfrm>
          <a:prstGeom prst="rect">
            <a:avLst/>
          </a:prstGeom>
          <a:noFill/>
          <a:ln w="9525">
            <a:noFill/>
            <a:round/>
            <a:headEnd/>
            <a:tailEnd/>
          </a:ln>
        </p:spPr>
        <p:txBody>
          <a:bodyPr lIns="81639" tIns="40820" rIns="81639" bIns="40820"/>
          <a:lstStyle/>
          <a:p>
            <a:pP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200" b="1" dirty="0">
                <a:solidFill>
                  <a:srgbClr val="000000"/>
                </a:solidFill>
              </a:rPr>
              <a:t>Réfléchissez !</a:t>
            </a:r>
          </a:p>
        </p:txBody>
      </p:sp>
      <p:sp>
        <p:nvSpPr>
          <p:cNvPr id="1035" name="Text Box 10"/>
          <p:cNvSpPr txBox="1">
            <a:spLocks noChangeArrowheads="1"/>
          </p:cNvSpPr>
          <p:nvPr/>
        </p:nvSpPr>
        <p:spPr bwMode="auto">
          <a:xfrm>
            <a:off x="3918241" y="816566"/>
            <a:ext cx="653760" cy="321153"/>
          </a:xfrm>
          <a:prstGeom prst="rect">
            <a:avLst/>
          </a:prstGeom>
          <a:noFill/>
          <a:ln w="9525">
            <a:noFill/>
            <a:round/>
            <a:headEnd/>
            <a:tailEnd/>
          </a:ln>
        </p:spPr>
        <p:txBody>
          <a:bodyPr wrap="none" lIns="82945" tIns="41473" rIns="82945" bIns="41473" anchor="ctr"/>
          <a:lstStyle/>
          <a:p>
            <a:endParaRPr lang="fr-FR"/>
          </a:p>
        </p:txBody>
      </p:sp>
    </p:spTree>
  </p:cSld>
  <p:clrMapOvr>
    <a:masterClrMapping/>
  </p:clrMapOvr>
  <p:transition spd="med" advClick="0" advTm="300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1"/>
          <p:cNvSpPr>
            <a:spLocks noChangeArrowheads="1"/>
          </p:cNvSpPr>
          <p:nvPr/>
        </p:nvSpPr>
        <p:spPr bwMode="auto">
          <a:xfrm>
            <a:off x="1" y="0"/>
            <a:ext cx="4572000" cy="6858000"/>
          </a:xfrm>
          <a:prstGeom prst="roundRect">
            <a:avLst>
              <a:gd name="adj" fmla="val 28"/>
            </a:avLst>
          </a:prstGeom>
          <a:solidFill>
            <a:srgbClr val="FFFF66"/>
          </a:solidFill>
          <a:ln w="9360">
            <a:solidFill>
              <a:srgbClr val="E6FF00"/>
            </a:solidFill>
            <a:round/>
            <a:headEnd/>
            <a:tailEnd/>
          </a:ln>
        </p:spPr>
        <p:txBody>
          <a:bodyPr wrap="none" lIns="82945" tIns="41473" rIns="82945" bIns="41473" anchor="ctr"/>
          <a:lstStyle/>
          <a:p>
            <a:endParaRPr lang="fr-FR"/>
          </a:p>
        </p:txBody>
      </p:sp>
      <p:sp>
        <p:nvSpPr>
          <p:cNvPr id="2052" name="AutoShape 2"/>
          <p:cNvSpPr>
            <a:spLocks noChangeArrowheads="1"/>
          </p:cNvSpPr>
          <p:nvPr/>
        </p:nvSpPr>
        <p:spPr bwMode="auto">
          <a:xfrm>
            <a:off x="4572000" y="0"/>
            <a:ext cx="4572000" cy="6858000"/>
          </a:xfrm>
          <a:prstGeom prst="roundRect">
            <a:avLst>
              <a:gd name="adj" fmla="val 28"/>
            </a:avLst>
          </a:prstGeom>
          <a:solidFill>
            <a:srgbClr val="99CCFF"/>
          </a:solidFill>
          <a:ln w="9360">
            <a:solidFill>
              <a:srgbClr val="99CCFF"/>
            </a:solidFill>
            <a:round/>
            <a:headEnd/>
            <a:tailEnd/>
          </a:ln>
        </p:spPr>
        <p:txBody>
          <a:bodyPr wrap="none" lIns="82945" tIns="41473" rIns="82945" bIns="41473" anchor="ctr"/>
          <a:lstStyle/>
          <a:p>
            <a:endParaRPr lang="fr-FR"/>
          </a:p>
        </p:txBody>
      </p:sp>
      <p:sp>
        <p:nvSpPr>
          <p:cNvPr id="2053" name="Text Box 3"/>
          <p:cNvSpPr txBox="1">
            <a:spLocks noChangeArrowheads="1"/>
          </p:cNvSpPr>
          <p:nvPr/>
        </p:nvSpPr>
        <p:spPr bwMode="auto">
          <a:xfrm>
            <a:off x="162721" y="162738"/>
            <a:ext cx="3918240" cy="404682"/>
          </a:xfrm>
          <a:prstGeom prst="rect">
            <a:avLst/>
          </a:prstGeom>
          <a:noFill/>
          <a:ln w="9525">
            <a:noFill/>
            <a:round/>
            <a:headEnd/>
            <a:tailEnd/>
          </a:ln>
        </p:spPr>
        <p:txBody>
          <a:bodyPr wrap="none" lIns="82945" tIns="41473" rIns="82945" bIns="41473" anchor="ctr"/>
          <a:lstStyle/>
          <a:p>
            <a:endParaRPr lang="fr-FR"/>
          </a:p>
        </p:txBody>
      </p:sp>
      <p:sp>
        <p:nvSpPr>
          <p:cNvPr id="2054" name="Text Box 4"/>
          <p:cNvSpPr txBox="1">
            <a:spLocks noChangeArrowheads="1"/>
          </p:cNvSpPr>
          <p:nvPr/>
        </p:nvSpPr>
        <p:spPr bwMode="auto">
          <a:xfrm>
            <a:off x="1959841" y="489651"/>
            <a:ext cx="164160" cy="404683"/>
          </a:xfrm>
          <a:prstGeom prst="rect">
            <a:avLst/>
          </a:prstGeom>
          <a:noFill/>
          <a:ln w="9525">
            <a:noFill/>
            <a:round/>
            <a:headEnd/>
            <a:tailEnd/>
          </a:ln>
        </p:spPr>
        <p:txBody>
          <a:bodyPr wrap="none" lIns="82945" tIns="41473" rIns="82945" bIns="41473" anchor="ctr"/>
          <a:lstStyle/>
          <a:p>
            <a:endParaRPr lang="fr-FR"/>
          </a:p>
        </p:txBody>
      </p:sp>
      <p:sp>
        <p:nvSpPr>
          <p:cNvPr id="2055" name="Text Box 5"/>
          <p:cNvSpPr txBox="1">
            <a:spLocks noChangeArrowheads="1"/>
          </p:cNvSpPr>
          <p:nvPr/>
        </p:nvSpPr>
        <p:spPr bwMode="auto">
          <a:xfrm>
            <a:off x="1795681" y="1143480"/>
            <a:ext cx="164160" cy="404683"/>
          </a:xfrm>
          <a:prstGeom prst="rect">
            <a:avLst/>
          </a:prstGeom>
          <a:noFill/>
          <a:ln w="9525">
            <a:noFill/>
            <a:round/>
            <a:headEnd/>
            <a:tailEnd/>
          </a:ln>
        </p:spPr>
        <p:txBody>
          <a:bodyPr wrap="none" lIns="82945" tIns="41473" rIns="82945" bIns="41473" anchor="ctr"/>
          <a:lstStyle/>
          <a:p>
            <a:endParaRPr lang="fr-FR"/>
          </a:p>
        </p:txBody>
      </p:sp>
      <p:sp>
        <p:nvSpPr>
          <p:cNvPr id="2056" name="Text Box 6"/>
          <p:cNvSpPr txBox="1">
            <a:spLocks noChangeArrowheads="1"/>
          </p:cNvSpPr>
          <p:nvPr/>
        </p:nvSpPr>
        <p:spPr bwMode="auto">
          <a:xfrm>
            <a:off x="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72 + 18</a:t>
            </a:r>
          </a:p>
        </p:txBody>
      </p:sp>
      <p:sp>
        <p:nvSpPr>
          <p:cNvPr id="2057" name="Text Box 7"/>
          <p:cNvSpPr txBox="1">
            <a:spLocks noChangeArrowheads="1"/>
          </p:cNvSpPr>
          <p:nvPr/>
        </p:nvSpPr>
        <p:spPr bwMode="auto">
          <a:xfrm>
            <a:off x="440784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52 + 28</a:t>
            </a:r>
          </a:p>
        </p:txBody>
      </p:sp>
      <p:graphicFrame>
        <p:nvGraphicFramePr>
          <p:cNvPr id="2050" name="Object 8"/>
          <p:cNvGraphicFramePr>
            <a:graphicFrameLocks noChangeAspect="1"/>
          </p:cNvGraphicFramePr>
          <p:nvPr/>
        </p:nvGraphicFramePr>
        <p:xfrm>
          <a:off x="4285440" y="3282105"/>
          <a:ext cx="66240" cy="162737"/>
        </p:xfrm>
        <a:graphic>
          <a:graphicData uri="http://schemas.openxmlformats.org/presentationml/2006/ole">
            <p:oleObj spid="_x0000_s24578" r:id="rId4" imgW="72000" imgH="179640" progId="opendocument.MathDocument.1">
              <p:embed/>
            </p:oleObj>
          </a:graphicData>
        </a:graphic>
      </p:graphicFrame>
      <p:sp>
        <p:nvSpPr>
          <p:cNvPr id="2058" name="Text Box 9"/>
          <p:cNvSpPr txBox="1">
            <a:spLocks noChangeArrowheads="1"/>
          </p:cNvSpPr>
          <p:nvPr/>
        </p:nvSpPr>
        <p:spPr bwMode="auto">
          <a:xfrm>
            <a:off x="3918241" y="653829"/>
            <a:ext cx="1437120" cy="407563"/>
          </a:xfrm>
          <a:prstGeom prst="rect">
            <a:avLst/>
          </a:prstGeom>
          <a:noFill/>
          <a:ln w="9525">
            <a:noFill/>
            <a:round/>
            <a:headEnd/>
            <a:tailEnd/>
          </a:ln>
        </p:spPr>
        <p:txBody>
          <a:bodyPr lIns="81639" tIns="40820" rIns="81639" bIns="40820"/>
          <a:lstStyle/>
          <a:p>
            <a:pP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200" b="1" dirty="0" err="1">
                <a:solidFill>
                  <a:srgbClr val="000000"/>
                </a:solidFill>
              </a:rPr>
              <a:t>Ecrivez</a:t>
            </a:r>
            <a:r>
              <a:rPr lang="en-GB" sz="2200" b="1" dirty="0">
                <a:solidFill>
                  <a:srgbClr val="000000"/>
                </a:solidFill>
              </a:rPr>
              <a:t> !</a:t>
            </a:r>
          </a:p>
        </p:txBody>
      </p:sp>
      <p:sp>
        <p:nvSpPr>
          <p:cNvPr id="2059" name="Text Box 10"/>
          <p:cNvSpPr txBox="1">
            <a:spLocks noChangeArrowheads="1"/>
          </p:cNvSpPr>
          <p:nvPr/>
        </p:nvSpPr>
        <p:spPr bwMode="auto">
          <a:xfrm>
            <a:off x="3918241" y="816566"/>
            <a:ext cx="653760" cy="321153"/>
          </a:xfrm>
          <a:prstGeom prst="rect">
            <a:avLst/>
          </a:prstGeom>
          <a:noFill/>
          <a:ln w="9525">
            <a:noFill/>
            <a:round/>
            <a:headEnd/>
            <a:tailEnd/>
          </a:ln>
        </p:spPr>
        <p:txBody>
          <a:bodyPr wrap="none" lIns="82945" tIns="41473" rIns="82945" bIns="41473" anchor="ctr"/>
          <a:lstStyle/>
          <a:p>
            <a:endParaRPr lang="fr-FR"/>
          </a:p>
        </p:txBody>
      </p:sp>
    </p:spTree>
  </p:cSld>
  <p:clrMapOvr>
    <a:masterClrMapping/>
  </p:clrMapOvr>
  <p:transition spd="med" advClick="0" advTm="200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1"/>
          <p:cNvSpPr>
            <a:spLocks noChangeArrowheads="1"/>
          </p:cNvSpPr>
          <p:nvPr/>
        </p:nvSpPr>
        <p:spPr bwMode="auto">
          <a:xfrm>
            <a:off x="1" y="0"/>
            <a:ext cx="4572000" cy="6858000"/>
          </a:xfrm>
          <a:prstGeom prst="roundRect">
            <a:avLst>
              <a:gd name="adj" fmla="val 28"/>
            </a:avLst>
          </a:prstGeom>
          <a:solidFill>
            <a:srgbClr val="FFFF66"/>
          </a:solidFill>
          <a:ln w="9360">
            <a:solidFill>
              <a:srgbClr val="E6FF00"/>
            </a:solidFill>
            <a:round/>
            <a:headEnd/>
            <a:tailEnd/>
          </a:ln>
        </p:spPr>
        <p:txBody>
          <a:bodyPr wrap="none" lIns="82945" tIns="41473" rIns="82945" bIns="41473" anchor="ctr"/>
          <a:lstStyle/>
          <a:p>
            <a:endParaRPr lang="fr-FR"/>
          </a:p>
        </p:txBody>
      </p:sp>
      <p:sp>
        <p:nvSpPr>
          <p:cNvPr id="7171" name="AutoShape 2"/>
          <p:cNvSpPr>
            <a:spLocks noChangeArrowheads="1"/>
          </p:cNvSpPr>
          <p:nvPr/>
        </p:nvSpPr>
        <p:spPr bwMode="auto">
          <a:xfrm>
            <a:off x="4572000" y="0"/>
            <a:ext cx="4572000" cy="6858000"/>
          </a:xfrm>
          <a:prstGeom prst="roundRect">
            <a:avLst>
              <a:gd name="adj" fmla="val 28"/>
            </a:avLst>
          </a:prstGeom>
          <a:solidFill>
            <a:srgbClr val="99CCFF"/>
          </a:solidFill>
          <a:ln w="9360">
            <a:solidFill>
              <a:srgbClr val="99CCFF"/>
            </a:solidFill>
            <a:round/>
            <a:headEnd/>
            <a:tailEnd/>
          </a:ln>
        </p:spPr>
        <p:txBody>
          <a:bodyPr wrap="none" lIns="82945" tIns="41473" rIns="82945" bIns="41473" anchor="ctr"/>
          <a:lstStyle/>
          <a:p>
            <a:endParaRPr lang="fr-FR"/>
          </a:p>
        </p:txBody>
      </p:sp>
      <p:sp>
        <p:nvSpPr>
          <p:cNvPr id="7172" name="Text Box 3"/>
          <p:cNvSpPr txBox="1">
            <a:spLocks noChangeArrowheads="1"/>
          </p:cNvSpPr>
          <p:nvPr/>
        </p:nvSpPr>
        <p:spPr bwMode="auto">
          <a:xfrm>
            <a:off x="162721" y="162738"/>
            <a:ext cx="3918240" cy="404682"/>
          </a:xfrm>
          <a:prstGeom prst="rect">
            <a:avLst/>
          </a:prstGeom>
          <a:noFill/>
          <a:ln w="9525">
            <a:noFill/>
            <a:round/>
            <a:headEnd/>
            <a:tailEnd/>
          </a:ln>
        </p:spPr>
        <p:txBody>
          <a:bodyPr wrap="none" lIns="82945" tIns="41473" rIns="82945" bIns="41473" anchor="ctr"/>
          <a:lstStyle/>
          <a:p>
            <a:endParaRPr lang="fr-FR"/>
          </a:p>
        </p:txBody>
      </p:sp>
      <p:sp>
        <p:nvSpPr>
          <p:cNvPr id="7173" name="Text Box 4"/>
          <p:cNvSpPr txBox="1">
            <a:spLocks noChangeArrowheads="1"/>
          </p:cNvSpPr>
          <p:nvPr/>
        </p:nvSpPr>
        <p:spPr bwMode="auto">
          <a:xfrm>
            <a:off x="1959841" y="489651"/>
            <a:ext cx="164160" cy="404683"/>
          </a:xfrm>
          <a:prstGeom prst="rect">
            <a:avLst/>
          </a:prstGeom>
          <a:noFill/>
          <a:ln w="9525">
            <a:noFill/>
            <a:round/>
            <a:headEnd/>
            <a:tailEnd/>
          </a:ln>
        </p:spPr>
        <p:txBody>
          <a:bodyPr wrap="none" lIns="82945" tIns="41473" rIns="82945" bIns="41473" anchor="ctr"/>
          <a:lstStyle/>
          <a:p>
            <a:endParaRPr lang="fr-FR"/>
          </a:p>
        </p:txBody>
      </p:sp>
      <p:sp>
        <p:nvSpPr>
          <p:cNvPr id="7174" name="Text Box 5"/>
          <p:cNvSpPr txBox="1">
            <a:spLocks noChangeArrowheads="1"/>
          </p:cNvSpPr>
          <p:nvPr/>
        </p:nvSpPr>
        <p:spPr bwMode="auto">
          <a:xfrm>
            <a:off x="1795681" y="1143480"/>
            <a:ext cx="164160" cy="404683"/>
          </a:xfrm>
          <a:prstGeom prst="rect">
            <a:avLst/>
          </a:prstGeom>
          <a:noFill/>
          <a:ln w="9525">
            <a:noFill/>
            <a:round/>
            <a:headEnd/>
            <a:tailEnd/>
          </a:ln>
        </p:spPr>
        <p:txBody>
          <a:bodyPr wrap="none" lIns="82945" tIns="41473" rIns="82945" bIns="41473" anchor="ctr"/>
          <a:lstStyle/>
          <a:p>
            <a:endParaRPr lang="fr-FR"/>
          </a:p>
        </p:txBody>
      </p:sp>
      <p:sp>
        <p:nvSpPr>
          <p:cNvPr id="7175" name="Text Box 6"/>
          <p:cNvSpPr txBox="1">
            <a:spLocks noChangeArrowheads="1"/>
          </p:cNvSpPr>
          <p:nvPr/>
        </p:nvSpPr>
        <p:spPr bwMode="auto">
          <a:xfrm>
            <a:off x="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27 + 43</a:t>
            </a:r>
          </a:p>
        </p:txBody>
      </p:sp>
      <p:sp>
        <p:nvSpPr>
          <p:cNvPr id="7176" name="Text Box 7"/>
          <p:cNvSpPr txBox="1">
            <a:spLocks noChangeArrowheads="1"/>
          </p:cNvSpPr>
          <p:nvPr/>
        </p:nvSpPr>
        <p:spPr bwMode="auto">
          <a:xfrm>
            <a:off x="440784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23 + 57</a:t>
            </a:r>
          </a:p>
        </p:txBody>
      </p:sp>
      <p:sp>
        <p:nvSpPr>
          <p:cNvPr id="7177" name="Text Box 8"/>
          <p:cNvSpPr txBox="1">
            <a:spLocks noChangeArrowheads="1"/>
          </p:cNvSpPr>
          <p:nvPr/>
        </p:nvSpPr>
        <p:spPr bwMode="auto">
          <a:xfrm>
            <a:off x="3624480" y="653829"/>
            <a:ext cx="2286720" cy="407563"/>
          </a:xfrm>
          <a:prstGeom prst="rect">
            <a:avLst/>
          </a:prstGeom>
          <a:noFill/>
          <a:ln w="9525">
            <a:noFill/>
            <a:round/>
            <a:headEnd/>
            <a:tailEnd/>
          </a:ln>
        </p:spPr>
        <p:txBody>
          <a:bodyPr lIns="81639" tIns="40820" rIns="81639" bIns="40820"/>
          <a:lstStyle/>
          <a:p>
            <a:pP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200" b="1" dirty="0">
                <a:solidFill>
                  <a:srgbClr val="000000"/>
                </a:solidFill>
              </a:rPr>
              <a:t>Réfléchissez !</a:t>
            </a:r>
          </a:p>
        </p:txBody>
      </p:sp>
    </p:spTree>
  </p:cSld>
  <p:clrMapOvr>
    <a:masterClrMapping/>
  </p:clrMapOvr>
  <p:transition spd="med" advTm="300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1"/>
          <p:cNvSpPr>
            <a:spLocks noChangeArrowheads="1"/>
          </p:cNvSpPr>
          <p:nvPr/>
        </p:nvSpPr>
        <p:spPr bwMode="auto">
          <a:xfrm>
            <a:off x="1" y="0"/>
            <a:ext cx="4572000" cy="6858000"/>
          </a:xfrm>
          <a:prstGeom prst="roundRect">
            <a:avLst>
              <a:gd name="adj" fmla="val 28"/>
            </a:avLst>
          </a:prstGeom>
          <a:solidFill>
            <a:srgbClr val="FFFF66"/>
          </a:solidFill>
          <a:ln w="9360">
            <a:solidFill>
              <a:srgbClr val="E6FF00"/>
            </a:solidFill>
            <a:round/>
            <a:headEnd/>
            <a:tailEnd/>
          </a:ln>
        </p:spPr>
        <p:txBody>
          <a:bodyPr wrap="none" lIns="82945" tIns="41473" rIns="82945" bIns="41473" anchor="ctr"/>
          <a:lstStyle/>
          <a:p>
            <a:endParaRPr lang="fr-FR"/>
          </a:p>
        </p:txBody>
      </p:sp>
      <p:sp>
        <p:nvSpPr>
          <p:cNvPr id="8195" name="AutoShape 2"/>
          <p:cNvSpPr>
            <a:spLocks noChangeArrowheads="1"/>
          </p:cNvSpPr>
          <p:nvPr/>
        </p:nvSpPr>
        <p:spPr bwMode="auto">
          <a:xfrm>
            <a:off x="4572000" y="0"/>
            <a:ext cx="4572000" cy="6858000"/>
          </a:xfrm>
          <a:prstGeom prst="roundRect">
            <a:avLst>
              <a:gd name="adj" fmla="val 28"/>
            </a:avLst>
          </a:prstGeom>
          <a:solidFill>
            <a:srgbClr val="99CCFF"/>
          </a:solidFill>
          <a:ln w="9360">
            <a:solidFill>
              <a:srgbClr val="99CCFF"/>
            </a:solidFill>
            <a:round/>
            <a:headEnd/>
            <a:tailEnd/>
          </a:ln>
        </p:spPr>
        <p:txBody>
          <a:bodyPr wrap="none" lIns="82945" tIns="41473" rIns="82945" bIns="41473" anchor="ctr"/>
          <a:lstStyle/>
          <a:p>
            <a:endParaRPr lang="fr-FR"/>
          </a:p>
        </p:txBody>
      </p:sp>
      <p:sp>
        <p:nvSpPr>
          <p:cNvPr id="8196" name="Text Box 3"/>
          <p:cNvSpPr txBox="1">
            <a:spLocks noChangeArrowheads="1"/>
          </p:cNvSpPr>
          <p:nvPr/>
        </p:nvSpPr>
        <p:spPr bwMode="auto">
          <a:xfrm>
            <a:off x="162721" y="162738"/>
            <a:ext cx="3918240" cy="404682"/>
          </a:xfrm>
          <a:prstGeom prst="rect">
            <a:avLst/>
          </a:prstGeom>
          <a:noFill/>
          <a:ln w="9525">
            <a:noFill/>
            <a:round/>
            <a:headEnd/>
            <a:tailEnd/>
          </a:ln>
        </p:spPr>
        <p:txBody>
          <a:bodyPr wrap="none" lIns="82945" tIns="41473" rIns="82945" bIns="41473" anchor="ctr"/>
          <a:lstStyle/>
          <a:p>
            <a:endParaRPr lang="fr-FR"/>
          </a:p>
        </p:txBody>
      </p:sp>
      <p:sp>
        <p:nvSpPr>
          <p:cNvPr id="8197" name="Text Box 4"/>
          <p:cNvSpPr txBox="1">
            <a:spLocks noChangeArrowheads="1"/>
          </p:cNvSpPr>
          <p:nvPr/>
        </p:nvSpPr>
        <p:spPr bwMode="auto">
          <a:xfrm>
            <a:off x="1959841" y="489651"/>
            <a:ext cx="164160" cy="404683"/>
          </a:xfrm>
          <a:prstGeom prst="rect">
            <a:avLst/>
          </a:prstGeom>
          <a:noFill/>
          <a:ln w="9525">
            <a:noFill/>
            <a:round/>
            <a:headEnd/>
            <a:tailEnd/>
          </a:ln>
        </p:spPr>
        <p:txBody>
          <a:bodyPr wrap="none" lIns="82945" tIns="41473" rIns="82945" bIns="41473" anchor="ctr"/>
          <a:lstStyle/>
          <a:p>
            <a:endParaRPr lang="fr-FR"/>
          </a:p>
        </p:txBody>
      </p:sp>
      <p:sp>
        <p:nvSpPr>
          <p:cNvPr id="8198" name="Text Box 5"/>
          <p:cNvSpPr txBox="1">
            <a:spLocks noChangeArrowheads="1"/>
          </p:cNvSpPr>
          <p:nvPr/>
        </p:nvSpPr>
        <p:spPr bwMode="auto">
          <a:xfrm>
            <a:off x="1795681" y="1143480"/>
            <a:ext cx="164160" cy="404683"/>
          </a:xfrm>
          <a:prstGeom prst="rect">
            <a:avLst/>
          </a:prstGeom>
          <a:noFill/>
          <a:ln w="9525">
            <a:noFill/>
            <a:round/>
            <a:headEnd/>
            <a:tailEnd/>
          </a:ln>
        </p:spPr>
        <p:txBody>
          <a:bodyPr wrap="none" lIns="82945" tIns="41473" rIns="82945" bIns="41473" anchor="ctr"/>
          <a:lstStyle/>
          <a:p>
            <a:endParaRPr lang="fr-FR"/>
          </a:p>
        </p:txBody>
      </p:sp>
      <p:sp>
        <p:nvSpPr>
          <p:cNvPr id="8199" name="Text Box 6"/>
          <p:cNvSpPr txBox="1">
            <a:spLocks noChangeArrowheads="1"/>
          </p:cNvSpPr>
          <p:nvPr/>
        </p:nvSpPr>
        <p:spPr bwMode="auto">
          <a:xfrm>
            <a:off x="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27 + 43</a:t>
            </a:r>
          </a:p>
        </p:txBody>
      </p:sp>
      <p:sp>
        <p:nvSpPr>
          <p:cNvPr id="8200" name="Text Box 7"/>
          <p:cNvSpPr txBox="1">
            <a:spLocks noChangeArrowheads="1"/>
          </p:cNvSpPr>
          <p:nvPr/>
        </p:nvSpPr>
        <p:spPr bwMode="auto">
          <a:xfrm>
            <a:off x="4407840" y="2776612"/>
            <a:ext cx="4734720" cy="718636"/>
          </a:xfrm>
          <a:prstGeom prst="rect">
            <a:avLst/>
          </a:prstGeom>
          <a:noFill/>
          <a:ln w="9525">
            <a:noFill/>
            <a:round/>
            <a:headEnd/>
            <a:tailEnd/>
          </a:ln>
        </p:spPr>
        <p:txBody>
          <a:bodyPr lIns="81639" tIns="40820" rIns="81639" bIns="40820"/>
          <a:lstStyle/>
          <a:p>
            <a:pPr algn="ct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400" dirty="0">
                <a:solidFill>
                  <a:srgbClr val="000000"/>
                </a:solidFill>
              </a:rPr>
              <a:t>23 + 57</a:t>
            </a:r>
          </a:p>
        </p:txBody>
      </p:sp>
      <p:sp>
        <p:nvSpPr>
          <p:cNvPr id="8201" name="Text Box 8"/>
          <p:cNvSpPr txBox="1">
            <a:spLocks noChangeArrowheads="1"/>
          </p:cNvSpPr>
          <p:nvPr/>
        </p:nvSpPr>
        <p:spPr bwMode="auto">
          <a:xfrm>
            <a:off x="3951361" y="653829"/>
            <a:ext cx="1306080" cy="407563"/>
          </a:xfrm>
          <a:prstGeom prst="rect">
            <a:avLst/>
          </a:prstGeom>
          <a:noFill/>
          <a:ln w="9525">
            <a:noFill/>
            <a:round/>
            <a:headEnd/>
            <a:tailEnd/>
          </a:ln>
        </p:spPr>
        <p:txBody>
          <a:bodyPr lIns="81639" tIns="40820" rIns="81639" bIns="40820"/>
          <a:lstStyle/>
          <a:p>
            <a:pPr>
              <a:lnSpc>
                <a:spcPct val="96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200" b="1" dirty="0" err="1">
                <a:solidFill>
                  <a:srgbClr val="000000"/>
                </a:solidFill>
              </a:rPr>
              <a:t>Ecrivez</a:t>
            </a:r>
            <a:r>
              <a:rPr lang="en-GB" sz="2200" b="1" dirty="0">
                <a:solidFill>
                  <a:srgbClr val="000000"/>
                </a:solidFill>
              </a:rPr>
              <a:t> !</a:t>
            </a:r>
          </a:p>
        </p:txBody>
      </p:sp>
    </p:spTree>
  </p:cSld>
  <p:clrMapOvr>
    <a:masterClrMapping/>
  </p:clrMapOvr>
  <p:transition spd="med" advTm="200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68000" y="2276872"/>
            <a:ext cx="8208000" cy="1440160"/>
          </a:xfrm>
          <a:prstGeom prst="rect">
            <a:avLst/>
          </a:prstGeom>
        </p:spPr>
        <p:txBody>
          <a:bodyPr>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1" i="0" u="none" strike="noStrike" kern="1200" cap="none" spc="0" normalizeH="0" baseline="0" noProof="0" dirty="0" smtClean="0">
                <a:ln>
                  <a:noFill/>
                </a:ln>
                <a:solidFill>
                  <a:schemeClr val="tx1"/>
                </a:solidFill>
                <a:effectLst/>
                <a:uLnTx/>
                <a:uFillTx/>
                <a:latin typeface="+mn-lt"/>
                <a:ea typeface="+mn-ea"/>
                <a:cs typeface="+mn-cs"/>
              </a:rPr>
              <a:t>En classe de 6</a:t>
            </a:r>
            <a:r>
              <a:rPr kumimoji="0" lang="fr-FR" sz="3200" b="1" i="0" u="none" strike="noStrike" kern="1200" cap="none" spc="0" normalizeH="0" baseline="30000" noProof="0" dirty="0" smtClean="0">
                <a:ln>
                  <a:noFill/>
                </a:ln>
                <a:solidFill>
                  <a:schemeClr val="tx1"/>
                </a:solidFill>
                <a:effectLst/>
                <a:uLnTx/>
                <a:uFillTx/>
                <a:latin typeface="+mn-lt"/>
                <a:ea typeface="+mn-ea"/>
                <a:cs typeface="+mn-cs"/>
              </a:rPr>
              <a:t>e</a:t>
            </a:r>
            <a:r>
              <a:rPr kumimoji="0" lang="fr-FR" sz="3200" b="1" i="0" u="none" strike="noStrike" kern="1200" cap="none" spc="0" normalizeH="0" baseline="0" noProof="0" dirty="0" smtClean="0">
                <a:ln>
                  <a:noFill/>
                </a:ln>
                <a:solidFill>
                  <a:schemeClr val="tx1"/>
                </a:solidFill>
                <a:effectLst/>
                <a:uLnTx/>
                <a:uFillTx/>
                <a:latin typeface="+mn-lt"/>
                <a:ea typeface="+mn-ea"/>
                <a:cs typeface="+mn-cs"/>
              </a:rPr>
              <a:t>, pour travailler sur la symétrie axiale :</a:t>
            </a: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8000" y="2130425"/>
            <a:ext cx="8208000" cy="1470025"/>
          </a:xfrm>
        </p:spPr>
        <p:txBody>
          <a:bodyPr>
            <a:normAutofit/>
          </a:bodyPr>
          <a:lstStyle/>
          <a:p>
            <a:pPr algn="l" eaLnBrk="1" hangingPunct="1"/>
            <a:r>
              <a:rPr lang="fr-FR" sz="3200" dirty="0" smtClean="0"/>
              <a:t>Les figures suivantes sont-elles symétriques par rapport à la droite (d)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fr-FR" sz="6000" smtClean="0">
                <a:latin typeface="Times New Roman" pitchFamily="18" charset="0"/>
                <a:cs typeface="Times New Roman" pitchFamily="18" charset="0"/>
              </a:rPr>
              <a:t>N</a:t>
            </a:r>
            <a:r>
              <a:rPr lang="fr-FR" sz="6000" smtClean="0">
                <a:latin typeface="Times New Roman" pitchFamily="18" charset="0"/>
                <a:ea typeface="OpenSymbol" pitchFamily="2" charset="0"/>
                <a:cs typeface="Times New Roman" pitchFamily="18" charset="0"/>
              </a:rPr>
              <a:t>˚</a:t>
            </a:r>
            <a:r>
              <a:rPr lang="fr-FR" sz="6000" smtClean="0">
                <a:latin typeface="Times New Roman" pitchFamily="18" charset="0"/>
                <a:cs typeface="Times New Roman" pitchFamily="18" charset="0"/>
              </a:rPr>
              <a:t>1 :</a:t>
            </a:r>
          </a:p>
        </p:txBody>
      </p:sp>
      <p:pic>
        <p:nvPicPr>
          <p:cNvPr id="4099" name="Picture 3"/>
          <p:cNvPicPr>
            <a:picLocks noChangeAspect="1" noChangeArrowheads="1"/>
          </p:cNvPicPr>
          <p:nvPr/>
        </p:nvPicPr>
        <p:blipFill>
          <a:blip r:embed="rId3" cstate="print"/>
          <a:srcRect l="21629" t="8089" r="41595" b="32350"/>
          <a:stretch>
            <a:fillRect/>
          </a:stretch>
        </p:blipFill>
        <p:spPr bwMode="auto">
          <a:xfrm>
            <a:off x="1357313" y="1214438"/>
            <a:ext cx="6440487" cy="55800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6000" smtClean="0">
                <a:latin typeface="Times New Roman" pitchFamily="18" charset="0"/>
                <a:cs typeface="Times New Roman" pitchFamily="18" charset="0"/>
              </a:rPr>
              <a:t>N</a:t>
            </a:r>
            <a:r>
              <a:rPr lang="fr-FR" sz="6000" smtClean="0">
                <a:latin typeface="Times New Roman" pitchFamily="18" charset="0"/>
                <a:ea typeface="OpenSymbol" pitchFamily="2" charset="0"/>
                <a:cs typeface="Times New Roman" pitchFamily="18" charset="0"/>
              </a:rPr>
              <a:t>˚2</a:t>
            </a:r>
            <a:r>
              <a:rPr lang="fr-FR" sz="6000" smtClean="0">
                <a:latin typeface="Times New Roman" pitchFamily="18" charset="0"/>
                <a:cs typeface="Times New Roman" pitchFamily="18" charset="0"/>
              </a:rPr>
              <a:t> :</a:t>
            </a:r>
          </a:p>
        </p:txBody>
      </p:sp>
      <p:pic>
        <p:nvPicPr>
          <p:cNvPr id="5123" name="Picture 5"/>
          <p:cNvPicPr>
            <a:picLocks noChangeAspect="1" noChangeArrowheads="1"/>
          </p:cNvPicPr>
          <p:nvPr/>
        </p:nvPicPr>
        <p:blipFill>
          <a:blip r:embed="rId3" cstate="print"/>
          <a:srcRect l="19966" t="12442" r="43260" b="27995"/>
          <a:stretch>
            <a:fillRect/>
          </a:stretch>
        </p:blipFill>
        <p:spPr bwMode="auto">
          <a:xfrm>
            <a:off x="1417638" y="1214438"/>
            <a:ext cx="6440487" cy="55800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68000" y="548680"/>
            <a:ext cx="8208000" cy="1440160"/>
          </a:xfrm>
          <a:prstGeom prst="rect">
            <a:avLst/>
          </a:prstGeom>
        </p:spPr>
        <p:txBody>
          <a:bodyPr>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1" i="0" u="none" strike="noStrike" kern="1200" cap="none" spc="0" normalizeH="0" baseline="0" noProof="0" dirty="0" smtClean="0">
                <a:ln>
                  <a:noFill/>
                </a:ln>
                <a:solidFill>
                  <a:schemeClr val="tx1"/>
                </a:solidFill>
                <a:effectLst/>
                <a:uLnTx/>
                <a:uFillTx/>
                <a:latin typeface="+mn-lt"/>
                <a:ea typeface="+mn-ea"/>
                <a:cs typeface="+mn-cs"/>
              </a:rPr>
              <a:t>En classe de 6</a:t>
            </a:r>
            <a:r>
              <a:rPr kumimoji="0" lang="fr-FR" sz="3200" b="1" i="0" u="none" strike="noStrike" kern="1200" cap="none" spc="0" normalizeH="0" baseline="30000" noProof="0" dirty="0" smtClean="0">
                <a:ln>
                  <a:noFill/>
                </a:ln>
                <a:solidFill>
                  <a:schemeClr val="tx1"/>
                </a:solidFill>
                <a:effectLst/>
                <a:uLnTx/>
                <a:uFillTx/>
                <a:latin typeface="+mn-lt"/>
                <a:ea typeface="+mn-ea"/>
                <a:cs typeface="+mn-cs"/>
              </a:rPr>
              <a:t>e</a:t>
            </a:r>
            <a:r>
              <a:rPr kumimoji="0" lang="fr-FR" sz="3200" b="1" i="0" u="none" strike="noStrike" kern="1200" cap="none" spc="0" normalizeH="0" baseline="0" noProof="0" dirty="0" smtClean="0">
                <a:ln>
                  <a:noFill/>
                </a:ln>
                <a:solidFill>
                  <a:schemeClr val="tx1"/>
                </a:solidFill>
                <a:effectLst/>
                <a:uLnTx/>
                <a:uFillTx/>
                <a:latin typeface="+mn-lt"/>
                <a:ea typeface="+mn-ea"/>
                <a:cs typeface="+mn-cs"/>
              </a:rPr>
              <a:t>, pour travailler sur la notion de périmètre et d’aire :</a:t>
            </a: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Espace réservé du contenu 2"/>
          <p:cNvSpPr txBox="1">
            <a:spLocks/>
          </p:cNvSpPr>
          <p:nvPr/>
        </p:nvSpPr>
        <p:spPr>
          <a:xfrm>
            <a:off x="468000" y="2060848"/>
            <a:ext cx="8208000" cy="4032448"/>
          </a:xfrm>
          <a:prstGeom prst="rect">
            <a:avLst/>
          </a:prstGeom>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1" i="0" u="none" strike="noStrike" kern="1200" cap="none" spc="0" normalizeH="0" baseline="0" noProof="0" dirty="0" smtClean="0">
                <a:ln>
                  <a:noFill/>
                </a:ln>
                <a:solidFill>
                  <a:schemeClr val="tx1"/>
                </a:solidFill>
                <a:effectLst/>
                <a:uLnTx/>
                <a:uFillTx/>
                <a:latin typeface="+mn-lt"/>
                <a:ea typeface="+mn-ea"/>
                <a:cs typeface="+mn-cs"/>
              </a:rPr>
              <a:t>Plusieurs consignes sont possibles sur les fiches suivantes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i="0" u="none" strike="noStrike" kern="1200" cap="none" spc="0" normalizeH="0" baseline="0" noProof="0" dirty="0" smtClean="0">
                <a:ln>
                  <a:noFill/>
                </a:ln>
                <a:solidFill>
                  <a:schemeClr val="tx1"/>
                </a:solidFill>
                <a:effectLst/>
                <a:uLnTx/>
                <a:uFillTx/>
                <a:latin typeface="+mn-lt"/>
                <a:ea typeface="+mn-ea"/>
                <a:cs typeface="+mn-cs"/>
              </a:rPr>
              <a:t>Comparer</a:t>
            </a:r>
            <a:r>
              <a:rPr kumimoji="0" lang="fr-FR" sz="3200" i="0" u="none" strike="noStrike" kern="1200" cap="none" spc="0" normalizeH="0" noProof="0" dirty="0" smtClean="0">
                <a:ln>
                  <a:noFill/>
                </a:ln>
                <a:solidFill>
                  <a:schemeClr val="tx1"/>
                </a:solidFill>
                <a:effectLst/>
                <a:uLnTx/>
                <a:uFillTx/>
                <a:latin typeface="+mn-lt"/>
                <a:ea typeface="+mn-ea"/>
                <a:cs typeface="+mn-cs"/>
              </a:rPr>
              <a:t> les périmètres des figures suivantes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3200" baseline="0" dirty="0" smtClean="0"/>
              <a:t>ou</a:t>
            </a:r>
          </a:p>
          <a:p>
            <a:pPr>
              <a:spcBef>
                <a:spcPct val="20000"/>
              </a:spcBef>
            </a:pPr>
            <a:r>
              <a:rPr lang="fr-FR" sz="3200" dirty="0" smtClean="0"/>
              <a:t>Comparer les aires des figures suivantes</a:t>
            </a:r>
          </a:p>
          <a:p>
            <a:pPr lvl="0">
              <a:spcBef>
                <a:spcPct val="20000"/>
              </a:spcBef>
              <a:defRPr/>
            </a:pPr>
            <a:r>
              <a:rPr lang="fr-FR" sz="3200" dirty="0" smtClean="0"/>
              <a:t>ou</a:t>
            </a:r>
          </a:p>
          <a:p>
            <a:pPr>
              <a:spcBef>
                <a:spcPct val="20000"/>
              </a:spcBef>
            </a:pPr>
            <a:r>
              <a:rPr lang="fr-FR" sz="3200" dirty="0" smtClean="0"/>
              <a:t>Comparer les périmètres </a:t>
            </a:r>
            <a:r>
              <a:rPr lang="fr-FR" sz="3200" smtClean="0"/>
              <a:t>et les aires </a:t>
            </a:r>
            <a:r>
              <a:rPr lang="fr-FR" sz="3200" dirty="0" smtClean="0"/>
              <a:t>des figures suivantes.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fr-FR" sz="3200" b="1" baseline="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a:spLocks noGrp="1"/>
          </p:cNvSpPr>
          <p:nvPr>
            <p:ph idx="1"/>
          </p:nvPr>
        </p:nvSpPr>
        <p:spPr>
          <a:xfrm>
            <a:off x="503040" y="1340768"/>
            <a:ext cx="8208000" cy="3456384"/>
          </a:xfrm>
        </p:spPr>
        <p:txBody>
          <a:bodyPr>
            <a:normAutofit/>
          </a:bodyPr>
          <a:lstStyle/>
          <a:p>
            <a:pPr marL="180975" indent="-180975">
              <a:buNone/>
            </a:pPr>
            <a:r>
              <a:rPr lang="fr-FR" sz="2700" b="1" dirty="0">
                <a:solidFill>
                  <a:prstClr val="black"/>
                </a:solidFill>
              </a:rPr>
              <a:t> </a:t>
            </a:r>
            <a:r>
              <a:rPr lang="fr-FR" sz="2700" b="1" dirty="0" smtClean="0">
                <a:solidFill>
                  <a:prstClr val="black"/>
                </a:solidFill>
              </a:rPr>
              <a:t>  </a:t>
            </a:r>
            <a:r>
              <a:rPr lang="fr-FR" sz="2800" dirty="0" smtClean="0"/>
              <a:t>En effet, même en dehors de l’école, la calculatrice est présente presque partout et là où, auparavant, on posait des opérations sur papier, on entretenait le calcul mental de base, maintenant, c’est la calculatrice qui prend le relais. »</a:t>
            </a:r>
            <a:r>
              <a:rPr lang="fr-FR" dirty="0" smtClean="0"/>
              <a:t/>
            </a:r>
            <a:br>
              <a:rPr lang="fr-FR" dirty="0" smtClean="0"/>
            </a:br>
            <a:r>
              <a:rPr lang="fr-FR" dirty="0" smtClean="0"/>
              <a:t> </a:t>
            </a:r>
            <a:r>
              <a:rPr lang="fr-FR" sz="2000" i="1" dirty="0" smtClean="0"/>
              <a:t>(Calcul mental par Gilles </a:t>
            </a:r>
            <a:r>
              <a:rPr lang="fr-FR" sz="2000" i="1" dirty="0" err="1" smtClean="0"/>
              <a:t>Bourdenet</a:t>
            </a:r>
            <a:r>
              <a:rPr lang="fr-FR" sz="2000" i="1" dirty="0" smtClean="0"/>
              <a:t>, </a:t>
            </a:r>
            <a:r>
              <a:rPr lang="fr-FR" sz="2000" i="1" dirty="0" err="1" smtClean="0"/>
              <a:t>Irem</a:t>
            </a:r>
            <a:r>
              <a:rPr lang="fr-FR" sz="2000" i="1" dirty="0" smtClean="0"/>
              <a:t> de Strasbourg)</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3851275" y="188913"/>
            <a:ext cx="1441450" cy="701675"/>
          </a:xfrm>
          <a:prstGeom prst="rect">
            <a:avLst/>
          </a:prstGeom>
          <a:noFill/>
          <a:ln w="9525">
            <a:noFill/>
            <a:miter lim="800000"/>
            <a:headEnd/>
            <a:tailEnd/>
          </a:ln>
        </p:spPr>
        <p:txBody>
          <a:bodyPr>
            <a:spAutoFit/>
          </a:bodyPr>
          <a:lstStyle/>
          <a:p>
            <a:pPr>
              <a:spcBef>
                <a:spcPct val="50000"/>
              </a:spcBef>
            </a:pPr>
            <a:r>
              <a:rPr lang="fr-FR" sz="4000">
                <a:latin typeface="Arial" charset="0"/>
              </a:rPr>
              <a:t>N°1 :</a:t>
            </a:r>
          </a:p>
        </p:txBody>
      </p:sp>
      <p:pic>
        <p:nvPicPr>
          <p:cNvPr id="4099" name="Picture 10"/>
          <p:cNvPicPr>
            <a:picLocks noChangeAspect="1" noChangeArrowheads="1"/>
          </p:cNvPicPr>
          <p:nvPr/>
        </p:nvPicPr>
        <p:blipFill>
          <a:blip r:embed="rId3" cstate="print"/>
          <a:srcRect l="7440" t="6430" r="8267" b="7716"/>
          <a:stretch>
            <a:fillRect/>
          </a:stretch>
        </p:blipFill>
        <p:spPr bwMode="auto">
          <a:xfrm>
            <a:off x="720725" y="1439863"/>
            <a:ext cx="7608888" cy="4999037"/>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12401" t="11574" r="3662" b="2573"/>
          <a:stretch>
            <a:fillRect/>
          </a:stretch>
        </p:blipFill>
        <p:spPr bwMode="auto">
          <a:xfrm>
            <a:off x="720725" y="1439863"/>
            <a:ext cx="7577138" cy="4999037"/>
          </a:xfrm>
          <a:prstGeom prst="rect">
            <a:avLst/>
          </a:prstGeom>
          <a:noFill/>
          <a:ln w="9525">
            <a:noFill/>
            <a:miter lim="800000"/>
            <a:headEnd/>
            <a:tailEnd/>
          </a:ln>
        </p:spPr>
      </p:pic>
      <p:sp>
        <p:nvSpPr>
          <p:cNvPr id="5123" name="Text Box 5"/>
          <p:cNvSpPr txBox="1">
            <a:spLocks noChangeArrowheads="1"/>
          </p:cNvSpPr>
          <p:nvPr/>
        </p:nvSpPr>
        <p:spPr bwMode="auto">
          <a:xfrm>
            <a:off x="3851275" y="188913"/>
            <a:ext cx="1441450" cy="701675"/>
          </a:xfrm>
          <a:prstGeom prst="rect">
            <a:avLst/>
          </a:prstGeom>
          <a:noFill/>
          <a:ln w="9525">
            <a:noFill/>
            <a:miter lim="800000"/>
            <a:headEnd/>
            <a:tailEnd/>
          </a:ln>
        </p:spPr>
        <p:txBody>
          <a:bodyPr>
            <a:spAutoFit/>
          </a:bodyPr>
          <a:lstStyle/>
          <a:p>
            <a:pPr>
              <a:spcBef>
                <a:spcPct val="50000"/>
              </a:spcBef>
            </a:pPr>
            <a:r>
              <a:rPr lang="fr-FR" sz="4000">
                <a:latin typeface="Arial" charset="0"/>
              </a:rPr>
              <a:t>N°2 :</a:t>
            </a: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636912"/>
            <a:ext cx="7772400" cy="2910185"/>
          </a:xfrm>
          <a:noFill/>
        </p:spPr>
        <p:txBody>
          <a:bodyPr>
            <a:normAutofit/>
          </a:bodyPr>
          <a:lstStyle/>
          <a:p>
            <a:pPr algn="l" eaLnBrk="1" hangingPunct="1"/>
            <a:r>
              <a:rPr lang="fr-FR" sz="3200" dirty="0" smtClean="0"/>
              <a:t>Pour chacune des figures suivantes, peut-on appliquer le théorème de Thalès ? </a:t>
            </a:r>
            <a:br>
              <a:rPr lang="fr-FR" sz="3200" dirty="0" smtClean="0"/>
            </a:br>
            <a:r>
              <a:rPr lang="fr-FR" sz="3200" dirty="0" smtClean="0"/>
              <a:t>Si oui, donner les égalités des quotients correspondants.</a:t>
            </a:r>
          </a:p>
        </p:txBody>
      </p:sp>
      <p:sp>
        <p:nvSpPr>
          <p:cNvPr id="3" name="Espace réservé du contenu 2"/>
          <p:cNvSpPr txBox="1">
            <a:spLocks/>
          </p:cNvSpPr>
          <p:nvPr/>
        </p:nvSpPr>
        <p:spPr>
          <a:xfrm>
            <a:off x="468000" y="764704"/>
            <a:ext cx="8208000" cy="136815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1" i="0" u="none" strike="noStrike" kern="1200" cap="none" spc="0" normalizeH="0" baseline="0" noProof="0" dirty="0" smtClean="0">
                <a:ln>
                  <a:noFill/>
                </a:ln>
                <a:effectLst/>
                <a:uLnTx/>
                <a:uFillTx/>
                <a:latin typeface="+mn-lt"/>
                <a:ea typeface="+mn-ea"/>
                <a:cs typeface="+mn-cs"/>
              </a:rPr>
              <a:t>En classe de 3</a:t>
            </a:r>
            <a:r>
              <a:rPr kumimoji="0" lang="fr-FR" sz="3200" b="1" i="0" u="none" strike="noStrike" kern="1200" cap="none" spc="0" normalizeH="0" baseline="30000" noProof="0" dirty="0" smtClean="0">
                <a:ln>
                  <a:noFill/>
                </a:ln>
                <a:effectLst/>
                <a:uLnTx/>
                <a:uFillTx/>
                <a:latin typeface="+mn-lt"/>
                <a:ea typeface="+mn-ea"/>
                <a:cs typeface="+mn-cs"/>
              </a:rPr>
              <a:t>e</a:t>
            </a:r>
            <a:r>
              <a:rPr kumimoji="0" lang="fr-FR" sz="3200" b="1" i="0" u="none" strike="noStrike" kern="1200" cap="none" spc="0" normalizeH="0" baseline="0" noProof="0" dirty="0" smtClean="0">
                <a:ln>
                  <a:noFill/>
                </a:ln>
                <a:effectLst/>
                <a:uLnTx/>
                <a:uFillTx/>
                <a:latin typeface="+mn-lt"/>
                <a:ea typeface="+mn-ea"/>
                <a:cs typeface="+mn-cs"/>
              </a:rPr>
              <a:t>, pour travailler sur le théorème de THALES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a:hlinkClick r:id="rId3" action="ppaction://hlinkpres?slideindex=2&amp;slidetitle=1"/>
          </p:cNvPr>
          <p:cNvPicPr>
            <a:picLocks noChangeAspect="1" noChangeArrowheads="1"/>
          </p:cNvPicPr>
          <p:nvPr/>
        </p:nvPicPr>
        <p:blipFill>
          <a:blip r:embed="rId4" cstate="print"/>
          <a:srcRect l="16402" t="7013" r="37260" b="4909"/>
          <a:stretch>
            <a:fillRect/>
          </a:stretch>
        </p:blipFill>
        <p:spPr bwMode="auto">
          <a:xfrm>
            <a:off x="1928813" y="571500"/>
            <a:ext cx="4513262" cy="5251450"/>
          </a:xfrm>
          <a:prstGeom prst="rect">
            <a:avLst/>
          </a:prstGeom>
          <a:noFill/>
          <a:ln w="9525">
            <a:noFill/>
            <a:miter lim="800000"/>
            <a:headEnd/>
            <a:tailEnd/>
          </a:ln>
        </p:spPr>
      </p:pic>
      <p:sp>
        <p:nvSpPr>
          <p:cNvPr id="10244" name="ZoneTexte 4"/>
          <p:cNvSpPr txBox="1">
            <a:spLocks noChangeArrowheads="1"/>
          </p:cNvSpPr>
          <p:nvPr/>
        </p:nvSpPr>
        <p:spPr bwMode="auto">
          <a:xfrm>
            <a:off x="0" y="0"/>
            <a:ext cx="1500188" cy="708025"/>
          </a:xfrm>
          <a:prstGeom prst="rect">
            <a:avLst/>
          </a:prstGeom>
          <a:noFill/>
          <a:ln w="9525">
            <a:noFill/>
            <a:miter lim="800000"/>
            <a:headEnd/>
            <a:tailEnd/>
          </a:ln>
        </p:spPr>
        <p:txBody>
          <a:bodyPr>
            <a:spAutoFit/>
          </a:bodyPr>
          <a:lstStyle/>
          <a:p>
            <a:r>
              <a:rPr lang="fr-FR" sz="4000" b="1">
                <a:latin typeface="Times New Roman" pitchFamily="18" charset="0"/>
                <a:cs typeface="Times New Roman" pitchFamily="18" charset="0"/>
              </a:rPr>
              <a:t> N°1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noChangeArrowheads="1"/>
          </p:cNvPicPr>
          <p:nvPr/>
        </p:nvPicPr>
        <p:blipFill>
          <a:blip r:embed="rId3" cstate="print"/>
          <a:srcRect/>
          <a:stretch>
            <a:fillRect/>
          </a:stretch>
        </p:blipFill>
        <p:spPr bwMode="auto">
          <a:xfrm>
            <a:off x="1428750" y="1000125"/>
            <a:ext cx="6057900" cy="4619625"/>
          </a:xfrm>
          <a:prstGeom prst="rect">
            <a:avLst/>
          </a:prstGeom>
          <a:noFill/>
          <a:ln w="9525">
            <a:noFill/>
            <a:miter lim="800000"/>
            <a:headEnd/>
            <a:tailEnd/>
          </a:ln>
        </p:spPr>
      </p:pic>
      <p:sp>
        <p:nvSpPr>
          <p:cNvPr id="11268" name="ZoneTexte 4"/>
          <p:cNvSpPr txBox="1">
            <a:spLocks noChangeArrowheads="1"/>
          </p:cNvSpPr>
          <p:nvPr/>
        </p:nvSpPr>
        <p:spPr bwMode="auto">
          <a:xfrm>
            <a:off x="0" y="0"/>
            <a:ext cx="1500188" cy="708025"/>
          </a:xfrm>
          <a:prstGeom prst="rect">
            <a:avLst/>
          </a:prstGeom>
          <a:noFill/>
          <a:ln w="9525">
            <a:noFill/>
            <a:miter lim="800000"/>
            <a:headEnd/>
            <a:tailEnd/>
          </a:ln>
        </p:spPr>
        <p:txBody>
          <a:bodyPr>
            <a:spAutoFit/>
          </a:bodyPr>
          <a:lstStyle/>
          <a:p>
            <a:r>
              <a:rPr lang="fr-FR" sz="4000" b="1">
                <a:latin typeface="Times New Roman" pitchFamily="18" charset="0"/>
                <a:cs typeface="Times New Roman" pitchFamily="18" charset="0"/>
              </a:rPr>
              <a:t> N°2 :</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cstate="print"/>
          <a:srcRect/>
          <a:stretch>
            <a:fillRect/>
          </a:stretch>
        </p:blipFill>
        <p:spPr bwMode="auto">
          <a:xfrm>
            <a:off x="1543050" y="1122363"/>
            <a:ext cx="6057900" cy="4619625"/>
          </a:xfrm>
          <a:prstGeom prst="rect">
            <a:avLst/>
          </a:prstGeom>
          <a:noFill/>
          <a:ln w="9525">
            <a:noFill/>
            <a:miter lim="800000"/>
            <a:headEnd/>
            <a:tailEnd/>
          </a:ln>
        </p:spPr>
      </p:pic>
      <p:sp>
        <p:nvSpPr>
          <p:cNvPr id="12292" name="ZoneTexte 4"/>
          <p:cNvSpPr txBox="1">
            <a:spLocks noChangeArrowheads="1"/>
          </p:cNvSpPr>
          <p:nvPr/>
        </p:nvSpPr>
        <p:spPr bwMode="auto">
          <a:xfrm>
            <a:off x="0" y="0"/>
            <a:ext cx="1500188" cy="708025"/>
          </a:xfrm>
          <a:prstGeom prst="rect">
            <a:avLst/>
          </a:prstGeom>
          <a:noFill/>
          <a:ln w="9525">
            <a:noFill/>
            <a:miter lim="800000"/>
            <a:headEnd/>
            <a:tailEnd/>
          </a:ln>
        </p:spPr>
        <p:txBody>
          <a:bodyPr>
            <a:spAutoFit/>
          </a:bodyPr>
          <a:lstStyle/>
          <a:p>
            <a:r>
              <a:rPr lang="fr-FR" sz="4000" b="1">
                <a:latin typeface="Times New Roman" pitchFamily="18" charset="0"/>
                <a:cs typeface="Times New Roman" pitchFamily="18" charset="0"/>
              </a:rPr>
              <a:t> N°3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000" y="1052736"/>
            <a:ext cx="8208000" cy="3528392"/>
          </a:xfrm>
        </p:spPr>
        <p:txBody>
          <a:bodyPr>
            <a:normAutofit/>
          </a:bodyPr>
          <a:lstStyle/>
          <a:p>
            <a:pPr>
              <a:buFont typeface="Wingdings" pitchFamily="2" charset="2"/>
              <a:buChar char="Ø"/>
            </a:pPr>
            <a:r>
              <a:rPr lang="fr-FR" sz="2800" dirty="0"/>
              <a:t> </a:t>
            </a:r>
            <a:r>
              <a:rPr lang="fr-FR" sz="2800" b="1" dirty="0" smtClean="0"/>
              <a:t>Ressources </a:t>
            </a:r>
            <a:r>
              <a:rPr lang="fr-FR" sz="2800" b="1" dirty="0"/>
              <a:t>de calcul mental sur </a:t>
            </a:r>
            <a:r>
              <a:rPr lang="fr-FR" sz="2800" b="1" i="1" dirty="0" err="1"/>
              <a:t>euler</a:t>
            </a:r>
            <a:endParaRPr lang="fr-FR" sz="3500" b="1" dirty="0"/>
          </a:p>
          <a:p>
            <a:pPr lvl="0"/>
            <a:r>
              <a:rPr lang="fr-FR" sz="2400" dirty="0" smtClean="0"/>
              <a:t>79 </a:t>
            </a:r>
            <a:r>
              <a:rPr lang="fr-FR" sz="2400" dirty="0"/>
              <a:t>ressources disponibles</a:t>
            </a:r>
          </a:p>
          <a:p>
            <a:pPr lvl="0"/>
            <a:r>
              <a:rPr lang="fr-FR" sz="2400" dirty="0"/>
              <a:t>Un chronomètre indique l’avancement du temps (variable suivant les ressources)</a:t>
            </a:r>
          </a:p>
          <a:p>
            <a:pPr lvl="0"/>
            <a:r>
              <a:rPr lang="fr-FR" sz="2400" dirty="0"/>
              <a:t>Les réponses doivent être validées avant la fin du temps imparti</a:t>
            </a:r>
          </a:p>
          <a:p>
            <a:pPr lvl="0"/>
            <a:r>
              <a:rPr lang="fr-FR" sz="2400" dirty="0"/>
              <a:t>En cas d’erreur (ou dans le cas de réponses incomplètes), les réponses saisies sont conservées</a:t>
            </a:r>
          </a:p>
          <a:p>
            <a:pPr>
              <a:buNone/>
            </a:pPr>
            <a:endParaRPr lang="fr-FR" sz="3800" dirty="0"/>
          </a:p>
        </p:txBody>
      </p:sp>
      <p:sp>
        <p:nvSpPr>
          <p:cNvPr id="4" name="Titre 3"/>
          <p:cNvSpPr>
            <a:spLocks noGrp="1"/>
          </p:cNvSpPr>
          <p:nvPr>
            <p:ph type="title"/>
          </p:nvPr>
        </p:nvSpPr>
        <p:spPr>
          <a:xfrm>
            <a:off x="457200" y="116632"/>
            <a:ext cx="8229600" cy="922114"/>
          </a:xfrm>
        </p:spPr>
        <p:txBody>
          <a:bodyPr>
            <a:normAutofit fontScale="90000"/>
          </a:bodyPr>
          <a:lstStyle/>
          <a:p>
            <a:r>
              <a:rPr lang="fr-FR" b="1" dirty="0" smtClean="0"/>
              <a:t/>
            </a:r>
            <a:br>
              <a:rPr lang="fr-FR" b="1" dirty="0" smtClean="0"/>
            </a:br>
            <a:r>
              <a:rPr lang="fr-FR" b="1" dirty="0" smtClean="0"/>
              <a:t>OU TROUVER DES DOCUMENTS ?</a:t>
            </a:r>
            <a:br>
              <a:rPr lang="fr-FR" b="1" dirty="0" smtClean="0"/>
            </a:br>
            <a:endParaRPr lang="fr-FR" dirty="0"/>
          </a:p>
        </p:txBody>
      </p:sp>
      <p:sp>
        <p:nvSpPr>
          <p:cNvPr id="5" name="Rectangle 4"/>
          <p:cNvSpPr/>
          <p:nvPr/>
        </p:nvSpPr>
        <p:spPr>
          <a:xfrm>
            <a:off x="468000" y="4480664"/>
            <a:ext cx="8208000" cy="830997"/>
          </a:xfrm>
          <a:prstGeom prst="rect">
            <a:avLst/>
          </a:prstGeom>
        </p:spPr>
        <p:txBody>
          <a:bodyPr wrap="none">
            <a:spAutoFit/>
          </a:bodyPr>
          <a:lstStyle/>
          <a:p>
            <a:pPr>
              <a:buFont typeface="Wingdings" pitchFamily="2" charset="2"/>
              <a:buChar char="Ø"/>
            </a:pPr>
            <a:r>
              <a:rPr lang="fr-FR" sz="2800" dirty="0" smtClean="0"/>
              <a:t>« </a:t>
            </a:r>
            <a:r>
              <a:rPr lang="fr-FR" sz="2800" b="1" dirty="0" smtClean="0"/>
              <a:t>Activités mentales Automatisme au collège</a:t>
            </a:r>
            <a:r>
              <a:rPr lang="fr-FR" sz="2800" dirty="0" smtClean="0"/>
              <a:t> » </a:t>
            </a:r>
          </a:p>
          <a:p>
            <a:pPr>
              <a:buNone/>
            </a:pPr>
            <a:r>
              <a:rPr lang="fr-FR" sz="2000" i="1" dirty="0" smtClean="0"/>
              <a:t>Brochure 191 de septembre 2010 </a:t>
            </a:r>
            <a:r>
              <a:rPr lang="fr-FR" sz="2000" i="1" dirty="0" err="1" smtClean="0"/>
              <a:t>APMEP</a:t>
            </a:r>
            <a:endParaRPr lang="fr-FR" sz="2400" i="1" dirty="0"/>
          </a:p>
        </p:txBody>
      </p:sp>
      <p:sp>
        <p:nvSpPr>
          <p:cNvPr id="6" name="Rectangle 5"/>
          <p:cNvSpPr/>
          <p:nvPr/>
        </p:nvSpPr>
        <p:spPr>
          <a:xfrm>
            <a:off x="468000" y="5570076"/>
            <a:ext cx="8208000" cy="523220"/>
          </a:xfrm>
          <a:prstGeom prst="rect">
            <a:avLst/>
          </a:prstGeom>
        </p:spPr>
        <p:txBody>
          <a:bodyPr wrap="none">
            <a:spAutoFit/>
          </a:bodyPr>
          <a:lstStyle/>
          <a:p>
            <a:pPr marL="342900" lvl="0" indent="-342900">
              <a:spcBef>
                <a:spcPct val="20000"/>
              </a:spcBef>
              <a:buFont typeface="Wingdings" pitchFamily="2" charset="2"/>
              <a:buChar char="Ø"/>
            </a:pPr>
            <a:r>
              <a:rPr lang="fr-FR" sz="2800" b="1" dirty="0">
                <a:solidFill>
                  <a:prstClr val="black"/>
                </a:solidFill>
              </a:rPr>
              <a:t>Sur les sites des académies.</a:t>
            </a:r>
            <a:endParaRPr lang="fr-FR" sz="24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08000" cy="1368152"/>
          </a:xfrm>
        </p:spPr>
        <p:txBody>
          <a:bodyPr>
            <a:normAutofit/>
          </a:bodyPr>
          <a:lstStyle/>
          <a:p>
            <a:pPr>
              <a:buNone/>
            </a:pPr>
            <a:r>
              <a:rPr lang="fr-FR" dirty="0" smtClean="0"/>
              <a:t>	</a:t>
            </a:r>
            <a:r>
              <a:rPr lang="fr-FR" b="1" dirty="0" smtClean="0"/>
              <a:t>Dans les nouveaux programmes du collège, il est précisé dans l’introduction générale : </a:t>
            </a:r>
            <a:endParaRPr lang="fr-FR" sz="2800" b="1" dirty="0" smtClean="0"/>
          </a:p>
        </p:txBody>
      </p:sp>
      <p:sp>
        <p:nvSpPr>
          <p:cNvPr id="9" name="Espace réservé du contenu 2"/>
          <p:cNvSpPr txBox="1">
            <a:spLocks/>
          </p:cNvSpPr>
          <p:nvPr/>
        </p:nvSpPr>
        <p:spPr>
          <a:xfrm>
            <a:off x="468000" y="1772936"/>
            <a:ext cx="8208000" cy="1080000"/>
          </a:xfrm>
          <a:prstGeom prst="rect">
            <a:avLst/>
          </a:prstGeom>
        </p:spPr>
        <p:txBody>
          <a:bodyPr vert="horz" lIns="91440" tIns="45720" rIns="91440" bIns="45720" rtlCol="0">
            <a:normAutofit/>
          </a:bodyPr>
          <a:lstStyle/>
          <a:p>
            <a:pPr marL="541338" indent="-179388">
              <a:buFont typeface="Arial" pitchFamily="34" charset="0"/>
              <a:buChar char="•"/>
            </a:pPr>
            <a:r>
              <a:rPr lang="fr-FR" sz="2800" dirty="0" smtClean="0"/>
              <a:t>« poursuivre l’apprentissage du calcul sous toutes ses formes : mental, posé, instrumenté  » </a:t>
            </a:r>
          </a:p>
        </p:txBody>
      </p:sp>
      <p:sp>
        <p:nvSpPr>
          <p:cNvPr id="10" name="Espace réservé du contenu 2"/>
          <p:cNvSpPr txBox="1">
            <a:spLocks/>
          </p:cNvSpPr>
          <p:nvPr/>
        </p:nvSpPr>
        <p:spPr>
          <a:xfrm>
            <a:off x="468000" y="2968353"/>
            <a:ext cx="8208000" cy="1540767"/>
          </a:xfrm>
          <a:prstGeom prst="rect">
            <a:avLst/>
          </a:prstGeom>
        </p:spPr>
        <p:txBody>
          <a:bodyPr vert="horz" lIns="91440" tIns="45720" rIns="91440" bIns="45720" rtlCol="0">
            <a:normAutofit/>
          </a:bodyPr>
          <a:lstStyle/>
          <a:p>
            <a:pPr marL="541338" marR="0" lvl="0" indent="-1793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et plus précisément en 6</a:t>
            </a:r>
            <a:r>
              <a:rPr kumimoji="0" lang="fr-FR" sz="2800" b="0" i="0" u="none" strike="noStrike" kern="1200" cap="none" spc="0" normalizeH="0" baseline="30000" noProof="0" dirty="0" smtClean="0">
                <a:ln>
                  <a:noFill/>
                </a:ln>
                <a:solidFill>
                  <a:schemeClr val="tx1"/>
                </a:solidFill>
                <a:effectLst/>
                <a:uLnTx/>
                <a:uFillTx/>
                <a:latin typeface="+mn-lt"/>
                <a:ea typeface="+mn-ea"/>
                <a:cs typeface="+mn-cs"/>
              </a:rPr>
              <a:t>e</a:t>
            </a:r>
            <a:r>
              <a:rPr kumimoji="0" lang="fr-FR" sz="2800" b="0" i="0" u="none" strike="noStrike" kern="1200" cap="none" spc="0" normalizeH="0" baseline="0" noProof="0" dirty="0" smtClean="0">
                <a:ln>
                  <a:noFill/>
                </a:ln>
                <a:solidFill>
                  <a:schemeClr val="tx1"/>
                </a:solidFill>
                <a:effectLst/>
                <a:uLnTx/>
                <a:uFillTx/>
                <a:latin typeface="+mn-lt"/>
                <a:ea typeface="+mn-ea"/>
                <a:cs typeface="+mn-cs"/>
              </a:rPr>
              <a:t> : « La maîtrise des tables est consolidée par une pratique régulière du calcul mental sur des entiers et des décimaux simples »</a:t>
            </a:r>
          </a:p>
        </p:txBody>
      </p:sp>
      <p:sp>
        <p:nvSpPr>
          <p:cNvPr id="11" name="Espace réservé du contenu 2"/>
          <p:cNvSpPr txBox="1">
            <a:spLocks/>
          </p:cNvSpPr>
          <p:nvPr/>
        </p:nvSpPr>
        <p:spPr>
          <a:xfrm>
            <a:off x="468000" y="4725144"/>
            <a:ext cx="8208000" cy="1584176"/>
          </a:xfrm>
          <a:prstGeom prst="rect">
            <a:avLst/>
          </a:prstGeom>
        </p:spPr>
        <p:txBody>
          <a:bodyPr vert="horz" lIns="91440" tIns="45720" rIns="91440" bIns="45720" rtlCol="0">
            <a:normAutofit/>
          </a:bodyPr>
          <a:lstStyle/>
          <a:p>
            <a:pPr marL="541338" marR="0" lvl="0" indent="-1793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et « La capacité à calculer mentalement est une priorité et fait l’objet d’activités régulières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000" b="0" i="1" u="none" strike="noStrike" kern="1200" cap="none" spc="0" normalizeH="0" baseline="0" noProof="0" dirty="0" smtClean="0">
                <a:ln>
                  <a:noFill/>
                </a:ln>
                <a:solidFill>
                  <a:schemeClr val="tx1"/>
                </a:solidFill>
                <a:effectLst/>
                <a:uLnTx/>
                <a:uFillTx/>
                <a:latin typeface="+mn-lt"/>
                <a:ea typeface="+mn-ea"/>
                <a:cs typeface="+mn-cs"/>
              </a:rPr>
              <a:t>          (Bulletin officiel spécial n° 6 du 28 août 2008)</a:t>
            </a: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000" y="188640"/>
            <a:ext cx="8208000" cy="2016224"/>
          </a:xfrm>
        </p:spPr>
        <p:txBody>
          <a:bodyPr>
            <a:normAutofit lnSpcReduction="10000"/>
          </a:bodyPr>
          <a:lstStyle/>
          <a:p>
            <a:pPr>
              <a:buNone/>
            </a:pPr>
            <a:r>
              <a:rPr lang="fr-FR" dirty="0" smtClean="0"/>
              <a:t>	</a:t>
            </a:r>
            <a:r>
              <a:rPr lang="fr-FR" b="1" dirty="0" smtClean="0"/>
              <a:t>Dans le Socle commun, l’item suivants est à évaluer : « Mener à bien un calcul : mental, à la main, à la calculatrice, avec un ordinateur » </a:t>
            </a:r>
            <a:endParaRPr lang="fr-FR" sz="2800" dirty="0" smtClean="0"/>
          </a:p>
          <a:p>
            <a:pPr>
              <a:buNone/>
            </a:pPr>
            <a:endParaRPr lang="fr-FR" sz="2800" b="1" dirty="0" smtClean="0"/>
          </a:p>
        </p:txBody>
      </p:sp>
      <p:sp>
        <p:nvSpPr>
          <p:cNvPr id="9" name="Espace réservé du contenu 2"/>
          <p:cNvSpPr txBox="1">
            <a:spLocks/>
          </p:cNvSpPr>
          <p:nvPr/>
        </p:nvSpPr>
        <p:spPr>
          <a:xfrm>
            <a:off x="468000" y="1916832"/>
            <a:ext cx="8208000" cy="792088"/>
          </a:xfrm>
          <a:prstGeom prst="rect">
            <a:avLst/>
          </a:prstGeom>
        </p:spPr>
        <p:txBody>
          <a:bodyPr vert="horz" lIns="91440" tIns="45720" rIns="91440" bIns="45720" rtlCol="0">
            <a:normAutofit/>
          </a:bodyPr>
          <a:lstStyle/>
          <a:p>
            <a:pPr marL="541338" lvl="0" indent="-179388"/>
            <a:r>
              <a:rPr lang="fr-FR" sz="2800" b="1" dirty="0" smtClean="0"/>
              <a:t>et, plus précisément :</a:t>
            </a:r>
            <a:endParaRPr lang="fr-FR" sz="2800" dirty="0" smtClean="0"/>
          </a:p>
        </p:txBody>
      </p:sp>
      <p:sp>
        <p:nvSpPr>
          <p:cNvPr id="10" name="Espace réservé du contenu 2"/>
          <p:cNvSpPr txBox="1">
            <a:spLocks/>
          </p:cNvSpPr>
          <p:nvPr/>
        </p:nvSpPr>
        <p:spPr>
          <a:xfrm>
            <a:off x="468000" y="2564904"/>
            <a:ext cx="8208000" cy="1152128"/>
          </a:xfrm>
          <a:prstGeom prst="rect">
            <a:avLst/>
          </a:prstGeom>
        </p:spPr>
        <p:txBody>
          <a:bodyPr vert="horz" lIns="91440" tIns="45720" rIns="91440" bIns="45720" rtlCol="0">
            <a:normAutofit/>
          </a:bodyPr>
          <a:lstStyle/>
          <a:p>
            <a:pPr marL="541338" lvl="0" indent="-179388">
              <a:buFont typeface="Arial" pitchFamily="34" charset="0"/>
              <a:buChar char="•"/>
            </a:pPr>
            <a:r>
              <a:rPr lang="fr-FR" sz="2800" dirty="0" smtClean="0"/>
              <a:t>évaluer mentalement un ordre de grandeur du résultat avant de se lancer dans un calcul. </a:t>
            </a:r>
          </a:p>
          <a:p>
            <a:pPr marL="541338" marR="0" lvl="0" indent="-179388" algn="l" defTabSz="914400" rtl="0" eaLnBrk="1" fontAlgn="auto" latinLnBrk="0" hangingPunct="1">
              <a:lnSpc>
                <a:spcPct val="100000"/>
              </a:lnSpc>
              <a:spcBef>
                <a:spcPct val="20000"/>
              </a:spcBef>
              <a:spcAft>
                <a:spcPts val="0"/>
              </a:spcAft>
              <a:buClrTx/>
              <a:buSzTx/>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Espace réservé du contenu 2"/>
          <p:cNvSpPr txBox="1">
            <a:spLocks/>
          </p:cNvSpPr>
          <p:nvPr/>
        </p:nvSpPr>
        <p:spPr>
          <a:xfrm>
            <a:off x="468000" y="3861048"/>
            <a:ext cx="8208000" cy="2448272"/>
          </a:xfrm>
          <a:prstGeom prst="rect">
            <a:avLst/>
          </a:prstGeom>
        </p:spPr>
        <p:txBody>
          <a:bodyPr vert="horz" lIns="91440" tIns="45720" rIns="91440" bIns="45720" rtlCol="0">
            <a:normAutofit/>
          </a:bodyPr>
          <a:lstStyle/>
          <a:p>
            <a:pPr marL="541338" indent="-179388">
              <a:spcBef>
                <a:spcPct val="20000"/>
              </a:spcBef>
              <a:buFont typeface="Arial" pitchFamily="34" charset="0"/>
              <a:buChar char="•"/>
            </a:pPr>
            <a:r>
              <a:rPr lang="fr-FR" sz="2800" dirty="0" smtClean="0"/>
              <a:t>maîtriser de manière automatisée les tables de multiplication « dans un sens ou dans l’autre » pour effectuer un calcul mental simple.</a:t>
            </a:r>
          </a:p>
          <a:p>
            <a:pPr marL="541338" indent="-179388">
              <a:spcBef>
                <a:spcPct val="20000"/>
              </a:spcBef>
            </a:pPr>
            <a:endParaRPr lang="fr-FR" sz="1600" dirty="0" smtClean="0"/>
          </a:p>
          <a:p>
            <a:pPr marL="541338" indent="-179388">
              <a:spcBef>
                <a:spcPct val="20000"/>
              </a:spcBef>
            </a:pPr>
            <a:r>
              <a:rPr lang="fr-FR" sz="2000" i="1" dirty="0" smtClean="0"/>
              <a:t>(Palier 3, Compétence 3, Domaine « savoir utiliser des connaissances et des compétences mathématiques» item : « Nombres et calculs »)</a:t>
            </a:r>
            <a:endParaRPr lang="fr-FR" sz="2800" dirty="0" smtClean="0"/>
          </a:p>
          <a:p>
            <a:pPr marL="541338" marR="0" lvl="0" indent="-179388" algn="l" defTabSz="914400" rtl="0" eaLnBrk="1" fontAlgn="auto" latinLnBrk="0" hangingPunct="1">
              <a:lnSpc>
                <a:spcPct val="100000"/>
              </a:lnSpc>
              <a:spcBef>
                <a:spcPct val="20000"/>
              </a:spcBef>
              <a:spcAft>
                <a:spcPts val="0"/>
              </a:spcAft>
              <a:buClrTx/>
              <a:buSzTx/>
              <a:tabLst/>
              <a:defRPr/>
            </a:pPr>
            <a:endParaRPr kumimoji="0" lang="fr-F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1080120"/>
          </a:xfrm>
        </p:spPr>
        <p:txBody>
          <a:bodyPr>
            <a:normAutofit/>
          </a:bodyPr>
          <a:lstStyle/>
          <a:p>
            <a:pPr>
              <a:buNone/>
            </a:pPr>
            <a:r>
              <a:rPr lang="fr-FR" b="1" dirty="0" smtClean="0"/>
              <a:t>Une bonne maîtrise du calcul mental est une priorité pour diverses raisons :</a:t>
            </a:r>
            <a:endParaRPr lang="fr-FR" b="1" dirty="0"/>
          </a:p>
        </p:txBody>
      </p:sp>
      <p:sp>
        <p:nvSpPr>
          <p:cNvPr id="4" name="Rectangle 3"/>
          <p:cNvSpPr/>
          <p:nvPr/>
        </p:nvSpPr>
        <p:spPr>
          <a:xfrm>
            <a:off x="468000" y="1465620"/>
            <a:ext cx="8208000" cy="523220"/>
          </a:xfrm>
          <a:prstGeom prst="rect">
            <a:avLst/>
          </a:prstGeom>
        </p:spPr>
        <p:txBody>
          <a:bodyPr>
            <a:spAutoFit/>
          </a:bodyPr>
          <a:lstStyle/>
          <a:p>
            <a:pPr lvl="0">
              <a:buFont typeface="Arial" pitchFamily="34" charset="0"/>
              <a:buChar char="•"/>
            </a:pPr>
            <a:r>
              <a:rPr lang="fr-FR" sz="2800" dirty="0" smtClean="0"/>
              <a:t> calcul d’usage, utile au quotidien</a:t>
            </a:r>
          </a:p>
        </p:txBody>
      </p:sp>
      <p:sp>
        <p:nvSpPr>
          <p:cNvPr id="5" name="Rectangle 4"/>
          <p:cNvSpPr/>
          <p:nvPr/>
        </p:nvSpPr>
        <p:spPr>
          <a:xfrm>
            <a:off x="468000" y="2045166"/>
            <a:ext cx="8208000" cy="1815882"/>
          </a:xfrm>
          <a:prstGeom prst="rect">
            <a:avLst/>
          </a:prstGeom>
        </p:spPr>
        <p:txBody>
          <a:bodyPr wrap="square">
            <a:spAutoFit/>
          </a:bodyPr>
          <a:lstStyle/>
          <a:p>
            <a:pPr>
              <a:buFont typeface="Arial" pitchFamily="34" charset="0"/>
              <a:buChar char="•"/>
            </a:pPr>
            <a:r>
              <a:rPr lang="fr-FR" sz="2800" dirty="0" smtClean="0"/>
              <a:t> aucun calcul écrit ne peut être effectué sans une disponibilité suffisante de résultats mémorisés ou obtenus mentalement en recourant à des procédures automatisées …</a:t>
            </a:r>
          </a:p>
        </p:txBody>
      </p:sp>
      <p:sp>
        <p:nvSpPr>
          <p:cNvPr id="6" name="Rectangle 5"/>
          <p:cNvSpPr/>
          <p:nvPr/>
        </p:nvSpPr>
        <p:spPr>
          <a:xfrm>
            <a:off x="468000" y="3915053"/>
            <a:ext cx="8208000" cy="954107"/>
          </a:xfrm>
          <a:prstGeom prst="rect">
            <a:avLst/>
          </a:prstGeom>
        </p:spPr>
        <p:txBody>
          <a:bodyPr wrap="square">
            <a:spAutoFit/>
          </a:bodyPr>
          <a:lstStyle/>
          <a:p>
            <a:pPr lvl="0">
              <a:buFont typeface="Arial" pitchFamily="34" charset="0"/>
              <a:buChar char="•"/>
            </a:pPr>
            <a:r>
              <a:rPr lang="fr-FR" sz="2800" dirty="0" smtClean="0"/>
              <a:t> permet de contrôler un résultat obtenu par un autre moyen de calcul (ordre de grandeur)…</a:t>
            </a:r>
          </a:p>
        </p:txBody>
      </p:sp>
      <p:sp>
        <p:nvSpPr>
          <p:cNvPr id="7" name="Rectangle 6"/>
          <p:cNvSpPr/>
          <p:nvPr/>
        </p:nvSpPr>
        <p:spPr>
          <a:xfrm>
            <a:off x="468000" y="4955684"/>
            <a:ext cx="8208000" cy="1569660"/>
          </a:xfrm>
          <a:prstGeom prst="rect">
            <a:avLst/>
          </a:prstGeom>
        </p:spPr>
        <p:txBody>
          <a:bodyPr wrap="square">
            <a:spAutoFit/>
          </a:bodyPr>
          <a:lstStyle/>
          <a:p>
            <a:pPr lvl="0">
              <a:buFont typeface="Arial" pitchFamily="34" charset="0"/>
              <a:buChar char="•"/>
            </a:pPr>
            <a:r>
              <a:rPr lang="fr-FR" sz="2800" dirty="0" smtClean="0"/>
              <a:t> le calcul mental réfléchi nécessite l’élaboration de stratégies de calcul personnelles …</a:t>
            </a:r>
            <a:endParaRPr lang="fr-FR" dirty="0" smtClean="0"/>
          </a:p>
          <a:p>
            <a:pPr lvl="0"/>
            <a:endParaRPr lang="fr-FR" sz="2000" dirty="0" smtClean="0"/>
          </a:p>
          <a:p>
            <a:pPr>
              <a:buNone/>
            </a:pPr>
            <a:r>
              <a:rPr lang="fr-FR" sz="2000" dirty="0" smtClean="0"/>
              <a:t>(Document ressource </a:t>
            </a:r>
            <a:r>
              <a:rPr lang="fr-FR" sz="2000" i="1" dirty="0" smtClean="0"/>
              <a:t>Le calcul numérique au collège</a:t>
            </a:r>
            <a:r>
              <a:rPr lang="fr-FR" sz="2000" dirty="0" smtClean="0"/>
              <a:t>)</a:t>
            </a:r>
            <a:endParaRPr lang="fr-F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000" y="476672"/>
            <a:ext cx="8208000" cy="1152128"/>
          </a:xfrm>
        </p:spPr>
        <p:txBody>
          <a:bodyPr>
            <a:normAutofit fontScale="92500"/>
          </a:bodyPr>
          <a:lstStyle/>
          <a:p>
            <a:pPr>
              <a:buNone/>
            </a:pPr>
            <a:r>
              <a:rPr lang="fr-FR" b="1" dirty="0" smtClean="0"/>
              <a:t>Mais il n’y a pas que le calcul mental, il y a aussi d’autres activités mentales qui permettent :</a:t>
            </a:r>
          </a:p>
        </p:txBody>
      </p:sp>
      <p:sp>
        <p:nvSpPr>
          <p:cNvPr id="4" name="Rectangle 3"/>
          <p:cNvSpPr/>
          <p:nvPr/>
        </p:nvSpPr>
        <p:spPr>
          <a:xfrm>
            <a:off x="468000" y="1899989"/>
            <a:ext cx="8208000" cy="1384995"/>
          </a:xfrm>
          <a:prstGeom prst="rect">
            <a:avLst/>
          </a:prstGeom>
        </p:spPr>
        <p:txBody>
          <a:bodyPr>
            <a:spAutoFit/>
          </a:bodyPr>
          <a:lstStyle/>
          <a:p>
            <a:pPr>
              <a:buFont typeface="Arial" pitchFamily="34" charset="0"/>
              <a:buChar char="•"/>
            </a:pPr>
            <a:r>
              <a:rPr lang="fr-FR" sz="2800" dirty="0" smtClean="0"/>
              <a:t> d’acquérir une certaine familiarité avec les nombres et les opérations nécessaire à tout niveau, en classe et dans la vie courante</a:t>
            </a:r>
          </a:p>
        </p:txBody>
      </p:sp>
      <p:sp>
        <p:nvSpPr>
          <p:cNvPr id="5" name="Rectangle 4"/>
          <p:cNvSpPr/>
          <p:nvPr/>
        </p:nvSpPr>
        <p:spPr>
          <a:xfrm>
            <a:off x="468000" y="3769876"/>
            <a:ext cx="8208000" cy="523220"/>
          </a:xfrm>
          <a:prstGeom prst="rect">
            <a:avLst/>
          </a:prstGeom>
        </p:spPr>
        <p:txBody>
          <a:bodyPr wrap="square">
            <a:spAutoFit/>
          </a:bodyPr>
          <a:lstStyle/>
          <a:p>
            <a:pPr lvl="0">
              <a:buFont typeface="Arial" pitchFamily="34" charset="0"/>
              <a:buChar char="•"/>
            </a:pPr>
            <a:r>
              <a:rPr lang="fr-FR" sz="2800" dirty="0" smtClean="0"/>
              <a:t> d’améliorer les performances en calcul</a:t>
            </a:r>
            <a:endParaRPr lang="fr-FR" sz="2800" dirty="0"/>
          </a:p>
        </p:txBody>
      </p:sp>
      <p:sp>
        <p:nvSpPr>
          <p:cNvPr id="9" name="Rectangle 8"/>
          <p:cNvSpPr/>
          <p:nvPr/>
        </p:nvSpPr>
        <p:spPr>
          <a:xfrm>
            <a:off x="468000" y="4708301"/>
            <a:ext cx="8208000" cy="1384995"/>
          </a:xfrm>
          <a:prstGeom prst="rect">
            <a:avLst/>
          </a:prstGeom>
        </p:spPr>
        <p:txBody>
          <a:bodyPr wrap="square">
            <a:spAutoFit/>
          </a:bodyPr>
          <a:lstStyle/>
          <a:p>
            <a:pPr>
              <a:buFont typeface="Arial" pitchFamily="34" charset="0"/>
              <a:buChar char="•"/>
            </a:pPr>
            <a:r>
              <a:rPr lang="fr-FR" sz="2800" dirty="0" smtClean="0"/>
              <a:t> de mettre en place des automatismes pour libérer la pensée et se consacrer à d’autres tâches, être plus autonome dans le cadre de la résolution d’un problème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8000" y="476672"/>
            <a:ext cx="8208000" cy="2554545"/>
          </a:xfrm>
          <a:prstGeom prst="rect">
            <a:avLst/>
          </a:prstGeom>
        </p:spPr>
        <p:txBody>
          <a:bodyPr wrap="square">
            <a:spAutoFit/>
          </a:bodyPr>
          <a:lstStyle/>
          <a:p>
            <a:pPr>
              <a:buFont typeface="Arial" pitchFamily="34" charset="0"/>
              <a:buChar char="•"/>
            </a:pPr>
            <a:r>
              <a:rPr lang="fr-FR" sz="2800" dirty="0" smtClean="0"/>
              <a:t> de travailler régulièrement les changements de registre de représentation des nombres : pour que le calcul  16 x 0,75 soit simple à effectuer mentalement, le nombre 0,75 doit être vu comme      .</a:t>
            </a:r>
            <a:endParaRPr lang="fr-FR" dirty="0" smtClean="0"/>
          </a:p>
          <a:p>
            <a:pPr lvl="0"/>
            <a:endParaRPr lang="fr-FR" sz="2000" dirty="0" smtClean="0"/>
          </a:p>
          <a:p>
            <a:pPr>
              <a:buNone/>
            </a:pPr>
            <a:endParaRPr lang="fr-FR" sz="2800" dirty="0" smtClean="0"/>
          </a:p>
        </p:txBody>
      </p:sp>
      <p:graphicFrame>
        <p:nvGraphicFramePr>
          <p:cNvPr id="3073" name="Object 1"/>
          <p:cNvGraphicFramePr>
            <a:graphicFrameLocks noChangeAspect="1"/>
          </p:cNvGraphicFramePr>
          <p:nvPr/>
        </p:nvGraphicFramePr>
        <p:xfrm>
          <a:off x="1627683" y="1844824"/>
          <a:ext cx="8416925" cy="503238"/>
        </p:xfrm>
        <a:graphic>
          <a:graphicData uri="http://schemas.openxmlformats.org/presentationml/2006/ole">
            <p:oleObj spid="_x0000_s3073" name="Document" r:id="rId3" imgW="6652508" imgH="399000" progId="Word.Document.12">
              <p:embed/>
            </p:oleObj>
          </a:graphicData>
        </a:graphic>
      </p:graphicFrame>
      <p:sp>
        <p:nvSpPr>
          <p:cNvPr id="7" name="Rectangle 6"/>
          <p:cNvSpPr/>
          <p:nvPr/>
        </p:nvSpPr>
        <p:spPr>
          <a:xfrm>
            <a:off x="468000" y="2564904"/>
            <a:ext cx="8208000" cy="523220"/>
          </a:xfrm>
          <a:prstGeom prst="rect">
            <a:avLst/>
          </a:prstGeom>
        </p:spPr>
        <p:txBody>
          <a:bodyPr wrap="square">
            <a:spAutoFit/>
          </a:bodyPr>
          <a:lstStyle/>
          <a:p>
            <a:pPr lvl="0">
              <a:buFont typeface="Arial" pitchFamily="34" charset="0"/>
              <a:buChar char="•"/>
            </a:pPr>
            <a:r>
              <a:rPr lang="fr-FR" sz="2800" dirty="0" smtClean="0"/>
              <a:t> de faciliter l’apprentissage de certaines notions</a:t>
            </a:r>
          </a:p>
        </p:txBody>
      </p:sp>
      <p:sp>
        <p:nvSpPr>
          <p:cNvPr id="8" name="Rectangle 7"/>
          <p:cNvSpPr/>
          <p:nvPr/>
        </p:nvSpPr>
        <p:spPr>
          <a:xfrm>
            <a:off x="468000" y="3429000"/>
            <a:ext cx="8208000" cy="523220"/>
          </a:xfrm>
          <a:prstGeom prst="rect">
            <a:avLst/>
          </a:prstGeom>
        </p:spPr>
        <p:txBody>
          <a:bodyPr wrap="square">
            <a:spAutoFit/>
          </a:bodyPr>
          <a:lstStyle/>
          <a:p>
            <a:pPr lvl="0">
              <a:buFont typeface="Arial" pitchFamily="34" charset="0"/>
              <a:buChar char="•"/>
            </a:pPr>
            <a:r>
              <a:rPr lang="fr-FR" sz="2800" dirty="0" smtClean="0"/>
              <a:t> d’entretenir des notions tout au long de l’année</a:t>
            </a:r>
          </a:p>
        </p:txBody>
      </p:sp>
      <p:sp>
        <p:nvSpPr>
          <p:cNvPr id="9" name="Rectangle 8"/>
          <p:cNvSpPr/>
          <p:nvPr/>
        </p:nvSpPr>
        <p:spPr>
          <a:xfrm>
            <a:off x="468000" y="4149080"/>
            <a:ext cx="8208000" cy="523220"/>
          </a:xfrm>
          <a:prstGeom prst="rect">
            <a:avLst/>
          </a:prstGeom>
        </p:spPr>
        <p:txBody>
          <a:bodyPr wrap="square">
            <a:spAutoFit/>
          </a:bodyPr>
          <a:lstStyle/>
          <a:p>
            <a:pPr>
              <a:buFont typeface="Arial" pitchFamily="34" charset="0"/>
              <a:buChar char="•"/>
            </a:pPr>
            <a:r>
              <a:rPr lang="fr-FR" sz="2800" dirty="0" smtClean="0"/>
              <a:t> d’aider à la conceptualisation</a:t>
            </a:r>
          </a:p>
        </p:txBody>
      </p:sp>
      <p:sp>
        <p:nvSpPr>
          <p:cNvPr id="10" name="Rectangle 9"/>
          <p:cNvSpPr/>
          <p:nvPr/>
        </p:nvSpPr>
        <p:spPr>
          <a:xfrm>
            <a:off x="468000" y="4797152"/>
            <a:ext cx="8208000" cy="1446550"/>
          </a:xfrm>
          <a:prstGeom prst="rect">
            <a:avLst/>
          </a:prstGeom>
        </p:spPr>
        <p:txBody>
          <a:bodyPr wrap="square">
            <a:spAutoFit/>
          </a:bodyPr>
          <a:lstStyle/>
          <a:p>
            <a:pPr>
              <a:buFont typeface="Arial" pitchFamily="34" charset="0"/>
              <a:buChar char="•"/>
            </a:pPr>
            <a:r>
              <a:rPr lang="fr-FR" sz="2800" dirty="0" smtClean="0"/>
              <a:t> de se familiariser avec les simplifications des expressions du type : 5</a:t>
            </a:r>
            <a:r>
              <a:rPr lang="fr-FR" sz="6000" dirty="0" smtClean="0">
                <a:latin typeface="French Script MT" pitchFamily="66" charset="0"/>
              </a:rPr>
              <a:t>x</a:t>
            </a:r>
            <a:r>
              <a:rPr lang="fr-FR" sz="2800" dirty="0" smtClean="0"/>
              <a:t> x 3</a:t>
            </a:r>
            <a:r>
              <a:rPr lang="fr-FR" sz="6000" dirty="0">
                <a:solidFill>
                  <a:prstClr val="black"/>
                </a:solidFill>
                <a:latin typeface="French Script MT" pitchFamily="66" charset="0"/>
              </a:rPr>
              <a:t>x</a:t>
            </a:r>
            <a:r>
              <a:rPr lang="fr-FR" sz="2800" i="1" dirty="0" smtClean="0"/>
              <a:t> </a:t>
            </a:r>
            <a:r>
              <a:rPr lang="fr-FR" sz="2800" dirty="0" smtClean="0"/>
              <a:t>ou 5</a:t>
            </a:r>
            <a:r>
              <a:rPr lang="fr-FR" sz="6000" dirty="0" smtClean="0">
                <a:latin typeface="French Script MT" pitchFamily="66" charset="0"/>
              </a:rPr>
              <a:t>x</a:t>
            </a:r>
            <a:r>
              <a:rPr lang="fr-FR" sz="2800" dirty="0" smtClean="0"/>
              <a:t> + 3</a:t>
            </a:r>
            <a:r>
              <a:rPr lang="fr-FR" sz="6000" dirty="0">
                <a:solidFill>
                  <a:prstClr val="black"/>
                </a:solidFill>
                <a:latin typeface="French Script MT" pitchFamily="66" charset="0"/>
              </a:rPr>
              <a:t>x </a:t>
            </a:r>
            <a:r>
              <a:rPr lang="fr-FR" sz="2800" dirty="0">
                <a:solidFill>
                  <a:prstClr val="black"/>
                </a:solidFill>
              </a:rPr>
              <a:t>.</a:t>
            </a:r>
            <a:r>
              <a:rPr lang="fr-FR"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1152128"/>
          </a:xfrm>
        </p:spPr>
        <p:txBody>
          <a:bodyPr>
            <a:normAutofit fontScale="92500" lnSpcReduction="20000"/>
          </a:bodyPr>
          <a:lstStyle/>
          <a:p>
            <a:pPr algn="ctr">
              <a:buNone/>
            </a:pPr>
            <a:r>
              <a:rPr lang="fr-FR" sz="4300" b="1" dirty="0">
                <a:solidFill>
                  <a:prstClr val="black"/>
                </a:solidFill>
                <a:ea typeface="+mj-ea"/>
                <a:cs typeface="+mj-cs"/>
              </a:rPr>
              <a:t>COMMENT METTRE EN PLACE CES ACTIVITES MENTALES ?</a:t>
            </a:r>
            <a:endParaRPr lang="fr-FR" sz="2800" b="1" dirty="0" smtClean="0"/>
          </a:p>
        </p:txBody>
      </p:sp>
      <p:sp>
        <p:nvSpPr>
          <p:cNvPr id="4" name="Rectangle 3"/>
          <p:cNvSpPr/>
          <p:nvPr/>
        </p:nvSpPr>
        <p:spPr>
          <a:xfrm>
            <a:off x="468000" y="2764085"/>
            <a:ext cx="8208000" cy="1384995"/>
          </a:xfrm>
          <a:prstGeom prst="rect">
            <a:avLst/>
          </a:prstGeom>
        </p:spPr>
        <p:txBody>
          <a:bodyPr>
            <a:spAutoFit/>
          </a:bodyPr>
          <a:lstStyle/>
          <a:p>
            <a:r>
              <a:rPr lang="fr-FR" sz="2800" dirty="0" smtClean="0"/>
              <a:t>Pour être efficace, les activités mentales doivent être travaillées très régulièrement, en revenant à plusieurs reprises sur ce qui a déjà été travaillé.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728</Words>
  <Application>Microsoft Office PowerPoint</Application>
  <PresentationFormat>Affichage à l'écran (4:3)</PresentationFormat>
  <Paragraphs>110</Paragraphs>
  <Slides>36</Slides>
  <Notes>17</Notes>
  <HiddenSlides>0</HiddenSlides>
  <MMClips>0</MMClips>
  <ScaleCrop>false</ScaleCrop>
  <HeadingPairs>
    <vt:vector size="6" baseType="variant">
      <vt:variant>
        <vt:lpstr>Thème</vt:lpstr>
      </vt:variant>
      <vt:variant>
        <vt:i4>4</vt:i4>
      </vt:variant>
      <vt:variant>
        <vt:lpstr>Serveurs OLE incorporés</vt:lpstr>
      </vt:variant>
      <vt:variant>
        <vt:i4>2</vt:i4>
      </vt:variant>
      <vt:variant>
        <vt:lpstr>Titres des diapositives</vt:lpstr>
      </vt:variant>
      <vt:variant>
        <vt:i4>36</vt:i4>
      </vt:variant>
    </vt:vector>
  </HeadingPairs>
  <TitlesOfParts>
    <vt:vector size="42" baseType="lpstr">
      <vt:lpstr>Thème Office</vt:lpstr>
      <vt:lpstr>Modèle par défaut</vt:lpstr>
      <vt:lpstr>1_Modèle par défaut</vt:lpstr>
      <vt:lpstr>1_Thème Office</vt:lpstr>
      <vt:lpstr>Document</vt:lpstr>
      <vt:lpstr>Formule OpenDocument</vt:lpstr>
      <vt:lpstr>ACTIVITES MENTALES AU COLLEGE</vt:lpstr>
      <vt:lpstr>  POURQUOI DU CALCUL MENTAL ?  </vt:lpstr>
      <vt:lpstr>Diapositive 3</vt:lpstr>
      <vt:lpstr>Diapositive 4</vt:lpstr>
      <vt:lpstr>Diapositive 5</vt:lpstr>
      <vt:lpstr>Diapositive 6</vt:lpstr>
      <vt:lpstr>Diapositive 7</vt:lpstr>
      <vt:lpstr>Diapositive 8</vt:lpstr>
      <vt:lpstr>Diapositive 9</vt:lpstr>
      <vt:lpstr>Diapositive 10</vt:lpstr>
      <vt:lpstr>Diapositive 11</vt:lpstr>
      <vt:lpstr>Des exemples d’organisation : </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Les figures suivantes sont-elles symétriques par rapport à la droite (d) ?</vt:lpstr>
      <vt:lpstr>N˚1 :</vt:lpstr>
      <vt:lpstr>N˚2 :</vt:lpstr>
      <vt:lpstr>Diapositive 29</vt:lpstr>
      <vt:lpstr>Diapositive 30</vt:lpstr>
      <vt:lpstr>Diapositive 31</vt:lpstr>
      <vt:lpstr>Pour chacune des figures suivantes, peut-on appliquer le théorème de Thalès ?  Si oui, donner les égalités des quotients correspondants.</vt:lpstr>
      <vt:lpstr>Diapositive 33</vt:lpstr>
      <vt:lpstr>Diapositive 34</vt:lpstr>
      <vt:lpstr>Diapositive 35</vt:lpstr>
      <vt:lpstr> OU TROUVER DES DOCUMENTS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ACTIVITES MENTALES AU COLLEGE</dc:title>
  <dc:creator>CAROLE HEBERT</dc:creator>
  <cp:lastModifiedBy>ms</cp:lastModifiedBy>
  <cp:revision>23</cp:revision>
  <dcterms:created xsi:type="dcterms:W3CDTF">2012-11-03T17:30:38Z</dcterms:created>
  <dcterms:modified xsi:type="dcterms:W3CDTF">2012-11-12T21:03:42Z</dcterms:modified>
</cp:coreProperties>
</file>