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82" r:id="rId5"/>
    <p:sldId id="270" r:id="rId6"/>
    <p:sldId id="260" r:id="rId7"/>
    <p:sldId id="261" r:id="rId8"/>
    <p:sldId id="279" r:id="rId9"/>
    <p:sldId id="280" r:id="rId10"/>
    <p:sldId id="281" r:id="rId11"/>
    <p:sldId id="284" r:id="rId12"/>
    <p:sldId id="285" r:id="rId13"/>
    <p:sldId id="286" r:id="rId14"/>
    <p:sldId id="271" r:id="rId15"/>
    <p:sldId id="262" r:id="rId16"/>
    <p:sldId id="266" r:id="rId17"/>
    <p:sldId id="267" r:id="rId18"/>
    <p:sldId id="268" r:id="rId19"/>
    <p:sldId id="269" r:id="rId20"/>
    <p:sldId id="283" r:id="rId21"/>
    <p:sldId id="276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15936-2AA5-47F0-9E61-3596AE74F0E2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DA5D8-79B4-4524-AD04-11DEBF2BD73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tx2">
                <a:lumMod val="40000"/>
                <a:lumOff val="60000"/>
              </a:schemeClr>
            </a:gs>
            <a:gs pos="100000">
              <a:srgbClr val="FFFFFF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A487D-C13A-4B1D-B1A4-83EBC50EFE1D}" type="datetimeFigureOut">
              <a:rPr lang="fr-FR" smtClean="0"/>
              <a:pPr/>
              <a:t>20/12/2012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F13CC-BC2D-40D8-AC12-E432D054EF1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Autofit/>
          </a:bodyPr>
          <a:lstStyle/>
          <a:p>
            <a:r>
              <a:rPr lang="fr-FR" sz="6600" b="1" dirty="0" smtClean="0"/>
              <a:t>LA DÉMONSTRATION AU COLLÈGE</a:t>
            </a:r>
            <a:endParaRPr lang="fr-FR" sz="66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0" y="5517232"/>
            <a:ext cx="4104456" cy="83894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 19 décembre 2012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23850" y="260648"/>
            <a:ext cx="83534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/>
              <a:t>Exemples en </a:t>
            </a:r>
            <a:r>
              <a:rPr lang="fr-FR" sz="3200" b="1" dirty="0"/>
              <a:t>quatrième</a:t>
            </a:r>
            <a:endParaRPr lang="fr-FR" sz="3200" b="1" i="1" dirty="0"/>
          </a:p>
        </p:txBody>
      </p:sp>
      <p:grpSp>
        <p:nvGrpSpPr>
          <p:cNvPr id="2" name="Group 115"/>
          <p:cNvGrpSpPr>
            <a:grpSpLocks/>
          </p:cNvGrpSpPr>
          <p:nvPr/>
        </p:nvGrpSpPr>
        <p:grpSpPr bwMode="auto">
          <a:xfrm>
            <a:off x="228600" y="914400"/>
            <a:ext cx="8640763" cy="5559425"/>
            <a:chOff x="144" y="576"/>
            <a:chExt cx="5443" cy="3502"/>
          </a:xfrm>
        </p:grpSpPr>
        <p:grpSp>
          <p:nvGrpSpPr>
            <p:cNvPr id="3" name="Group 114"/>
            <p:cNvGrpSpPr>
              <a:grpSpLocks/>
            </p:cNvGrpSpPr>
            <p:nvPr/>
          </p:nvGrpSpPr>
          <p:grpSpPr bwMode="auto">
            <a:xfrm>
              <a:off x="4272" y="1776"/>
              <a:ext cx="1236" cy="712"/>
              <a:chOff x="4320" y="1797"/>
              <a:chExt cx="1236" cy="712"/>
            </a:xfrm>
          </p:grpSpPr>
          <p:sp>
            <p:nvSpPr>
              <p:cNvPr id="1062" name="Text Box 111"/>
              <p:cNvSpPr txBox="1">
                <a:spLocks noChangeArrowheads="1"/>
              </p:cNvSpPr>
              <p:nvPr/>
            </p:nvSpPr>
            <p:spPr bwMode="auto">
              <a:xfrm>
                <a:off x="4320" y="1797"/>
                <a:ext cx="1236" cy="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400"/>
                  <a:t>4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fr-FR" sz="1600"/>
                  <a:t>Si                   alors 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fr-FR" sz="1600"/>
                  <a:t>(MN) et (BC) sont parallèles</a:t>
                </a:r>
              </a:p>
            </p:txBody>
          </p:sp>
          <p:graphicFrame>
            <p:nvGraphicFramePr>
              <p:cNvPr id="1026" name="Object 1024"/>
              <p:cNvGraphicFramePr>
                <a:graphicFrameLocks noChangeAspect="1"/>
              </p:cNvGraphicFramePr>
              <p:nvPr/>
            </p:nvGraphicFramePr>
            <p:xfrm>
              <a:off x="4592" y="1867"/>
              <a:ext cx="550" cy="308"/>
            </p:xfrm>
            <a:graphic>
              <a:graphicData uri="http://schemas.openxmlformats.org/presentationml/2006/ole">
                <p:oleObj spid="_x0000_s55298" name="Equation" r:id="rId3" imgW="660240" imgH="368280" progId="Equation.3">
                  <p:embed/>
                </p:oleObj>
              </a:graphicData>
            </a:graphic>
          </p:graphicFrame>
        </p:grpSp>
      </p:grpSp>
      <p:graphicFrame>
        <p:nvGraphicFramePr>
          <p:cNvPr id="7277" name="Group 109"/>
          <p:cNvGraphicFramePr>
            <a:graphicFrameLocks noGrp="1"/>
          </p:cNvGraphicFramePr>
          <p:nvPr/>
        </p:nvGraphicFramePr>
        <p:xfrm>
          <a:off x="228600" y="914400"/>
          <a:ext cx="8640763" cy="5559680"/>
        </p:xfrm>
        <a:graphic>
          <a:graphicData uri="http://schemas.openxmlformats.org/drawingml/2006/table">
            <a:tbl>
              <a:tblPr/>
              <a:tblGrid>
                <a:gridCol w="1655763"/>
                <a:gridCol w="2311400"/>
                <a:gridCol w="2586037"/>
                <a:gridCol w="20875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Type de raisonnement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Organisation, gestion de données, fonctions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Nombres, calcul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Géométrie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déductif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Proportionnalité et alignements de points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Quotients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Ordre et addition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Ordre et multiplication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Toute la géométrie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avec un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contre-exemple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Situations de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non-proportionnalité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Opposé du produit et produit des opposés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Somme des inverses et inverse de la somme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par disjonction de cas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Ordre et multiplication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Intersection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droite-cercle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par l’absurde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(approche)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Suites de nombres non proportionnelles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(graphique)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Tester si un nombre est solution d’une équation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triangle n’est pas rectangle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32000" y="2060848"/>
            <a:ext cx="8280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b="1" dirty="0" smtClean="0"/>
              <a:t>La proposition </a:t>
            </a:r>
            <a:r>
              <a:rPr lang="fr-FR" dirty="0" smtClean="0"/>
              <a:t> « si la somme de deux nombres non nuls n’est pas nulle, alors l’inverse de cette somme est égal à la somme des inverses des deux nombres » </a:t>
            </a:r>
            <a:r>
              <a:rPr lang="fr-FR" b="1" dirty="0" smtClean="0"/>
              <a:t>est </a:t>
            </a:r>
            <a:r>
              <a:rPr lang="fr-FR" b="1" dirty="0"/>
              <a:t>fausse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432000" y="115888"/>
            <a:ext cx="828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000" b="1" dirty="0" smtClean="0">
                <a:latin typeface="+mj-lt"/>
              </a:rPr>
              <a:t>DÉMONTRER EN PRODUISANT UN CONTRE-EXEMPLE</a:t>
            </a:r>
            <a:endParaRPr lang="fr-FR" sz="4000" b="1" dirty="0">
              <a:latin typeface="+mj-lt"/>
            </a:endParaRPr>
          </a:p>
        </p:txBody>
      </p: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250825" y="5297264"/>
            <a:ext cx="8496300" cy="508000"/>
            <a:chOff x="113" y="3385"/>
            <a:chExt cx="5352" cy="320"/>
          </a:xfrm>
        </p:grpSpPr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113" y="3430"/>
              <a:ext cx="53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fr-FR" u="sng" dirty="0"/>
                <a:t>Il existe</a:t>
              </a:r>
              <a:r>
                <a:rPr lang="fr-FR" dirty="0"/>
                <a:t> deux nombres non nuls </a:t>
              </a:r>
              <a:r>
                <a:rPr lang="fr-FR" i="1" dirty="0"/>
                <a:t>a</a:t>
              </a:r>
              <a:r>
                <a:rPr lang="fr-FR" dirty="0"/>
                <a:t> et </a:t>
              </a:r>
              <a:r>
                <a:rPr lang="fr-FR" i="1" dirty="0"/>
                <a:t>b,</a:t>
              </a:r>
              <a:r>
                <a:rPr lang="fr-FR" dirty="0"/>
                <a:t> de somme non nulle, tels que   </a:t>
              </a:r>
            </a:p>
          </p:txBody>
        </p:sp>
        <p:graphicFrame>
          <p:nvGraphicFramePr>
            <p:cNvPr id="15" name="Object 3"/>
            <p:cNvGraphicFramePr>
              <a:graphicFrameLocks noChangeAspect="1"/>
            </p:cNvGraphicFramePr>
            <p:nvPr/>
          </p:nvGraphicFramePr>
          <p:xfrm>
            <a:off x="4239" y="3385"/>
            <a:ext cx="728" cy="320"/>
          </p:xfrm>
          <a:graphic>
            <a:graphicData uri="http://schemas.openxmlformats.org/presentationml/2006/ole">
              <p:oleObj spid="_x0000_s78851" name="Equation" r:id="rId3" imgW="1155600" imgH="507960" progId="Equation.3">
                <p:embed/>
              </p:oleObj>
            </a:graphicData>
          </a:graphic>
        </p:graphicFrame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432000" y="2857250"/>
            <a:ext cx="6974537" cy="2083918"/>
            <a:chOff x="2018" y="2208"/>
            <a:chExt cx="2121" cy="832"/>
          </a:xfrm>
        </p:grpSpPr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2018" y="2235"/>
              <a:ext cx="646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u="sng" dirty="0"/>
                <a:t>Soit </a:t>
              </a:r>
              <a:r>
                <a:rPr lang="fr-FR" i="1" u="sng" dirty="0"/>
                <a:t>a</a:t>
              </a:r>
              <a:r>
                <a:rPr lang="fr-FR" u="sng" dirty="0"/>
                <a:t> = 1 et </a:t>
              </a:r>
              <a:r>
                <a:rPr lang="fr-FR" i="1" u="sng" dirty="0"/>
                <a:t>b</a:t>
              </a:r>
              <a:r>
                <a:rPr lang="fr-FR" u="sng" dirty="0"/>
                <a:t> = 2</a:t>
              </a:r>
              <a:r>
                <a:rPr lang="fr-FR" dirty="0"/>
                <a:t>. 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2642" y="2208"/>
            <a:ext cx="1497" cy="832"/>
          </p:xfrm>
          <a:graphic>
            <a:graphicData uri="http://schemas.openxmlformats.org/presentationml/2006/ole">
              <p:oleObj spid="_x0000_s78853" name="Equation" r:id="rId4" imgW="2374560" imgH="1320480" progId="Equation.DSMT4">
                <p:embed/>
              </p:oleObj>
            </a:graphicData>
          </a:graphic>
        </p:graphicFrame>
      </p:grpSp>
      <p:sp>
        <p:nvSpPr>
          <p:cNvPr id="16" name="ZoneTexte 15"/>
          <p:cNvSpPr txBox="1"/>
          <p:nvPr/>
        </p:nvSpPr>
        <p:spPr>
          <a:xfrm>
            <a:off x="432000" y="1556792"/>
            <a:ext cx="82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 </a:t>
            </a:r>
            <a:r>
              <a:rPr lang="fr-FR" sz="2000" b="1" dirty="0" smtClean="0"/>
              <a:t>Exemple en classe de 4e : 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2000" y="2420888"/>
            <a:ext cx="82800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/>
              <a:t>Soit un triangle ABC tel que </a:t>
            </a:r>
            <a:r>
              <a:rPr lang="fr-FR" sz="2000" dirty="0">
                <a:sym typeface="Symbol" pitchFamily="18" charset="2"/>
              </a:rPr>
              <a:t>BC²  AB² + AC².</a:t>
            </a:r>
            <a:endParaRPr lang="fr-FR" sz="2000" dirty="0"/>
          </a:p>
          <a:p>
            <a:pPr>
              <a:spcBef>
                <a:spcPct val="50000"/>
              </a:spcBef>
            </a:pPr>
            <a:r>
              <a:rPr lang="fr-FR" sz="2000" smtClean="0"/>
              <a:t>Si </a:t>
            </a:r>
            <a:r>
              <a:rPr lang="fr-FR" sz="2000" smtClean="0"/>
              <a:t>le triangle  </a:t>
            </a:r>
            <a:r>
              <a:rPr lang="fr-FR" sz="2000" dirty="0"/>
              <a:t>ABC </a:t>
            </a:r>
            <a:r>
              <a:rPr lang="fr-FR" sz="2000" dirty="0" smtClean="0"/>
              <a:t>était rectangle </a:t>
            </a:r>
            <a:r>
              <a:rPr lang="fr-FR" sz="2000" dirty="0"/>
              <a:t>en A, </a:t>
            </a:r>
            <a:r>
              <a:rPr lang="fr-FR" sz="2000" dirty="0" smtClean="0"/>
              <a:t>on aurait, d’après le théorème de Pythagore, </a:t>
            </a:r>
          </a:p>
          <a:p>
            <a:pPr>
              <a:spcBef>
                <a:spcPct val="50000"/>
              </a:spcBef>
            </a:pPr>
            <a:r>
              <a:rPr lang="fr-FR" sz="2000" dirty="0" smtClean="0"/>
              <a:t>BC² = AB² + AC², ce qui n’est pas le cas.</a:t>
            </a:r>
            <a:endParaRPr lang="fr-FR" sz="2000" dirty="0"/>
          </a:p>
          <a:p>
            <a:pPr>
              <a:spcBef>
                <a:spcPct val="50000"/>
              </a:spcBef>
            </a:pPr>
            <a:r>
              <a:rPr lang="fr-FR" sz="2000" dirty="0" smtClean="0"/>
              <a:t>Donc le triangle  ABC n’est pas rectangle en A</a:t>
            </a:r>
            <a:endParaRPr lang="fr-FR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32000" y="4797152"/>
            <a:ext cx="828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/>
              <a:t>Donc « si BC² </a:t>
            </a:r>
            <a:r>
              <a:rPr lang="fr-FR" sz="2000" dirty="0">
                <a:sym typeface="Symbol" pitchFamily="18" charset="2"/>
              </a:rPr>
              <a:t></a:t>
            </a:r>
            <a:r>
              <a:rPr lang="fr-FR" sz="2000" dirty="0"/>
              <a:t> AB² + AC² alors le triangle  ABC n’est pas rectangle en A </a:t>
            </a:r>
            <a:r>
              <a:rPr lang="fr-FR" sz="2000" dirty="0" smtClean="0"/>
              <a:t>».c</a:t>
            </a:r>
            <a:endParaRPr lang="fr-FR" sz="2000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432000" y="188640"/>
            <a:ext cx="828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000" b="1" dirty="0" smtClean="0"/>
              <a:t>INITIATION AU RAISONNEMENT PAR L’ABSURDE</a:t>
            </a:r>
            <a:endParaRPr lang="fr-FR" sz="4000" b="1" dirty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32000" y="1660738"/>
            <a:ext cx="82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 </a:t>
            </a:r>
            <a:r>
              <a:rPr lang="fr-FR" sz="2000" b="1" dirty="0" smtClean="0"/>
              <a:t>Exemple en classe de 4e : 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432000" y="188640"/>
            <a:ext cx="8280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fr-FR" sz="4000" b="1" dirty="0" smtClean="0">
                <a:latin typeface="+mj-lt"/>
              </a:rPr>
              <a:t>RAISONNEMENT PAR DISJONCTION DE CAS</a:t>
            </a:r>
            <a:endParaRPr lang="fr-FR" sz="4000" b="1" dirty="0">
              <a:latin typeface="+mj-lt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32000" y="1660738"/>
            <a:ext cx="82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 </a:t>
            </a:r>
            <a:r>
              <a:rPr lang="fr-FR" sz="2000" b="1" dirty="0" smtClean="0"/>
              <a:t>Exemple en classe de 4e : </a:t>
            </a:r>
            <a:endParaRPr lang="fr-FR" sz="20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32000" y="2204864"/>
            <a:ext cx="828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 smtClean="0"/>
              <a:t>Ordre de deux nombres de même signe et de leurs carrés</a:t>
            </a:r>
            <a:endParaRPr lang="fr-FR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32000" y="2708920"/>
            <a:ext cx="828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 smtClean="0"/>
              <a:t>Soient </a:t>
            </a:r>
            <a:r>
              <a:rPr lang="fr-FR" sz="2000" i="1" dirty="0" smtClean="0"/>
              <a:t>a</a:t>
            </a:r>
            <a:r>
              <a:rPr lang="fr-FR" sz="2000" dirty="0" smtClean="0"/>
              <a:t> et </a:t>
            </a:r>
            <a:r>
              <a:rPr lang="fr-FR" sz="2000" i="1" dirty="0" smtClean="0"/>
              <a:t>b</a:t>
            </a:r>
            <a:r>
              <a:rPr lang="fr-FR" sz="2000" dirty="0" smtClean="0"/>
              <a:t> deux nombres de même signe, tels que </a:t>
            </a:r>
            <a:r>
              <a:rPr lang="fr-FR" sz="2000" i="1" dirty="0" smtClean="0"/>
              <a:t>a</a:t>
            </a:r>
            <a:r>
              <a:rPr lang="fr-FR" sz="2000" dirty="0" smtClean="0"/>
              <a:t> &lt; </a:t>
            </a:r>
            <a:r>
              <a:rPr lang="fr-FR" sz="2000" i="1" dirty="0" smtClean="0"/>
              <a:t>b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grpSp>
        <p:nvGrpSpPr>
          <p:cNvPr id="9" name="Groupe 8"/>
          <p:cNvGrpSpPr/>
          <p:nvPr/>
        </p:nvGrpSpPr>
        <p:grpSpPr>
          <a:xfrm>
            <a:off x="323850" y="3429000"/>
            <a:ext cx="8648700" cy="1803400"/>
            <a:chOff x="323850" y="3785840"/>
            <a:chExt cx="8648700" cy="1803400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323850" y="3785840"/>
              <a:ext cx="4171950" cy="180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 dirty="0"/>
                <a:t>1</a:t>
              </a:r>
              <a:r>
                <a:rPr lang="fr-FR" sz="1600" b="1" baseline="30000" dirty="0"/>
                <a:t>er</a:t>
              </a:r>
              <a:r>
                <a:rPr lang="fr-FR" sz="1600" b="1" dirty="0"/>
                <a:t> cas</a:t>
              </a:r>
              <a:r>
                <a:rPr lang="fr-FR" sz="1600" dirty="0"/>
                <a:t> :  </a:t>
              </a:r>
              <a:r>
                <a:rPr lang="fr-FR" sz="1600" i="1" dirty="0"/>
                <a:t>a</a:t>
              </a:r>
              <a:r>
                <a:rPr lang="fr-FR" sz="1600" dirty="0"/>
                <a:t> et </a:t>
              </a:r>
              <a:r>
                <a:rPr lang="fr-FR" sz="1600" i="1" dirty="0"/>
                <a:t>b </a:t>
              </a:r>
              <a:r>
                <a:rPr lang="fr-FR" sz="1600" dirty="0"/>
                <a:t>sont tous les deux positifs. </a:t>
              </a:r>
            </a:p>
            <a:p>
              <a:pPr>
                <a:spcBef>
                  <a:spcPct val="50000"/>
                </a:spcBef>
              </a:pPr>
              <a:r>
                <a:rPr lang="fr-FR" sz="1600" dirty="0"/>
                <a:t>Alors, </a:t>
              </a:r>
              <a:r>
                <a:rPr lang="fr-FR" sz="1600" i="1" dirty="0"/>
                <a:t>a</a:t>
              </a:r>
              <a:r>
                <a:rPr lang="fr-FR" sz="1600" dirty="0"/>
                <a:t> &lt; </a:t>
              </a:r>
              <a:r>
                <a:rPr lang="fr-FR" sz="1600" i="1" dirty="0"/>
                <a:t>b </a:t>
              </a:r>
              <a:r>
                <a:rPr lang="fr-FR" sz="1600" dirty="0"/>
                <a:t>et</a:t>
              </a:r>
              <a:r>
                <a:rPr lang="fr-FR" sz="1600" i="1" dirty="0"/>
                <a:t> a</a:t>
              </a:r>
              <a:r>
                <a:rPr lang="fr-FR" sz="1600" dirty="0"/>
                <a:t> &gt; 0, donc </a:t>
              </a:r>
              <a:r>
                <a:rPr lang="fr-FR" sz="1600" i="1" dirty="0"/>
                <a:t>a</a:t>
              </a:r>
              <a:r>
                <a:rPr lang="fr-FR" sz="1600" dirty="0">
                  <a:sym typeface="Symbol" pitchFamily="18" charset="2"/>
                </a:rPr>
                <a:t></a:t>
              </a:r>
              <a:r>
                <a:rPr lang="fr-FR" sz="1600" i="1" dirty="0">
                  <a:sym typeface="Symbol" pitchFamily="18" charset="2"/>
                </a:rPr>
                <a:t>a</a:t>
              </a:r>
              <a:r>
                <a:rPr lang="fr-FR" sz="1600" dirty="0"/>
                <a:t> &lt; </a:t>
              </a:r>
              <a:r>
                <a:rPr lang="fr-FR" sz="1600" i="1" dirty="0"/>
                <a:t>b </a:t>
              </a:r>
              <a:r>
                <a:rPr lang="fr-FR" sz="1600" dirty="0">
                  <a:sym typeface="Symbol" pitchFamily="18" charset="2"/>
                </a:rPr>
                <a:t></a:t>
              </a:r>
              <a:r>
                <a:rPr lang="fr-FR" sz="1600" i="1" dirty="0">
                  <a:sym typeface="Symbol" pitchFamily="18" charset="2"/>
                </a:rPr>
                <a:t>a</a:t>
              </a:r>
              <a:r>
                <a:rPr lang="fr-FR" sz="1600" dirty="0"/>
                <a:t> </a:t>
              </a:r>
            </a:p>
            <a:p>
              <a:pPr>
                <a:spcBef>
                  <a:spcPct val="50000"/>
                </a:spcBef>
              </a:pPr>
              <a:r>
                <a:rPr lang="fr-FR" sz="1600" i="1" dirty="0"/>
                <a:t>          a</a:t>
              </a:r>
              <a:r>
                <a:rPr lang="fr-FR" sz="1600" dirty="0"/>
                <a:t> &lt; </a:t>
              </a:r>
              <a:r>
                <a:rPr lang="fr-FR" sz="1600" i="1" dirty="0"/>
                <a:t>b </a:t>
              </a:r>
              <a:r>
                <a:rPr lang="fr-FR" sz="1600" dirty="0"/>
                <a:t>et</a:t>
              </a:r>
              <a:r>
                <a:rPr lang="fr-FR" sz="1600" i="1" dirty="0"/>
                <a:t> b</a:t>
              </a:r>
              <a:r>
                <a:rPr lang="fr-FR" sz="1600" dirty="0"/>
                <a:t> &gt; 0, donc </a:t>
              </a:r>
              <a:r>
                <a:rPr lang="fr-FR" sz="1600" i="1" dirty="0"/>
                <a:t>b</a:t>
              </a:r>
              <a:r>
                <a:rPr lang="fr-FR" sz="1600" dirty="0">
                  <a:sym typeface="Symbol" pitchFamily="18" charset="2"/>
                </a:rPr>
                <a:t></a:t>
              </a:r>
              <a:r>
                <a:rPr lang="fr-FR" sz="1600" i="1" dirty="0">
                  <a:sym typeface="Symbol" pitchFamily="18" charset="2"/>
                </a:rPr>
                <a:t>a</a:t>
              </a:r>
              <a:r>
                <a:rPr lang="fr-FR" sz="1600" dirty="0"/>
                <a:t> &lt; </a:t>
              </a:r>
              <a:r>
                <a:rPr lang="fr-FR" sz="1600" i="1" dirty="0"/>
                <a:t>b </a:t>
              </a:r>
              <a:r>
                <a:rPr lang="fr-FR" sz="1600" dirty="0">
                  <a:sym typeface="Symbol" pitchFamily="18" charset="2"/>
                </a:rPr>
                <a:t></a:t>
              </a:r>
              <a:r>
                <a:rPr lang="fr-FR" sz="1600" i="1" dirty="0">
                  <a:sym typeface="Symbol" pitchFamily="18" charset="2"/>
                </a:rPr>
                <a:t>b</a:t>
              </a:r>
            </a:p>
            <a:p>
              <a:pPr>
                <a:spcBef>
                  <a:spcPct val="50000"/>
                </a:spcBef>
              </a:pPr>
              <a:r>
                <a:rPr lang="fr-FR" sz="1600" dirty="0">
                  <a:sym typeface="Symbol" pitchFamily="18" charset="2"/>
                </a:rPr>
                <a:t>Donc par </a:t>
              </a:r>
              <a:r>
                <a:rPr lang="fr-FR" sz="1600" b="1" dirty="0">
                  <a:sym typeface="Symbol" pitchFamily="18" charset="2"/>
                </a:rPr>
                <a:t>transitivité</a:t>
              </a:r>
              <a:r>
                <a:rPr lang="fr-FR" sz="1600" dirty="0">
                  <a:sym typeface="Symbol" pitchFamily="18" charset="2"/>
                </a:rPr>
                <a:t> </a:t>
              </a:r>
              <a:r>
                <a:rPr lang="fr-FR" sz="1600" b="1" dirty="0">
                  <a:sym typeface="Symbol" pitchFamily="18" charset="2"/>
                </a:rPr>
                <a:t>de la relation </a:t>
              </a:r>
            </a:p>
            <a:p>
              <a:pPr>
                <a:spcBef>
                  <a:spcPct val="50000"/>
                </a:spcBef>
              </a:pPr>
              <a:r>
                <a:rPr lang="fr-FR" sz="1600" b="1" dirty="0">
                  <a:sym typeface="Symbol" pitchFamily="18" charset="2"/>
                </a:rPr>
                <a:t>d’ordre, </a:t>
              </a:r>
              <a:r>
                <a:rPr lang="fr-FR" sz="1600" i="1" dirty="0">
                  <a:sym typeface="Symbol" pitchFamily="18" charset="2"/>
                </a:rPr>
                <a:t>a</a:t>
              </a:r>
              <a:r>
                <a:rPr lang="fr-FR" sz="1600" dirty="0">
                  <a:sym typeface="Symbol" pitchFamily="18" charset="2"/>
                </a:rPr>
                <a:t>²</a:t>
              </a:r>
              <a:r>
                <a:rPr lang="fr-FR" sz="1600" i="1" dirty="0">
                  <a:sym typeface="Symbol" pitchFamily="18" charset="2"/>
                </a:rPr>
                <a:t> </a:t>
              </a:r>
              <a:r>
                <a:rPr lang="fr-FR" sz="1600" dirty="0">
                  <a:sym typeface="Symbol" pitchFamily="18" charset="2"/>
                </a:rPr>
                <a:t>&lt;</a:t>
              </a:r>
              <a:r>
                <a:rPr lang="fr-FR" sz="1600" i="1" dirty="0">
                  <a:sym typeface="Symbol" pitchFamily="18" charset="2"/>
                </a:rPr>
                <a:t> b</a:t>
              </a:r>
              <a:r>
                <a:rPr lang="fr-FR" sz="1600" dirty="0">
                  <a:sym typeface="Symbol" pitchFamily="18" charset="2"/>
                </a:rPr>
                <a:t>²</a:t>
              </a:r>
              <a:endParaRPr lang="fr-FR" sz="1600" i="1" dirty="0">
                <a:sym typeface="Symbol" pitchFamily="18" charset="2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724400" y="3785840"/>
              <a:ext cx="4248150" cy="180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 dirty="0"/>
                <a:t>2</a:t>
              </a:r>
              <a:r>
                <a:rPr lang="fr-FR" sz="1600" b="1" baseline="30000" dirty="0"/>
                <a:t>ème</a:t>
              </a:r>
              <a:r>
                <a:rPr lang="fr-FR" sz="1600" b="1" dirty="0"/>
                <a:t> cas</a:t>
              </a:r>
              <a:r>
                <a:rPr lang="fr-FR" sz="1600" dirty="0"/>
                <a:t> :  </a:t>
              </a:r>
              <a:r>
                <a:rPr lang="fr-FR" sz="1600" i="1" dirty="0"/>
                <a:t>a</a:t>
              </a:r>
              <a:r>
                <a:rPr lang="fr-FR" sz="1600" dirty="0"/>
                <a:t> et </a:t>
              </a:r>
              <a:r>
                <a:rPr lang="fr-FR" sz="1600" i="1" dirty="0"/>
                <a:t>b </a:t>
              </a:r>
              <a:r>
                <a:rPr lang="fr-FR" sz="1600" dirty="0"/>
                <a:t>sont tous les deux négatifs. </a:t>
              </a:r>
            </a:p>
            <a:p>
              <a:pPr>
                <a:spcBef>
                  <a:spcPct val="50000"/>
                </a:spcBef>
              </a:pPr>
              <a:r>
                <a:rPr lang="fr-FR" sz="1600" dirty="0"/>
                <a:t>Alors, </a:t>
              </a:r>
              <a:r>
                <a:rPr lang="fr-FR" sz="1600" i="1" dirty="0"/>
                <a:t>a</a:t>
              </a:r>
              <a:r>
                <a:rPr lang="fr-FR" sz="1600" dirty="0"/>
                <a:t> &lt; </a:t>
              </a:r>
              <a:r>
                <a:rPr lang="fr-FR" sz="1600" i="1" dirty="0"/>
                <a:t>b </a:t>
              </a:r>
              <a:r>
                <a:rPr lang="fr-FR" sz="1600" dirty="0"/>
                <a:t>et</a:t>
              </a:r>
              <a:r>
                <a:rPr lang="fr-FR" sz="1600" i="1" dirty="0"/>
                <a:t> a</a:t>
              </a:r>
              <a:r>
                <a:rPr lang="fr-FR" sz="1600" dirty="0"/>
                <a:t> &lt; 0, donc </a:t>
              </a:r>
              <a:r>
                <a:rPr lang="fr-FR" sz="1600" i="1" dirty="0"/>
                <a:t>a</a:t>
              </a:r>
              <a:r>
                <a:rPr lang="fr-FR" sz="1600" dirty="0">
                  <a:sym typeface="Symbol" pitchFamily="18" charset="2"/>
                </a:rPr>
                <a:t></a:t>
              </a:r>
              <a:r>
                <a:rPr lang="fr-FR" sz="1600" i="1" dirty="0">
                  <a:sym typeface="Symbol" pitchFamily="18" charset="2"/>
                </a:rPr>
                <a:t>a</a:t>
              </a:r>
              <a:r>
                <a:rPr lang="fr-FR" sz="1600" dirty="0"/>
                <a:t> &gt; </a:t>
              </a:r>
              <a:r>
                <a:rPr lang="fr-FR" sz="1600" i="1" dirty="0"/>
                <a:t>b </a:t>
              </a:r>
              <a:r>
                <a:rPr lang="fr-FR" sz="1600" dirty="0">
                  <a:sym typeface="Symbol" pitchFamily="18" charset="2"/>
                </a:rPr>
                <a:t></a:t>
              </a:r>
              <a:r>
                <a:rPr lang="fr-FR" sz="1600" i="1" dirty="0">
                  <a:sym typeface="Symbol" pitchFamily="18" charset="2"/>
                </a:rPr>
                <a:t>a</a:t>
              </a:r>
              <a:r>
                <a:rPr lang="fr-FR" sz="1600" dirty="0"/>
                <a:t> </a:t>
              </a:r>
            </a:p>
            <a:p>
              <a:pPr>
                <a:spcBef>
                  <a:spcPct val="50000"/>
                </a:spcBef>
              </a:pPr>
              <a:r>
                <a:rPr lang="fr-FR" sz="1600" i="1" dirty="0"/>
                <a:t>         a</a:t>
              </a:r>
              <a:r>
                <a:rPr lang="fr-FR" sz="1600" dirty="0"/>
                <a:t> &lt; </a:t>
              </a:r>
              <a:r>
                <a:rPr lang="fr-FR" sz="1600" i="1" dirty="0"/>
                <a:t>b </a:t>
              </a:r>
              <a:r>
                <a:rPr lang="fr-FR" sz="1600" dirty="0"/>
                <a:t>et</a:t>
              </a:r>
              <a:r>
                <a:rPr lang="fr-FR" sz="1600" i="1" dirty="0"/>
                <a:t> b</a:t>
              </a:r>
              <a:r>
                <a:rPr lang="fr-FR" sz="1600" dirty="0"/>
                <a:t> &lt; 0, donc </a:t>
              </a:r>
              <a:r>
                <a:rPr lang="fr-FR" sz="1600" i="1" dirty="0"/>
                <a:t>b</a:t>
              </a:r>
              <a:r>
                <a:rPr lang="fr-FR" sz="1600" dirty="0">
                  <a:sym typeface="Symbol" pitchFamily="18" charset="2"/>
                </a:rPr>
                <a:t></a:t>
              </a:r>
              <a:r>
                <a:rPr lang="fr-FR" sz="1600" i="1" dirty="0">
                  <a:sym typeface="Symbol" pitchFamily="18" charset="2"/>
                </a:rPr>
                <a:t>a</a:t>
              </a:r>
              <a:r>
                <a:rPr lang="fr-FR" sz="1600" dirty="0"/>
                <a:t> &gt; </a:t>
              </a:r>
              <a:r>
                <a:rPr lang="fr-FR" sz="1600" i="1" dirty="0"/>
                <a:t>b </a:t>
              </a:r>
              <a:r>
                <a:rPr lang="fr-FR" sz="1600" dirty="0">
                  <a:sym typeface="Symbol" pitchFamily="18" charset="2"/>
                </a:rPr>
                <a:t></a:t>
              </a:r>
              <a:r>
                <a:rPr lang="fr-FR" sz="1600" i="1" dirty="0">
                  <a:sym typeface="Symbol" pitchFamily="18" charset="2"/>
                </a:rPr>
                <a:t>b</a:t>
              </a:r>
            </a:p>
            <a:p>
              <a:pPr>
                <a:spcBef>
                  <a:spcPct val="50000"/>
                </a:spcBef>
              </a:pPr>
              <a:r>
                <a:rPr lang="fr-FR" sz="1600" dirty="0">
                  <a:sym typeface="Symbol" pitchFamily="18" charset="2"/>
                </a:rPr>
                <a:t>Donc par </a:t>
              </a:r>
              <a:r>
                <a:rPr lang="fr-FR" sz="1600" b="1" dirty="0">
                  <a:sym typeface="Symbol" pitchFamily="18" charset="2"/>
                </a:rPr>
                <a:t>transitivité</a:t>
              </a:r>
              <a:r>
                <a:rPr lang="fr-FR" sz="1600" dirty="0">
                  <a:sym typeface="Symbol" pitchFamily="18" charset="2"/>
                </a:rPr>
                <a:t> </a:t>
              </a:r>
              <a:r>
                <a:rPr lang="fr-FR" sz="1600" b="1" dirty="0">
                  <a:sym typeface="Symbol" pitchFamily="18" charset="2"/>
                </a:rPr>
                <a:t>de la relation </a:t>
              </a:r>
            </a:p>
            <a:p>
              <a:pPr>
                <a:spcBef>
                  <a:spcPct val="50000"/>
                </a:spcBef>
              </a:pPr>
              <a:r>
                <a:rPr lang="fr-FR" sz="1600" b="1" dirty="0">
                  <a:sym typeface="Symbol" pitchFamily="18" charset="2"/>
                </a:rPr>
                <a:t>d’ordre, </a:t>
              </a:r>
              <a:r>
                <a:rPr lang="fr-FR" sz="1600" i="1" dirty="0">
                  <a:sym typeface="Symbol" pitchFamily="18" charset="2"/>
                </a:rPr>
                <a:t>a</a:t>
              </a:r>
              <a:r>
                <a:rPr lang="fr-FR" sz="1600" dirty="0">
                  <a:sym typeface="Symbol" pitchFamily="18" charset="2"/>
                </a:rPr>
                <a:t>²</a:t>
              </a:r>
              <a:r>
                <a:rPr lang="fr-FR" sz="1600" i="1" dirty="0">
                  <a:sym typeface="Symbol" pitchFamily="18" charset="2"/>
                </a:rPr>
                <a:t> </a:t>
              </a:r>
              <a:r>
                <a:rPr lang="fr-FR" sz="1600" dirty="0">
                  <a:sym typeface="Symbol" pitchFamily="18" charset="2"/>
                </a:rPr>
                <a:t>&gt;</a:t>
              </a:r>
              <a:r>
                <a:rPr lang="fr-FR" sz="1600" i="1" dirty="0">
                  <a:sym typeface="Symbol" pitchFamily="18" charset="2"/>
                </a:rPr>
                <a:t> b</a:t>
              </a:r>
              <a:r>
                <a:rPr lang="fr-FR" sz="1600" dirty="0">
                  <a:sym typeface="Symbol" pitchFamily="18" charset="2"/>
                </a:rPr>
                <a:t>²</a:t>
              </a:r>
            </a:p>
          </p:txBody>
        </p:sp>
      </p:grp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32000" y="5589240"/>
            <a:ext cx="828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 smtClean="0"/>
              <a:t>Conséquence : Soient </a:t>
            </a:r>
            <a:r>
              <a:rPr lang="fr-FR" sz="2000" i="1" dirty="0" smtClean="0"/>
              <a:t>a</a:t>
            </a:r>
            <a:r>
              <a:rPr lang="fr-FR" sz="2000" dirty="0" smtClean="0"/>
              <a:t> et </a:t>
            </a:r>
            <a:r>
              <a:rPr lang="fr-FR" sz="2000" i="1" dirty="0" smtClean="0"/>
              <a:t>b </a:t>
            </a:r>
            <a:r>
              <a:rPr lang="fr-FR" sz="2000" dirty="0" smtClean="0"/>
              <a:t>deux nombres </a:t>
            </a:r>
            <a:r>
              <a:rPr lang="fr-FR" sz="2000" b="1" dirty="0" smtClean="0"/>
              <a:t>positifs</a:t>
            </a:r>
            <a:r>
              <a:rPr lang="fr-FR" sz="2000" dirty="0" smtClean="0"/>
              <a:t> si </a:t>
            </a:r>
            <a:r>
              <a:rPr lang="fr-FR" sz="2000" i="1" dirty="0" smtClean="0"/>
              <a:t>a² </a:t>
            </a:r>
            <a:r>
              <a:rPr lang="fr-FR" sz="2000" dirty="0" smtClean="0"/>
              <a:t>&lt; </a:t>
            </a:r>
            <a:r>
              <a:rPr lang="fr-FR" sz="2000" i="1" dirty="0" smtClean="0"/>
              <a:t>b²</a:t>
            </a:r>
            <a:r>
              <a:rPr lang="fr-FR" sz="2000" dirty="0" smtClean="0"/>
              <a:t> alors </a:t>
            </a:r>
            <a:r>
              <a:rPr lang="fr-FR" sz="2000" i="1" dirty="0" smtClean="0"/>
              <a:t>a </a:t>
            </a:r>
            <a:r>
              <a:rPr lang="fr-FR" sz="2000" dirty="0" smtClean="0"/>
              <a:t>&lt; </a:t>
            </a:r>
            <a:r>
              <a:rPr lang="fr-FR" sz="2000" i="1" dirty="0" smtClean="0"/>
              <a:t>b.</a:t>
            </a:r>
            <a:r>
              <a:rPr lang="fr-FR" sz="2000" dirty="0" smtClean="0"/>
              <a:t>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000" y="116632"/>
            <a:ext cx="8280000" cy="868346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DANS LE COURS</a:t>
            </a:r>
            <a:endParaRPr lang="fr-FR" sz="40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32000" y="1052736"/>
            <a:ext cx="8280000" cy="52565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Réserver le mot « démonstration » à de vraies démonstrations mathématiques, ne pas l’utiliser pour des illustrations de raisonnements.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Qualifier systématiquement les énoncés (définition, propriété, théorème) à distinguer des  « méthodes » ou « illustrations ».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Signaler systématiquement un énoncé admis.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La progression choisie détermine les démonstrations possibles.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Il ne s’agit pas de faire toutes les démonstrations de la liste mais de déterminer en équipe pédagogique celles qui seront faites par toutes les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/>
            </a:r>
            <a:br>
              <a:rPr lang="fr-FR" sz="4000" b="1" dirty="0" smtClean="0"/>
            </a:br>
            <a:r>
              <a:rPr lang="fr-FR" sz="4000" b="1" dirty="0" smtClean="0"/>
              <a:t>DES PISTES …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84576"/>
          </a:xfrm>
        </p:spPr>
        <p:txBody>
          <a:bodyPr>
            <a:noAutofit/>
          </a:bodyPr>
          <a:lstStyle/>
          <a:p>
            <a:pPr lvl="0"/>
            <a:r>
              <a:rPr lang="fr-FR" sz="1600" i="1" dirty="0" smtClean="0"/>
              <a:t>Soit, étant donné, on considère</a:t>
            </a:r>
            <a:endParaRPr lang="fr-FR" sz="1600" dirty="0" smtClean="0"/>
          </a:p>
          <a:p>
            <a:pPr lvl="0"/>
            <a:r>
              <a:rPr lang="fr-FR" sz="1600" i="1" dirty="0" smtClean="0"/>
              <a:t>Données, hypothèses</a:t>
            </a:r>
            <a:endParaRPr lang="fr-FR" sz="1600" dirty="0" smtClean="0"/>
          </a:p>
          <a:p>
            <a:pPr lvl="0"/>
            <a:r>
              <a:rPr lang="fr-FR" sz="1600" i="1" dirty="0" smtClean="0"/>
              <a:t>Consécutifs, respectifs, successifs</a:t>
            </a:r>
            <a:endParaRPr lang="fr-FR" sz="1600" dirty="0" smtClean="0"/>
          </a:p>
          <a:p>
            <a:pPr lvl="0"/>
            <a:r>
              <a:rPr lang="fr-FR" sz="1600" i="1" dirty="0" smtClean="0"/>
              <a:t>Le, la, un ou une ?</a:t>
            </a:r>
            <a:endParaRPr lang="fr-FR" sz="1600" dirty="0" smtClean="0"/>
          </a:p>
          <a:p>
            <a:pPr lvl="0"/>
            <a:r>
              <a:rPr lang="fr-FR" sz="1600" i="1" dirty="0" smtClean="0"/>
              <a:t>Une ou des ? </a:t>
            </a:r>
            <a:endParaRPr lang="fr-FR" sz="1600" dirty="0" smtClean="0"/>
          </a:p>
          <a:p>
            <a:pPr lvl="0"/>
            <a:r>
              <a:rPr lang="fr-FR" sz="1600" i="1" dirty="0" smtClean="0"/>
              <a:t>Dessiner, tracer, placer, représenter, construire …</a:t>
            </a:r>
            <a:endParaRPr lang="fr-FR" sz="1600" dirty="0" smtClean="0"/>
          </a:p>
          <a:p>
            <a:pPr lvl="0"/>
            <a:r>
              <a:rPr lang="fr-FR" sz="1600" i="1" dirty="0" smtClean="0"/>
              <a:t>Vérifier que, expliquer pourquoi, prouver que, montrer, démontrer, justifier … </a:t>
            </a:r>
            <a:endParaRPr lang="fr-FR" sz="1600" dirty="0" smtClean="0"/>
          </a:p>
          <a:p>
            <a:pPr lvl="0"/>
            <a:r>
              <a:rPr lang="fr-FR" sz="1600" i="1" dirty="0" smtClean="0"/>
              <a:t>En déduire </a:t>
            </a:r>
            <a:endParaRPr lang="fr-FR" sz="1600" dirty="0" smtClean="0"/>
          </a:p>
          <a:p>
            <a:pPr lvl="0"/>
            <a:r>
              <a:rPr lang="fr-FR" sz="1600" i="1" dirty="0" smtClean="0"/>
              <a:t>Factoriser, développer, effectuer</a:t>
            </a:r>
            <a:endParaRPr lang="fr-FR" sz="1600" dirty="0" smtClean="0"/>
          </a:p>
          <a:p>
            <a:pPr lvl="0"/>
            <a:r>
              <a:rPr lang="fr-FR" sz="1600" i="1" dirty="0" smtClean="0"/>
              <a:t>Comparer, classer</a:t>
            </a:r>
            <a:endParaRPr lang="fr-FR" sz="1600" dirty="0" smtClean="0"/>
          </a:p>
          <a:p>
            <a:pPr lvl="0"/>
            <a:r>
              <a:rPr lang="fr-FR" sz="1600" i="1" dirty="0" smtClean="0"/>
              <a:t>Déterminer, calculer</a:t>
            </a:r>
            <a:endParaRPr lang="fr-FR" sz="1600" dirty="0" smtClean="0"/>
          </a:p>
          <a:p>
            <a:pPr lvl="0"/>
            <a:r>
              <a:rPr lang="fr-FR" sz="1600" i="1" dirty="0" smtClean="0"/>
              <a:t>Résoudre</a:t>
            </a:r>
            <a:endParaRPr lang="fr-FR" sz="1600" dirty="0" smtClean="0"/>
          </a:p>
          <a:p>
            <a:pPr lvl="0"/>
            <a:r>
              <a:rPr lang="fr-FR" sz="1600" i="1" dirty="0" smtClean="0"/>
              <a:t>Conjecturer</a:t>
            </a:r>
            <a:endParaRPr lang="fr-FR" sz="2000" dirty="0" smtClean="0"/>
          </a:p>
          <a:p>
            <a:pPr lvl="0"/>
            <a:r>
              <a:rPr lang="fr-FR" sz="1600" i="1" dirty="0" smtClean="0"/>
              <a:t>Vrai ou faux </a:t>
            </a:r>
            <a:endParaRPr lang="fr-FR" sz="1600" dirty="0" smtClean="0"/>
          </a:p>
          <a:p>
            <a:pPr lvl="0"/>
            <a:r>
              <a:rPr lang="fr-FR" sz="1600" i="1" dirty="0" smtClean="0"/>
              <a:t>Car, en effet, parce que, à cause de, donc, …</a:t>
            </a:r>
            <a:endParaRPr lang="fr-FR" sz="1600" dirty="0" smtClean="0"/>
          </a:p>
          <a:p>
            <a:pPr lvl="0"/>
            <a:r>
              <a:rPr lang="fr-FR" sz="1600" i="1" dirty="0" smtClean="0"/>
              <a:t>Quel que soit, il existe, soit, tout, tous, il y a …</a:t>
            </a:r>
          </a:p>
          <a:p>
            <a:pPr lvl="0"/>
            <a:r>
              <a:rPr lang="fr-FR" sz="1600" i="1" dirty="0" smtClean="0"/>
              <a:t>…</a:t>
            </a:r>
            <a:endParaRPr lang="fr-FR" sz="19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432000" y="1115452"/>
            <a:ext cx="82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fr-FR" b="1" dirty="0" smtClean="0"/>
              <a:t>  Le vocabulaire</a:t>
            </a:r>
            <a:r>
              <a:rPr lang="fr-FR" i="1" dirty="0" smtClean="0"/>
              <a:t> </a:t>
            </a:r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23528" y="735668"/>
            <a:ext cx="828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Travailler en amont :</a:t>
            </a:r>
            <a:endParaRPr lang="fr-FR" sz="2000" dirty="0" smtClean="0"/>
          </a:p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fr-FR" sz="9600" b="1" dirty="0" smtClean="0"/>
              <a:t>Exemple en classe de 6e avec : le, la, un ou une ?</a:t>
            </a:r>
          </a:p>
          <a:p>
            <a:pPr algn="ctr">
              <a:buNone/>
            </a:pPr>
            <a:endParaRPr lang="fr-FR" sz="8000" dirty="0" smtClean="0"/>
          </a:p>
          <a:p>
            <a:pPr>
              <a:buNone/>
            </a:pPr>
            <a:endParaRPr lang="fr-FR" i="1" dirty="0" smtClean="0"/>
          </a:p>
          <a:p>
            <a:pPr marL="514350" indent="-514350">
              <a:buFont typeface="+mj-lt"/>
              <a:buAutoNum type="alphaLcPeriod"/>
            </a:pPr>
            <a:endParaRPr lang="fr-FR" i="1" dirty="0" smtClean="0"/>
          </a:p>
          <a:p>
            <a:pPr marL="514350" indent="-514350">
              <a:buFont typeface="+mj-lt"/>
              <a:buAutoNum type="alphaLcPeriod"/>
            </a:pPr>
            <a:endParaRPr lang="fr-FR" i="1" dirty="0" smtClean="0"/>
          </a:p>
          <a:p>
            <a:pPr marL="514350" indent="-514350">
              <a:buNone/>
            </a:pPr>
            <a:endParaRPr lang="fr-FR" i="1" dirty="0" smtClean="0"/>
          </a:p>
          <a:p>
            <a:pPr marL="514350" indent="-514350">
              <a:buNone/>
            </a:pPr>
            <a:endParaRPr lang="fr-FR" i="1" dirty="0" smtClean="0"/>
          </a:p>
          <a:p>
            <a:pPr marL="514350" indent="-514350">
              <a:buNone/>
            </a:pPr>
            <a:endParaRPr lang="fr-FR" i="1" dirty="0" smtClean="0"/>
          </a:p>
          <a:p>
            <a:endParaRPr lang="fr-FR" dirty="0" smtClean="0"/>
          </a:p>
          <a:p>
            <a:pPr>
              <a:buNone/>
            </a:pPr>
            <a:r>
              <a:rPr lang="fr-FR" i="1" dirty="0" smtClean="0"/>
              <a:t> </a:t>
            </a:r>
            <a:endParaRPr lang="fr-FR" dirty="0"/>
          </a:p>
        </p:txBody>
      </p:sp>
      <p:grpSp>
        <p:nvGrpSpPr>
          <p:cNvPr id="80906" name="Group 10"/>
          <p:cNvGrpSpPr>
            <a:grpSpLocks/>
          </p:cNvGrpSpPr>
          <p:nvPr/>
        </p:nvGrpSpPr>
        <p:grpSpPr bwMode="auto">
          <a:xfrm>
            <a:off x="6084168" y="3717032"/>
            <a:ext cx="2304256" cy="2304256"/>
            <a:chOff x="8370" y="7755"/>
            <a:chExt cx="2370" cy="2340"/>
          </a:xfrm>
        </p:grpSpPr>
        <p:cxnSp>
          <p:nvCxnSpPr>
            <p:cNvPr id="80907" name="AutoShape 11"/>
            <p:cNvCxnSpPr>
              <a:cxnSpLocks noChangeShapeType="1"/>
            </p:cNvCxnSpPr>
            <p:nvPr/>
          </p:nvCxnSpPr>
          <p:spPr bwMode="auto">
            <a:xfrm>
              <a:off x="8370" y="7995"/>
              <a:ext cx="2370" cy="21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80908" name="Text Box 12"/>
            <p:cNvSpPr txBox="1">
              <a:spLocks noChangeArrowheads="1"/>
            </p:cNvSpPr>
            <p:nvPr/>
          </p:nvSpPr>
          <p:spPr bwMode="auto">
            <a:xfrm>
              <a:off x="9540" y="7785"/>
              <a:ext cx="795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 </a:t>
              </a:r>
              <a:r>
                <a:rPr kumimoji="0" lang="fr-F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09" name="Text Box 13"/>
            <p:cNvSpPr txBox="1">
              <a:spLocks noChangeArrowheads="1"/>
            </p:cNvSpPr>
            <p:nvPr/>
          </p:nvSpPr>
          <p:spPr bwMode="auto">
            <a:xfrm>
              <a:off x="9225" y="9285"/>
              <a:ext cx="795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+ </a:t>
              </a: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8370" y="7755"/>
              <a:ext cx="795" cy="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(d)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432000" y="1484784"/>
            <a:ext cx="8280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fr-FR" i="1" dirty="0" smtClean="0"/>
              <a:t>On a une droite (d) et deux points A et B.</a:t>
            </a:r>
          </a:p>
          <a:p>
            <a:pPr marL="514350" lvl="0" indent="-514350">
              <a:lnSpc>
                <a:spcPct val="150000"/>
              </a:lnSpc>
              <a:buNone/>
            </a:pPr>
            <a:r>
              <a:rPr lang="fr-FR" i="1" dirty="0" smtClean="0"/>
              <a:t>a) Trace …droite passant par … point A et perpendiculaire à (d).</a:t>
            </a:r>
            <a:endParaRPr lang="fr-FR" dirty="0" smtClean="0"/>
          </a:p>
          <a:p>
            <a:pPr marL="514350" lvl="0" indent="-514350">
              <a:lnSpc>
                <a:spcPct val="150000"/>
              </a:lnSpc>
              <a:buNone/>
            </a:pPr>
            <a:r>
              <a:rPr lang="fr-FR" i="1" dirty="0" smtClean="0"/>
              <a:t>b) Trace … droite passant par … point A et sécante à … (d).</a:t>
            </a:r>
            <a:endParaRPr lang="fr-FR" dirty="0" smtClean="0"/>
          </a:p>
          <a:p>
            <a:pPr marL="514350" lvl="0" indent="-514350">
              <a:lnSpc>
                <a:spcPct val="150000"/>
              </a:lnSpc>
              <a:buNone/>
            </a:pPr>
            <a:r>
              <a:rPr lang="fr-FR" i="1" dirty="0" smtClean="0"/>
              <a:t>c) Place … point M équidistant du point A et du point B.</a:t>
            </a:r>
            <a:endParaRPr lang="fr-FR" dirty="0" smtClean="0"/>
          </a:p>
          <a:p>
            <a:pPr marL="514350" lvl="0" indent="-514350">
              <a:lnSpc>
                <a:spcPct val="150000"/>
              </a:lnSpc>
              <a:buNone/>
            </a:pPr>
            <a:r>
              <a:rPr lang="fr-FR" i="1" dirty="0" smtClean="0"/>
              <a:t>d) Place … point C tel que B soit … milieu de [AC] </a:t>
            </a:r>
            <a:endParaRPr lang="fr-FR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432000" y="860519"/>
            <a:ext cx="828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i="1" dirty="0" smtClean="0"/>
              <a:t>Compléter le texte avec le, la, un ou une :</a:t>
            </a:r>
            <a:r>
              <a:rPr lang="fr-FR" dirty="0" smtClean="0"/>
              <a:t> </a:t>
            </a:r>
            <a:r>
              <a:rPr lang="fr-FR" i="1" dirty="0" smtClean="0"/>
              <a:t> 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fr-FR" sz="2000" b="1" dirty="0" smtClean="0"/>
              <a:t>Travailler le si …, alors …</a:t>
            </a:r>
            <a:endParaRPr lang="fr-FR" sz="20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075240" cy="504056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2800" dirty="0" smtClean="0"/>
              <a:t>Exemple en classe de 4e :</a:t>
            </a:r>
            <a:r>
              <a:rPr lang="fr-FR" sz="2000" dirty="0" smtClean="0"/>
              <a:t> </a:t>
            </a:r>
            <a:endParaRPr lang="fr-FR" sz="200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432000" y="980728"/>
            <a:ext cx="8280000" cy="5112567"/>
          </a:xfrm>
        </p:spPr>
        <p:txBody>
          <a:bodyPr>
            <a:noAutofit/>
          </a:bodyPr>
          <a:lstStyle/>
          <a:p>
            <a:r>
              <a:rPr lang="fr-FR" sz="2000" i="1" dirty="0" smtClean="0"/>
              <a:t>À partir des onze propriétés suivantes d'un quadrilatère Q, on peut construire des implications et demander aux élèves de repérer celles qui sont vraies et celles qui sont fausses. </a:t>
            </a:r>
            <a:endParaRPr lang="fr-FR" sz="2000" dirty="0" smtClean="0"/>
          </a:p>
          <a:p>
            <a:pPr lvl="0"/>
            <a:r>
              <a:rPr lang="fr-FR" sz="2000" i="1" dirty="0" smtClean="0"/>
              <a:t>Q est un rectangle.</a:t>
            </a:r>
            <a:endParaRPr lang="fr-FR" sz="2000" dirty="0" smtClean="0"/>
          </a:p>
          <a:p>
            <a:pPr lvl="0"/>
            <a:r>
              <a:rPr lang="fr-FR" sz="2000" i="1" dirty="0" smtClean="0"/>
              <a:t>Les diagonales de Q se coupent en leur milieu.</a:t>
            </a:r>
            <a:endParaRPr lang="fr-FR" sz="2000" dirty="0" smtClean="0"/>
          </a:p>
          <a:p>
            <a:pPr lvl="0"/>
            <a:r>
              <a:rPr lang="fr-FR" sz="2000" i="1" dirty="0" smtClean="0"/>
              <a:t>Deux côtés consécutifs de Q sont égaux.</a:t>
            </a:r>
            <a:endParaRPr lang="fr-FR" sz="2000" dirty="0" smtClean="0"/>
          </a:p>
          <a:p>
            <a:pPr lvl="0"/>
            <a:r>
              <a:rPr lang="fr-FR" sz="2000" i="1" dirty="0" smtClean="0"/>
              <a:t>Q est un parallélogramme qui a un angle droit.</a:t>
            </a:r>
            <a:endParaRPr lang="fr-FR" sz="2000" dirty="0" smtClean="0"/>
          </a:p>
          <a:p>
            <a:pPr lvl="0"/>
            <a:r>
              <a:rPr lang="fr-FR" sz="2000" i="1" dirty="0" smtClean="0"/>
              <a:t>Q est un carré.</a:t>
            </a:r>
            <a:endParaRPr lang="fr-FR" sz="2000" dirty="0" smtClean="0"/>
          </a:p>
          <a:p>
            <a:pPr lvl="0"/>
            <a:r>
              <a:rPr lang="fr-FR" sz="2000" i="1" dirty="0" smtClean="0"/>
              <a:t>Q est un parallélogramme qui a ses diagonales égales.</a:t>
            </a:r>
            <a:endParaRPr lang="fr-FR" sz="2000" dirty="0" smtClean="0"/>
          </a:p>
          <a:p>
            <a:pPr lvl="0"/>
            <a:r>
              <a:rPr lang="fr-FR" sz="2000" i="1" dirty="0" smtClean="0"/>
              <a:t>Q est un losange.</a:t>
            </a:r>
            <a:endParaRPr lang="fr-FR" sz="2000" dirty="0" smtClean="0"/>
          </a:p>
          <a:p>
            <a:pPr lvl="0"/>
            <a:r>
              <a:rPr lang="fr-FR" sz="2000" i="1" dirty="0" smtClean="0"/>
              <a:t>Les côtés opposés de Q sont parallèles.</a:t>
            </a:r>
            <a:endParaRPr lang="fr-FR" sz="2000" dirty="0" smtClean="0"/>
          </a:p>
          <a:p>
            <a:pPr lvl="0"/>
            <a:r>
              <a:rPr lang="fr-FR" sz="2000" i="1" dirty="0" smtClean="0"/>
              <a:t>Les diagonales de Q sont perpendiculaires.</a:t>
            </a:r>
            <a:endParaRPr lang="fr-FR" sz="2000" dirty="0" smtClean="0"/>
          </a:p>
          <a:p>
            <a:pPr lvl="0"/>
            <a:r>
              <a:rPr lang="fr-FR" sz="2000" i="1" dirty="0" smtClean="0"/>
              <a:t>Q est un losange qui a un angle droit.</a:t>
            </a:r>
            <a:endParaRPr lang="fr-FR" sz="2000" dirty="0" smtClean="0"/>
          </a:p>
          <a:p>
            <a:pPr lvl="0"/>
            <a:r>
              <a:rPr lang="fr-FR" sz="2000" i="1" dirty="0" smtClean="0"/>
              <a:t>Q est un parallélogramme qui a deux côtés consécutifs égaux.</a:t>
            </a:r>
            <a:endParaRPr lang="fr-FR" sz="2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32000" y="6084004"/>
            <a:ext cx="82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 Ce travail permettra aussi de comprendre le rôle des exemples et des contre-exemples.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build="p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000" y="260648"/>
            <a:ext cx="8280000" cy="1143000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fr-FR" sz="2000" b="1" dirty="0" smtClean="0"/>
              <a:t> Illustrer les théorèmes 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432000" y="1124744"/>
            <a:ext cx="8280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 </a:t>
            </a:r>
            <a:endParaRPr lang="fr-FR" dirty="0" smtClean="0"/>
          </a:p>
          <a:p>
            <a:pPr algn="ctr"/>
            <a:r>
              <a:rPr lang="fr-FR" sz="2000" b="1" dirty="0" smtClean="0"/>
              <a:t>Exemple en classe de 6e : </a:t>
            </a:r>
            <a:endParaRPr lang="fr-FR" sz="2000" dirty="0"/>
          </a:p>
        </p:txBody>
      </p:sp>
      <p:grpSp>
        <p:nvGrpSpPr>
          <p:cNvPr id="25" name="Groupe 24"/>
          <p:cNvGrpSpPr/>
          <p:nvPr/>
        </p:nvGrpSpPr>
        <p:grpSpPr>
          <a:xfrm>
            <a:off x="323528" y="3501008"/>
            <a:ext cx="8463976" cy="1296144"/>
            <a:chOff x="323528" y="3501008"/>
            <a:chExt cx="8463976" cy="1296144"/>
          </a:xfrm>
        </p:grpSpPr>
        <p:grpSp>
          <p:nvGrpSpPr>
            <p:cNvPr id="23" name="Groupe 22"/>
            <p:cNvGrpSpPr/>
            <p:nvPr/>
          </p:nvGrpSpPr>
          <p:grpSpPr>
            <a:xfrm>
              <a:off x="1229267" y="3516624"/>
              <a:ext cx="2838677" cy="1280528"/>
              <a:chOff x="1229267" y="3516624"/>
              <a:chExt cx="2838677" cy="1280528"/>
            </a:xfrm>
          </p:grpSpPr>
          <p:sp>
            <p:nvSpPr>
              <p:cNvPr id="83971" name="Rectangle 3"/>
              <p:cNvSpPr>
                <a:spLocks noChangeArrowheads="1"/>
              </p:cNvSpPr>
              <p:nvPr/>
            </p:nvSpPr>
            <p:spPr bwMode="auto">
              <a:xfrm>
                <a:off x="1229267" y="3516624"/>
                <a:ext cx="2826531" cy="12805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972" name="Rectangle 4"/>
              <p:cNvSpPr>
                <a:spLocks noChangeArrowheads="1"/>
              </p:cNvSpPr>
              <p:nvPr/>
            </p:nvSpPr>
            <p:spPr bwMode="auto">
              <a:xfrm>
                <a:off x="1229267" y="3516624"/>
                <a:ext cx="148874" cy="1561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973" name="Rectangle 5"/>
              <p:cNvSpPr>
                <a:spLocks noChangeArrowheads="1"/>
              </p:cNvSpPr>
              <p:nvPr/>
            </p:nvSpPr>
            <p:spPr bwMode="auto">
              <a:xfrm>
                <a:off x="1229267" y="4640990"/>
                <a:ext cx="148874" cy="1561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3974" name="Rectangle 6"/>
              <p:cNvSpPr>
                <a:spLocks noChangeArrowheads="1"/>
              </p:cNvSpPr>
              <p:nvPr/>
            </p:nvSpPr>
            <p:spPr bwMode="auto">
              <a:xfrm>
                <a:off x="3919070" y="4640990"/>
                <a:ext cx="148874" cy="1561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2" name="Groupe 21"/>
            <p:cNvGrpSpPr/>
            <p:nvPr/>
          </p:nvGrpSpPr>
          <p:grpSpPr>
            <a:xfrm>
              <a:off x="5960973" y="3501008"/>
              <a:ext cx="2826531" cy="1280528"/>
              <a:chOff x="5960973" y="3501008"/>
              <a:chExt cx="2826531" cy="1280528"/>
            </a:xfrm>
          </p:grpSpPr>
          <p:grpSp>
            <p:nvGrpSpPr>
              <p:cNvPr id="20" name="Groupe 19"/>
              <p:cNvGrpSpPr/>
              <p:nvPr/>
            </p:nvGrpSpPr>
            <p:grpSpPr>
              <a:xfrm>
                <a:off x="5960973" y="3501008"/>
                <a:ext cx="2826531" cy="1280528"/>
                <a:chOff x="5960973" y="3501008"/>
                <a:chExt cx="2826531" cy="1280528"/>
              </a:xfrm>
            </p:grpSpPr>
            <p:sp>
              <p:nvSpPr>
                <p:cNvPr id="83977" name="Rectangle 9"/>
                <p:cNvSpPr>
                  <a:spLocks noChangeArrowheads="1"/>
                </p:cNvSpPr>
                <p:nvPr/>
              </p:nvSpPr>
              <p:spPr bwMode="auto">
                <a:xfrm>
                  <a:off x="5960973" y="3501008"/>
                  <a:ext cx="2826531" cy="128052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3978" name="Rectangle 10"/>
                <p:cNvSpPr>
                  <a:spLocks noChangeArrowheads="1"/>
                </p:cNvSpPr>
                <p:nvPr/>
              </p:nvSpPr>
              <p:spPr bwMode="auto">
                <a:xfrm>
                  <a:off x="5960973" y="3501008"/>
                  <a:ext cx="148874" cy="156162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B05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3979" name="Rectangle 11"/>
                <p:cNvSpPr>
                  <a:spLocks noChangeArrowheads="1"/>
                </p:cNvSpPr>
                <p:nvPr/>
              </p:nvSpPr>
              <p:spPr bwMode="auto">
                <a:xfrm>
                  <a:off x="5960973" y="4625374"/>
                  <a:ext cx="148874" cy="156162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B05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83980" name="Rectangle 12"/>
                <p:cNvSpPr>
                  <a:spLocks noChangeArrowheads="1"/>
                </p:cNvSpPr>
                <p:nvPr/>
              </p:nvSpPr>
              <p:spPr bwMode="auto">
                <a:xfrm>
                  <a:off x="8638630" y="4625374"/>
                  <a:ext cx="148874" cy="156162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B05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83981" name="Rectangle 13"/>
              <p:cNvSpPr>
                <a:spLocks noChangeArrowheads="1"/>
              </p:cNvSpPr>
              <p:nvPr/>
            </p:nvSpPr>
            <p:spPr bwMode="auto">
              <a:xfrm>
                <a:off x="8638630" y="3501008"/>
                <a:ext cx="148874" cy="15616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4" name="Groupe 23"/>
            <p:cNvGrpSpPr/>
            <p:nvPr/>
          </p:nvGrpSpPr>
          <p:grpSpPr>
            <a:xfrm>
              <a:off x="323528" y="3953878"/>
              <a:ext cx="5387586" cy="452870"/>
              <a:chOff x="323528" y="3953878"/>
              <a:chExt cx="5387586" cy="452870"/>
            </a:xfrm>
          </p:grpSpPr>
          <p:sp>
            <p:nvSpPr>
              <p:cNvPr id="83982" name="Text Box 14"/>
              <p:cNvSpPr txBox="1">
                <a:spLocks noChangeArrowheads="1"/>
              </p:cNvSpPr>
              <p:nvPr/>
            </p:nvSpPr>
            <p:spPr bwMode="auto">
              <a:xfrm>
                <a:off x="323528" y="3953878"/>
                <a:ext cx="593415" cy="452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200" b="1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itchFamily="34" charset="0"/>
                    <a:cs typeface="Arial" pitchFamily="34" charset="0"/>
                  </a:rPr>
                  <a:t>SI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3983" name="Text Box 15"/>
              <p:cNvSpPr txBox="1">
                <a:spLocks noChangeArrowheads="1"/>
              </p:cNvSpPr>
              <p:nvPr/>
            </p:nvSpPr>
            <p:spPr bwMode="auto">
              <a:xfrm>
                <a:off x="4321273" y="3953878"/>
                <a:ext cx="1389841" cy="452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2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ALORS</a:t>
                </a:r>
                <a:endParaRPr kumimoji="0" lang="fr-F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1" name="ZoneTexte 20"/>
          <p:cNvSpPr txBox="1"/>
          <p:nvPr/>
        </p:nvSpPr>
        <p:spPr>
          <a:xfrm>
            <a:off x="395536" y="2132856"/>
            <a:ext cx="82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Illustrer la propriété suivante : </a:t>
            </a:r>
          </a:p>
          <a:p>
            <a:r>
              <a:rPr lang="fr-FR" dirty="0" smtClean="0"/>
              <a:t>« Si un quadrilatère a trois angles droits, alors c’est un rectangle.3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000" y="260648"/>
            <a:ext cx="8280000" cy="562074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fr-FR" sz="2000" b="1" dirty="0" smtClean="0"/>
              <a:t> Travailler sur le langage professeur, langage élève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000" y="1916833"/>
            <a:ext cx="8280000" cy="46085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2800" b="1" dirty="0" smtClean="0"/>
              <a:t> </a:t>
            </a:r>
            <a:r>
              <a:rPr lang="fr-FR" sz="2800" i="1" dirty="0" smtClean="0"/>
              <a:t>Programme de construction élève : 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 </a:t>
            </a:r>
          </a:p>
          <a:p>
            <a:pPr>
              <a:buNone/>
            </a:pPr>
            <a:r>
              <a:rPr lang="fr-FR" sz="2800" i="1" dirty="0" smtClean="0"/>
              <a:t>« Je trace un segment [MN] de 5 cm de longueur. 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Avec mon compas, je prends un écartement de 4 cm.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Je place la pointe sur M et je trace un cercle.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Je garde l’écartement du compas et je place la pointe sur N et je trace un cercle.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J’obtiens le point P.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Je relie M à P et N à P. »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 Programme de construction professeur : 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 « Trace un segment [MN] de 5 cm.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Trace le cercle de centre M et de rayon 4 cm, puis le cercle de centre N de rayon 5 cm.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Nomme P l’un des points d’intersection.</a:t>
            </a:r>
            <a:endParaRPr lang="fr-FR" sz="2800" dirty="0" smtClean="0"/>
          </a:p>
          <a:p>
            <a:pPr>
              <a:buNone/>
            </a:pPr>
            <a:r>
              <a:rPr lang="fr-FR" sz="2800" i="1" dirty="0" smtClean="0"/>
              <a:t>Trace les segments [MP] et [NP]. »</a:t>
            </a:r>
            <a:endParaRPr lang="fr-FR" sz="2800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32000" y="1412776"/>
            <a:ext cx="82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Exemple en classe de 6e :</a:t>
            </a:r>
            <a:endParaRPr lang="fr-FR" sz="2000" dirty="0"/>
          </a:p>
        </p:txBody>
      </p:sp>
      <p:sp>
        <p:nvSpPr>
          <p:cNvPr id="5" name="ZoneTexte 4"/>
          <p:cNvSpPr txBox="1"/>
          <p:nvPr/>
        </p:nvSpPr>
        <p:spPr>
          <a:xfrm>
            <a:off x="432000" y="764704"/>
            <a:ext cx="82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i="1" dirty="0" smtClean="0"/>
              <a:t>Les programme de construction rédigé en « langage élève » et en « langage professeur »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000" y="274638"/>
            <a:ext cx="8280000" cy="1143000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DOCUMENTS DE RÉFÉRENCES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000" cy="9944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Les programmes officiels de collège (euler)</a:t>
            </a:r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32000" y="2852936"/>
            <a:ext cx="828000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Document ressource  : «raisonnement et démonstration » (eduscol juin 2009) sur euler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4279920"/>
            <a:ext cx="8280000" cy="152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 Démontrer et évaluer au collège » (Académie de Versailles) CRDP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04055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fr-FR" sz="9600" b="1" dirty="0" smtClean="0"/>
              <a:t>Narration de recherche</a:t>
            </a:r>
          </a:p>
          <a:p>
            <a:pPr>
              <a:buNone/>
            </a:pPr>
            <a:r>
              <a:rPr lang="fr-FR" sz="2000" b="1" dirty="0" smtClean="0"/>
              <a:t> </a:t>
            </a:r>
          </a:p>
          <a:p>
            <a:pPr>
              <a:buNone/>
            </a:pPr>
            <a:r>
              <a:rPr lang="fr-FR" sz="2000" b="1" i="1" dirty="0" smtClean="0"/>
              <a:t> 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 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134076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Travailler les codages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fr-F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2204864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F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Accepter les représentations non discursives (tableaux, schémas …)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2000" y="3717032"/>
            <a:ext cx="828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fr-FR" sz="2400" b="1" dirty="0" smtClean="0"/>
              <a:t>  Outils TICE : logiciels tableurs et de géométrie dynamique pour aider à la conjecture.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000" y="274638"/>
            <a:ext cx="8280000" cy="1143000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ET EN ÉVALUATION ?</a:t>
            </a:r>
            <a:endParaRPr lang="fr-FR" sz="4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32000" y="1556792"/>
            <a:ext cx="8280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  Distinguer le fond de la forme</a:t>
            </a:r>
          </a:p>
          <a:p>
            <a:pPr>
              <a:buFont typeface="Arial" pitchFamily="34" charset="0"/>
              <a:buChar char="•"/>
            </a:pPr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Pas d’exigence prématurée sur la forme</a:t>
            </a:r>
          </a:p>
          <a:p>
            <a:r>
              <a:rPr lang="fr-FR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Valoriser les écrits intermédiaires</a:t>
            </a:r>
          </a:p>
          <a:p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Valoriser/évaluer les interventions orales (dialogue, débat)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000" y="260648"/>
            <a:ext cx="8280000" cy="936104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CE QUE DIT LE PROGRAMME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000" y="2708920"/>
            <a:ext cx="8280000" cy="3528392"/>
          </a:xfrm>
        </p:spPr>
        <p:txBody>
          <a:bodyPr>
            <a:normAutofit/>
          </a:bodyPr>
          <a:lstStyle/>
          <a:p>
            <a:pPr>
              <a:buNone/>
            </a:pPr>
            <a:endParaRPr lang="fr-FR" sz="105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La pratique de l’</a:t>
            </a:r>
            <a:r>
              <a:rPr lang="fr-FR" sz="2800" b="1" dirty="0" smtClean="0"/>
              <a:t>argumentation</a:t>
            </a:r>
            <a:r>
              <a:rPr lang="fr-FR" sz="2800" dirty="0" smtClean="0"/>
              <a:t> pour convaincre autrui de la validité d’une réponse, d’une solution ou d’une proposition ou pour comprendre un «phénomène» mathématique a commencé dès l’école primaire et se poursuit au collège pour faire accéder l’élève à cette </a:t>
            </a:r>
            <a:r>
              <a:rPr lang="fr-FR" sz="2800" b="1" dirty="0" smtClean="0"/>
              <a:t>forme particulière de preuve qu’est la démonstration.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395535" y="1628800"/>
            <a:ext cx="8280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 La question de la </a:t>
            </a:r>
            <a:r>
              <a:rPr lang="fr-FR" sz="2800" b="1" dirty="0" smtClean="0"/>
              <a:t>preuve</a:t>
            </a:r>
            <a:r>
              <a:rPr lang="fr-FR" sz="2800" dirty="0" smtClean="0"/>
              <a:t> occupe une place centrale en mathématiques</a:t>
            </a:r>
            <a:r>
              <a:rPr lang="fr-FR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/>
              <a:t>(Palier 3, Compétence 3, Domaine « Pratiquer une démarche scientifique, résoudre des problèmes» </a:t>
            </a:r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32000" y="260648"/>
            <a:ext cx="8280000" cy="864096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COMPÉTENCES DU SOCLE COMMUN</a:t>
            </a:r>
            <a:endParaRPr lang="fr-FR" sz="4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2708920"/>
            <a:ext cx="82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000" dirty="0" smtClean="0"/>
              <a:t>Items : </a:t>
            </a:r>
          </a:p>
          <a:p>
            <a:r>
              <a:rPr lang="fr-FR" sz="2000" dirty="0" smtClean="0"/>
              <a:t>« Rechercher, extraire et organiser l'information utile. »,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432000" y="3573016"/>
            <a:ext cx="82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« Réaliser, manipuler, mesurer, calculer, appliquer des consignes. », </a:t>
            </a:r>
          </a:p>
          <a:p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4221088"/>
            <a:ext cx="82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« Raisonner, argumenter, pratiquer une démarche expérimentale ou technologique, ou démontrer. », 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432000" y="5077633"/>
            <a:ext cx="82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« Présenter la démarche suivie, les résultats obtenus, communiquer à l'aide d'un langage adapté. »	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79512" y="2370360"/>
            <a:ext cx="878497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/>
              <a:t>Donner </a:t>
            </a:r>
            <a:r>
              <a:rPr lang="fr-FR" sz="2800" dirty="0"/>
              <a:t>du sens aux notions </a:t>
            </a:r>
            <a:r>
              <a:rPr lang="fr-FR" sz="2800" dirty="0" smtClean="0"/>
              <a:t>abordées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/>
              <a:t>Structurer</a:t>
            </a:r>
            <a:r>
              <a:rPr lang="fr-FR" sz="2800" dirty="0"/>
              <a:t>, renforcer les connaissances, les décloisonner </a:t>
            </a:r>
            <a:endParaRPr lang="fr-FR" sz="3200" dirty="0"/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/>
              <a:t>Introduire </a:t>
            </a:r>
            <a:r>
              <a:rPr lang="fr-FR" sz="2800" dirty="0"/>
              <a:t>de nouveaux outils pour démontrer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/>
              <a:t>Articuler </a:t>
            </a:r>
            <a:r>
              <a:rPr lang="fr-FR" sz="2800" dirty="0"/>
              <a:t>les notions entre elles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/>
              <a:t>Acquérir </a:t>
            </a:r>
            <a:r>
              <a:rPr lang="fr-FR" sz="2800" dirty="0"/>
              <a:t>des compétences dans le domaine du </a:t>
            </a:r>
            <a:r>
              <a:rPr lang="fr-FR" sz="2800" dirty="0" smtClean="0"/>
              <a:t>raisonnement</a:t>
            </a:r>
            <a:endParaRPr lang="fr-FR" sz="2800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32000" y="260648"/>
            <a:ext cx="8280000" cy="1872208"/>
          </a:xfrm>
          <a:noFill/>
        </p:spPr>
        <p:txBody>
          <a:bodyPr anchor="b">
            <a:noAutofit/>
          </a:bodyPr>
          <a:lstStyle/>
          <a:p>
            <a:r>
              <a:rPr lang="fr-FR" sz="4000" b="1" dirty="0" smtClean="0"/>
              <a:t>DES DÉMONSTRATIONS AUSSI BIEN EN </a:t>
            </a:r>
            <a:r>
              <a:rPr lang="fr-FR" sz="4000" b="1" dirty="0" smtClean="0">
                <a:solidFill>
                  <a:srgbClr val="FFFF00"/>
                </a:solidFill>
              </a:rPr>
              <a:t>GÉOMÉTRIE</a:t>
            </a:r>
            <a:r>
              <a:rPr lang="fr-FR" sz="4000" b="1" dirty="0" smtClean="0"/>
              <a:t> QUE DANS LE DOMAINE </a:t>
            </a:r>
            <a:r>
              <a:rPr lang="fr-FR" sz="4000" b="1" dirty="0" smtClean="0">
                <a:solidFill>
                  <a:srgbClr val="FFFF00"/>
                </a:solidFill>
              </a:rPr>
              <a:t>NUMÉRIQUE</a:t>
            </a:r>
            <a:r>
              <a:rPr lang="fr-FR" sz="4000" b="1" dirty="0" smtClean="0"/>
              <a:t> POUR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000" y="274638"/>
            <a:ext cx="8280000" cy="796908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DEUX ÉTAPES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000" y="1142985"/>
            <a:ext cx="8280000" cy="14939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La première, la plus importante, est </a:t>
            </a:r>
            <a:r>
              <a:rPr lang="fr-FR" sz="2800" b="1" dirty="0" smtClean="0"/>
              <a:t>la  recherche et la production d’une preuve</a:t>
            </a:r>
            <a:r>
              <a:rPr lang="fr-FR" sz="2800" dirty="0" smtClean="0"/>
              <a:t>  que l’on peut appeler le </a:t>
            </a:r>
            <a:r>
              <a:rPr lang="fr-FR" sz="2800" b="1" u="sng" dirty="0" smtClean="0">
                <a:solidFill>
                  <a:srgbClr val="FFFF00"/>
                </a:solidFill>
              </a:rPr>
              <a:t>raisonnement</a:t>
            </a:r>
            <a:r>
              <a:rPr lang="fr-FR" sz="2800" dirty="0" smtClean="0">
                <a:solidFill>
                  <a:srgbClr val="FFFF00"/>
                </a:solidFill>
              </a:rPr>
              <a:t> 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32001" y="4725144"/>
            <a:ext cx="828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 En particulier la mise en forme écrite d’une preuve appelée </a:t>
            </a:r>
            <a:r>
              <a:rPr lang="fr-FR" sz="2800" b="1" u="sng" dirty="0" smtClean="0">
                <a:solidFill>
                  <a:srgbClr val="FFFF00"/>
                </a:solidFill>
              </a:rPr>
              <a:t>démonstration formalisée </a:t>
            </a:r>
            <a:r>
              <a:rPr lang="fr-FR" sz="2800" dirty="0" smtClean="0"/>
              <a:t>ne fait pas partie des exigences du socle commun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32000" y="2765246"/>
            <a:ext cx="828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  La seconde, </a:t>
            </a:r>
            <a:r>
              <a:rPr lang="fr-FR" sz="2800" b="1" dirty="0" smtClean="0"/>
              <a:t>mise en forme de la preuve</a:t>
            </a:r>
            <a:r>
              <a:rPr lang="fr-FR" sz="2800" dirty="0" smtClean="0"/>
              <a:t>, ne doit pas donner lieu à un formalisme prématuré ; des exigences trop importantes de rédaction risqueraient d’occulter le rôle essentiel du raisonnement.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000" y="274638"/>
            <a:ext cx="8280000" cy="1143000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AUSSI ON DISTINGUERA : 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2000" y="1600201"/>
            <a:ext cx="8280000" cy="161277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Les démonstrations proposées par l’enseignant où chaque étape doit être clairement identifiée et la rédaction aboutie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32000" y="3645024"/>
            <a:ext cx="828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Les démonstrations proposées par les élèves que l’on</a:t>
            </a:r>
          </a:p>
          <a:p>
            <a:r>
              <a:rPr lang="fr-FR" sz="2800" dirty="0" smtClean="0"/>
              <a:t>    rencontrera souvent dans la </a:t>
            </a:r>
            <a:r>
              <a:rPr lang="fr-FR" sz="2800" b="1" dirty="0" smtClean="0"/>
              <a:t>résolution de problèmes</a:t>
            </a:r>
          </a:p>
          <a:p>
            <a:r>
              <a:rPr lang="fr-FR" sz="2800" b="1" dirty="0" smtClean="0"/>
              <a:t>    </a:t>
            </a:r>
            <a:r>
              <a:rPr lang="fr-FR" sz="2800" dirty="0" smtClean="0"/>
              <a:t>pour lesquelles une place prépondérante sera </a:t>
            </a:r>
          </a:p>
          <a:p>
            <a:r>
              <a:rPr lang="fr-FR" sz="2800" dirty="0" smtClean="0"/>
              <a:t>    accordée au raisonnement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3"/>
          <p:cNvSpPr txBox="1">
            <a:spLocks noChangeArrowheads="1"/>
          </p:cNvSpPr>
          <p:nvPr/>
        </p:nvSpPr>
        <p:spPr bwMode="auto">
          <a:xfrm>
            <a:off x="358775" y="333375"/>
            <a:ext cx="8785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r-FR" sz="3200" b="1" dirty="0">
              <a:solidFill>
                <a:srgbClr val="008000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32000" y="188640"/>
            <a:ext cx="8280000" cy="1930226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DIFFÉRENTS TYPES DE RAISONNEMENTS RENCONTRÉS AU COLLÈGE</a:t>
            </a:r>
            <a:endParaRPr lang="fr-FR" sz="4000" b="1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32000" y="2132856"/>
            <a:ext cx="8280000" cy="792088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fr-FR" sz="2800" dirty="0" smtClean="0"/>
              <a:t> 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32000" y="4581128"/>
            <a:ext cx="828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>
                <a:solidFill>
                  <a:prstClr val="black"/>
                </a:solidFill>
              </a:rPr>
              <a:t> Raisonnement par l’absurde (approche)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32000" y="3708901"/>
            <a:ext cx="828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/>
              <a:t>Infirmation par production d’un contre-exemple</a:t>
            </a:r>
            <a:endParaRPr lang="fr-FR" sz="2800" dirty="0" smtClean="0">
              <a:solidFill>
                <a:prstClr val="black"/>
              </a:solidFill>
            </a:endParaRP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2000" y="2996952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/>
              <a:t>Raisonnement par disjonction de cas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32000" y="2204864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/>
              <a:t>Raisonnement déductif (si … , alors….)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32000" y="1177588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Wingdings" pitchFamily="2" charset="2"/>
              <a:buChar char="Ø"/>
              <a:tabLst>
                <a:tab pos="571500" algn="l"/>
              </a:tabLst>
            </a:pPr>
            <a:r>
              <a:rPr lang="fr-FR" sz="2800" dirty="0" smtClean="0">
                <a:ea typeface="Times New Roman"/>
              </a:rPr>
              <a:t>Un énoncé mathématique est soit vrai, soit faux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32000" y="2546901"/>
            <a:ext cx="828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fr-FR" sz="2800" dirty="0" smtClean="0">
                <a:ea typeface="Times New Roman"/>
              </a:rPr>
              <a:t>Pour qu’il soit vrai, </a:t>
            </a:r>
            <a:r>
              <a:rPr lang="fr-FR" sz="2800" u="sng" dirty="0" smtClean="0">
                <a:ea typeface="Times New Roman"/>
              </a:rPr>
              <a:t>il est nécessaire</a:t>
            </a:r>
            <a:r>
              <a:rPr lang="fr-FR" sz="2800" dirty="0" smtClean="0">
                <a:ea typeface="Times New Roman"/>
              </a:rPr>
              <a:t> qu’il soit vérifié dans tous les cas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32000" y="4142110"/>
            <a:ext cx="780970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fr-FR" sz="2800" dirty="0" smtClean="0">
                <a:ea typeface="Times New Roman"/>
              </a:rPr>
              <a:t>Pour qu’il soit faux, </a:t>
            </a:r>
            <a:r>
              <a:rPr lang="fr-FR" sz="2800" u="sng" dirty="0" smtClean="0">
                <a:ea typeface="Times New Roman"/>
              </a:rPr>
              <a:t>il suffit</a:t>
            </a:r>
            <a:r>
              <a:rPr lang="fr-FR" sz="2800" dirty="0" smtClean="0">
                <a:ea typeface="Times New Roman"/>
              </a:rPr>
              <a:t> de trouver un exemple </a:t>
            </a:r>
          </a:p>
          <a:p>
            <a:pPr lvl="0"/>
            <a:r>
              <a:rPr lang="fr-FR" sz="2800" dirty="0" smtClean="0">
                <a:ea typeface="Times New Roman"/>
              </a:rPr>
              <a:t>qui ne le vérifie pas (contre-exemple)</a:t>
            </a:r>
          </a:p>
          <a:p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1095</Words>
  <Application>Microsoft Office PowerPoint</Application>
  <PresentationFormat>Affichage à l'écran (4:3)</PresentationFormat>
  <Paragraphs>203</Paragraphs>
  <Slides>21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3" baseType="lpstr">
      <vt:lpstr>Thème Office</vt:lpstr>
      <vt:lpstr>Equation</vt:lpstr>
      <vt:lpstr>LA DÉMONSTRATION AU COLLÈGE</vt:lpstr>
      <vt:lpstr>DOCUMENTS DE RÉFÉRENCES</vt:lpstr>
      <vt:lpstr>CE QUE DIT LE PROGRAMME</vt:lpstr>
      <vt:lpstr>COMPÉTENCES DU SOCLE COMMUN</vt:lpstr>
      <vt:lpstr>DES DÉMONSTRATIONS AUSSI BIEN EN GÉOMÉTRIE QUE DANS LE DOMAINE NUMÉRIQUE POUR :</vt:lpstr>
      <vt:lpstr>DEUX ÉTAPES</vt:lpstr>
      <vt:lpstr>AUSSI ON DISTINGUERA : </vt:lpstr>
      <vt:lpstr>DIFFÉRENTS TYPES DE RAISONNEMENTS RENCONTRÉS AU COLLÈGE</vt:lpstr>
      <vt:lpstr>Diapositive 9</vt:lpstr>
      <vt:lpstr>Diapositive 10</vt:lpstr>
      <vt:lpstr>Diapositive 11</vt:lpstr>
      <vt:lpstr>Diapositive 12</vt:lpstr>
      <vt:lpstr>Diapositive 13</vt:lpstr>
      <vt:lpstr>DANS LE COURS</vt:lpstr>
      <vt:lpstr> DES PISTES …  </vt:lpstr>
      <vt:lpstr>Diapositive 16</vt:lpstr>
      <vt:lpstr>Travailler le si …, alors …</vt:lpstr>
      <vt:lpstr> Illustrer les théorèmes </vt:lpstr>
      <vt:lpstr> Travailler sur le langage professeur, langage élève</vt:lpstr>
      <vt:lpstr>Diapositive 20</vt:lpstr>
      <vt:lpstr>ET EN ÉVALUATION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démonstration au collège</dc:title>
  <dc:creator>Line</dc:creator>
  <cp:lastModifiedBy>CAROLE HEBERT</cp:lastModifiedBy>
  <cp:revision>42</cp:revision>
  <dcterms:created xsi:type="dcterms:W3CDTF">2012-12-06T06:30:12Z</dcterms:created>
  <dcterms:modified xsi:type="dcterms:W3CDTF">2012-12-20T04:45:37Z</dcterms:modified>
</cp:coreProperties>
</file>