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77" r:id="rId4"/>
    <p:sldId id="278" r:id="rId5"/>
    <p:sldId id="261" r:id="rId6"/>
    <p:sldId id="258" r:id="rId7"/>
    <p:sldId id="262" r:id="rId8"/>
    <p:sldId id="266" r:id="rId9"/>
    <p:sldId id="263" r:id="rId10"/>
    <p:sldId id="267" r:id="rId11"/>
    <p:sldId id="269" r:id="rId12"/>
    <p:sldId id="268" r:id="rId13"/>
    <p:sldId id="264" r:id="rId14"/>
    <p:sldId id="265" r:id="rId15"/>
    <p:sldId id="259" r:id="rId16"/>
    <p:sldId id="271" r:id="rId17"/>
    <p:sldId id="272" r:id="rId18"/>
    <p:sldId id="273" r:id="rId19"/>
    <p:sldId id="260" r:id="rId20"/>
    <p:sldId id="283" r:id="rId21"/>
    <p:sldId id="280" r:id="rId22"/>
    <p:sldId id="284" r:id="rId23"/>
    <p:sldId id="275" r:id="rId24"/>
    <p:sldId id="274" r:id="rId25"/>
    <p:sldId id="281" r:id="rId26"/>
    <p:sldId id="282"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DB582D-578E-4BA1-8355-AEE0782EC74A}" type="datetimeFigureOut">
              <a:rPr lang="fr-FR" smtClean="0"/>
              <a:pPr/>
              <a:t>18/12/2012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DA520F-9B86-448A-8B4C-AF3B52F34E0A}"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3</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D1679A2-0C7D-9748-BC27-0E8F5E2EE736}" type="slidenum">
              <a:rPr lang="fr-FR" smtClean="0"/>
              <a:pPr/>
              <a:t>24</a:t>
            </a:fld>
            <a:endParaRPr lang="fr-FR"/>
          </a:p>
        </p:txBody>
      </p:sp>
    </p:spTree>
    <p:extLst>
      <p:ext uri="{BB962C8B-B14F-4D97-AF65-F5344CB8AC3E}">
        <p14:creationId xmlns="" xmlns:p14="http://schemas.microsoft.com/office/powerpoint/2010/main" val="4285694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11B959F-870A-47CD-A5A0-8B2EFBA5D1D1}" type="datetimeFigureOut">
              <a:rPr lang="fr-FR" smtClean="0"/>
              <a:pPr/>
              <a:t>18/12/2012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3CE637-C364-4289-9A69-A1F7AC4E2E7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11B959F-870A-47CD-A5A0-8B2EFBA5D1D1}" type="datetimeFigureOut">
              <a:rPr lang="fr-FR" smtClean="0"/>
              <a:pPr/>
              <a:t>18/12/2012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3CE637-C364-4289-9A69-A1F7AC4E2E7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11B959F-870A-47CD-A5A0-8B2EFBA5D1D1}" type="datetimeFigureOut">
              <a:rPr lang="fr-FR" smtClean="0"/>
              <a:pPr/>
              <a:t>18/12/2012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3CE637-C364-4289-9A69-A1F7AC4E2E7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11B959F-870A-47CD-A5A0-8B2EFBA5D1D1}" type="datetimeFigureOut">
              <a:rPr lang="fr-FR" smtClean="0"/>
              <a:pPr/>
              <a:t>18/12/2012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3CE637-C364-4289-9A69-A1F7AC4E2E7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11B959F-870A-47CD-A5A0-8B2EFBA5D1D1}" type="datetimeFigureOut">
              <a:rPr lang="fr-FR" smtClean="0"/>
              <a:pPr/>
              <a:t>18/12/2012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3CE637-C364-4289-9A69-A1F7AC4E2E7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11B959F-870A-47CD-A5A0-8B2EFBA5D1D1}" type="datetimeFigureOut">
              <a:rPr lang="fr-FR" smtClean="0"/>
              <a:pPr/>
              <a:t>18/12/2012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23CE637-C364-4289-9A69-A1F7AC4E2E7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11B959F-870A-47CD-A5A0-8B2EFBA5D1D1}" type="datetimeFigureOut">
              <a:rPr lang="fr-FR" smtClean="0"/>
              <a:pPr/>
              <a:t>18/12/2012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23CE637-C364-4289-9A69-A1F7AC4E2E7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11B959F-870A-47CD-A5A0-8B2EFBA5D1D1}" type="datetimeFigureOut">
              <a:rPr lang="fr-FR" smtClean="0"/>
              <a:pPr/>
              <a:t>18/12/2012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23CE637-C364-4289-9A69-A1F7AC4E2E7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11B959F-870A-47CD-A5A0-8B2EFBA5D1D1}" type="datetimeFigureOut">
              <a:rPr lang="fr-FR" smtClean="0"/>
              <a:pPr/>
              <a:t>18/12/2012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23CE637-C364-4289-9A69-A1F7AC4E2E7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11B959F-870A-47CD-A5A0-8B2EFBA5D1D1}" type="datetimeFigureOut">
              <a:rPr lang="fr-FR" smtClean="0"/>
              <a:pPr/>
              <a:t>18/12/2012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23CE637-C364-4289-9A69-A1F7AC4E2E7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11B959F-870A-47CD-A5A0-8B2EFBA5D1D1}" type="datetimeFigureOut">
              <a:rPr lang="fr-FR" smtClean="0"/>
              <a:pPr/>
              <a:t>18/12/2012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23CE637-C364-4289-9A69-A1F7AC4E2E7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1B959F-870A-47CD-A5A0-8B2EFBA5D1D1}" type="datetimeFigureOut">
              <a:rPr lang="fr-FR" smtClean="0"/>
              <a:pPr/>
              <a:t>18/12/2012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3CE637-C364-4289-9A69-A1F7AC4E2E7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836712"/>
            <a:ext cx="7772400" cy="1874639"/>
          </a:xfrm>
        </p:spPr>
        <p:txBody>
          <a:bodyPr/>
          <a:lstStyle/>
          <a:p>
            <a:r>
              <a:rPr lang="fr-FR" dirty="0" smtClean="0">
                <a:solidFill>
                  <a:srgbClr val="002060"/>
                </a:solidFill>
              </a:rPr>
              <a:t>Statistique descriptive, </a:t>
            </a:r>
            <a:br>
              <a:rPr lang="fr-FR" dirty="0" smtClean="0">
                <a:solidFill>
                  <a:srgbClr val="002060"/>
                </a:solidFill>
              </a:rPr>
            </a:br>
            <a:r>
              <a:rPr lang="fr-FR" dirty="0" smtClean="0">
                <a:solidFill>
                  <a:srgbClr val="002060"/>
                </a:solidFill>
              </a:rPr>
              <a:t>analyse de données</a:t>
            </a:r>
            <a:endParaRPr lang="fr-FR" dirty="0">
              <a:solidFill>
                <a:srgbClr val="002060"/>
              </a:solidFill>
            </a:endParaRPr>
          </a:p>
        </p:txBody>
      </p:sp>
      <p:pic>
        <p:nvPicPr>
          <p:cNvPr id="3" name="Picture 1"/>
          <p:cNvPicPr>
            <a:picLocks noChangeAspect="1" noChangeArrowheads="1"/>
          </p:cNvPicPr>
          <p:nvPr/>
        </p:nvPicPr>
        <p:blipFill>
          <a:blip r:embed="rId2" cstate="print"/>
          <a:srcRect/>
          <a:stretch>
            <a:fillRect/>
          </a:stretch>
        </p:blipFill>
        <p:spPr bwMode="auto">
          <a:xfrm>
            <a:off x="3131840" y="2924944"/>
            <a:ext cx="2808312" cy="28518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lnSpcReduction="10000"/>
          </a:bodyPr>
          <a:lstStyle/>
          <a:p>
            <a:pPr>
              <a:buNone/>
            </a:pPr>
            <a:r>
              <a:rPr lang="fr-FR" dirty="0" smtClean="0">
                <a:solidFill>
                  <a:srgbClr val="002060"/>
                </a:solidFill>
              </a:rPr>
              <a:t>Pour la distance </a:t>
            </a:r>
            <a:r>
              <a:rPr lang="fr-FR" i="1" dirty="0" smtClean="0">
                <a:solidFill>
                  <a:srgbClr val="002060"/>
                </a:solidFill>
              </a:rPr>
              <a:t>d</a:t>
            </a:r>
            <a:r>
              <a:rPr lang="fr-FR" baseline="-25000" dirty="0" smtClean="0">
                <a:solidFill>
                  <a:srgbClr val="002060"/>
                </a:solidFill>
              </a:rPr>
              <a:t>1</a:t>
            </a:r>
            <a:r>
              <a:rPr lang="fr-FR" dirty="0" smtClean="0">
                <a:solidFill>
                  <a:srgbClr val="002060"/>
                </a:solidFill>
              </a:rPr>
              <a:t> : on commence par ordonner les valeurs de la série.</a:t>
            </a:r>
          </a:p>
          <a:p>
            <a:pPr>
              <a:buNone/>
            </a:pPr>
            <a:r>
              <a:rPr lang="fr-FR" dirty="0" smtClean="0">
                <a:solidFill>
                  <a:srgbClr val="002060"/>
                </a:solidFill>
              </a:rPr>
              <a:t>On supposera </a:t>
            </a:r>
            <a:r>
              <a:rPr lang="fr-FR" i="1" dirty="0" smtClean="0">
                <a:solidFill>
                  <a:srgbClr val="002060"/>
                </a:solidFill>
              </a:rPr>
              <a:t>x</a:t>
            </a:r>
            <a:r>
              <a:rPr lang="fr-FR" baseline="-25000" dirty="0" smtClean="0">
                <a:solidFill>
                  <a:srgbClr val="002060"/>
                </a:solidFill>
              </a:rPr>
              <a:t>1</a:t>
            </a:r>
            <a:r>
              <a:rPr lang="fr-FR" dirty="0" smtClean="0">
                <a:solidFill>
                  <a:srgbClr val="002060"/>
                </a:solidFill>
              </a:rPr>
              <a:t> </a:t>
            </a:r>
            <a:r>
              <a:rPr lang="fr-FR" dirty="0" smtClean="0">
                <a:solidFill>
                  <a:srgbClr val="002060"/>
                </a:solidFill>
                <a:latin typeface="Cambria"/>
              </a:rPr>
              <a:t>≤</a:t>
            </a:r>
            <a:r>
              <a:rPr lang="fr-FR" dirty="0" smtClean="0">
                <a:solidFill>
                  <a:srgbClr val="002060"/>
                </a:solidFill>
              </a:rPr>
              <a:t> </a:t>
            </a:r>
            <a:r>
              <a:rPr lang="fr-FR" i="1" dirty="0" smtClean="0">
                <a:solidFill>
                  <a:srgbClr val="002060"/>
                </a:solidFill>
              </a:rPr>
              <a:t>x</a:t>
            </a:r>
            <a:r>
              <a:rPr lang="fr-FR" baseline="-25000" dirty="0" smtClean="0">
                <a:solidFill>
                  <a:srgbClr val="002060"/>
                </a:solidFill>
              </a:rPr>
              <a:t>2</a:t>
            </a:r>
            <a:r>
              <a:rPr lang="fr-FR" dirty="0" smtClean="0">
                <a:solidFill>
                  <a:srgbClr val="002060"/>
                </a:solidFill>
              </a:rPr>
              <a:t> </a:t>
            </a:r>
            <a:r>
              <a:rPr lang="fr-FR" dirty="0" smtClean="0">
                <a:solidFill>
                  <a:srgbClr val="002060"/>
                </a:solidFill>
                <a:latin typeface="Cambria"/>
              </a:rPr>
              <a:t>≤</a:t>
            </a:r>
            <a:r>
              <a:rPr lang="fr-FR" dirty="0" smtClean="0">
                <a:solidFill>
                  <a:srgbClr val="002060"/>
                </a:solidFill>
              </a:rPr>
              <a:t> … </a:t>
            </a:r>
            <a:r>
              <a:rPr lang="fr-FR" dirty="0" smtClean="0">
                <a:solidFill>
                  <a:srgbClr val="002060"/>
                </a:solidFill>
                <a:latin typeface="Cambria"/>
              </a:rPr>
              <a:t>≤</a:t>
            </a:r>
            <a:r>
              <a:rPr lang="fr-FR" dirty="0" smtClean="0">
                <a:solidFill>
                  <a:srgbClr val="002060"/>
                </a:solidFill>
              </a:rPr>
              <a:t> </a:t>
            </a:r>
            <a:r>
              <a:rPr lang="fr-FR" i="1" dirty="0" err="1" smtClean="0">
                <a:solidFill>
                  <a:srgbClr val="002060"/>
                </a:solidFill>
              </a:rPr>
              <a:t>x</a:t>
            </a:r>
            <a:r>
              <a:rPr lang="fr-FR" i="1" baseline="-25000" dirty="0" err="1" smtClean="0">
                <a:solidFill>
                  <a:srgbClr val="002060"/>
                </a:solidFill>
              </a:rPr>
              <a:t>n</a:t>
            </a:r>
            <a:r>
              <a:rPr lang="fr-FR" dirty="0" smtClean="0">
                <a:solidFill>
                  <a:srgbClr val="002060"/>
                </a:solidFill>
              </a:rPr>
              <a:t> </a:t>
            </a:r>
          </a:p>
          <a:p>
            <a:pPr>
              <a:buNone/>
            </a:pPr>
            <a:r>
              <a:rPr lang="fr-FR" dirty="0" smtClean="0">
                <a:solidFill>
                  <a:srgbClr val="002060"/>
                </a:solidFill>
              </a:rPr>
              <a:t>On distingue deux cas :</a:t>
            </a:r>
          </a:p>
          <a:p>
            <a:r>
              <a:rPr lang="fr-FR" dirty="0" smtClean="0">
                <a:solidFill>
                  <a:srgbClr val="002060"/>
                </a:solidFill>
              </a:rPr>
              <a:t>si </a:t>
            </a:r>
            <a:r>
              <a:rPr lang="fr-FR" i="1" dirty="0" smtClean="0">
                <a:solidFill>
                  <a:srgbClr val="002060"/>
                </a:solidFill>
              </a:rPr>
              <a:t>n</a:t>
            </a:r>
            <a:r>
              <a:rPr lang="fr-FR" dirty="0" smtClean="0">
                <a:solidFill>
                  <a:srgbClr val="002060"/>
                </a:solidFill>
              </a:rPr>
              <a:t> est impair, </a:t>
            </a:r>
            <a:r>
              <a:rPr lang="fr-FR" i="1" dirty="0" smtClean="0">
                <a:solidFill>
                  <a:srgbClr val="002060"/>
                </a:solidFill>
              </a:rPr>
              <a:t>n</a:t>
            </a:r>
            <a:r>
              <a:rPr lang="fr-FR" dirty="0" smtClean="0">
                <a:solidFill>
                  <a:srgbClr val="002060"/>
                </a:solidFill>
              </a:rPr>
              <a:t> = 2</a:t>
            </a:r>
            <a:r>
              <a:rPr lang="fr-FR" i="1" dirty="0" smtClean="0">
                <a:solidFill>
                  <a:srgbClr val="002060"/>
                </a:solidFill>
              </a:rPr>
              <a:t>p</a:t>
            </a:r>
            <a:r>
              <a:rPr lang="fr-FR" dirty="0" smtClean="0">
                <a:solidFill>
                  <a:srgbClr val="002060"/>
                </a:solidFill>
              </a:rPr>
              <a:t>+1, le minimum est atteint en </a:t>
            </a:r>
            <a:r>
              <a:rPr lang="fr-FR" i="1" dirty="0" smtClean="0">
                <a:solidFill>
                  <a:srgbClr val="002060"/>
                </a:solidFill>
              </a:rPr>
              <a:t>x</a:t>
            </a:r>
            <a:r>
              <a:rPr lang="fr-FR" i="1" baseline="-25000" dirty="0" smtClean="0">
                <a:solidFill>
                  <a:srgbClr val="002060"/>
                </a:solidFill>
              </a:rPr>
              <a:t>p</a:t>
            </a:r>
            <a:r>
              <a:rPr lang="fr-FR" baseline="-25000" dirty="0" smtClean="0">
                <a:solidFill>
                  <a:srgbClr val="002060"/>
                </a:solidFill>
              </a:rPr>
              <a:t>+1</a:t>
            </a:r>
            <a:endParaRPr lang="fr-FR" dirty="0" smtClean="0">
              <a:solidFill>
                <a:srgbClr val="002060"/>
              </a:solidFill>
            </a:endParaRPr>
          </a:p>
          <a:p>
            <a:r>
              <a:rPr lang="fr-FR" dirty="0" smtClean="0">
                <a:solidFill>
                  <a:srgbClr val="002060"/>
                </a:solidFill>
              </a:rPr>
              <a:t>si </a:t>
            </a:r>
            <a:r>
              <a:rPr lang="fr-FR" i="1" dirty="0" smtClean="0">
                <a:solidFill>
                  <a:srgbClr val="002060"/>
                </a:solidFill>
              </a:rPr>
              <a:t>n</a:t>
            </a:r>
            <a:r>
              <a:rPr lang="fr-FR" dirty="0" smtClean="0">
                <a:solidFill>
                  <a:srgbClr val="002060"/>
                </a:solidFill>
              </a:rPr>
              <a:t> est pair, </a:t>
            </a:r>
            <a:r>
              <a:rPr lang="fr-FR" i="1" dirty="0" smtClean="0">
                <a:solidFill>
                  <a:srgbClr val="002060"/>
                </a:solidFill>
              </a:rPr>
              <a:t>n </a:t>
            </a:r>
            <a:r>
              <a:rPr lang="fr-FR" dirty="0" smtClean="0">
                <a:solidFill>
                  <a:srgbClr val="002060"/>
                </a:solidFill>
              </a:rPr>
              <a:t>= 2</a:t>
            </a:r>
            <a:r>
              <a:rPr lang="fr-FR" i="1" dirty="0" smtClean="0">
                <a:solidFill>
                  <a:srgbClr val="002060"/>
                </a:solidFill>
              </a:rPr>
              <a:t>p</a:t>
            </a:r>
            <a:r>
              <a:rPr lang="fr-FR" dirty="0" smtClean="0">
                <a:solidFill>
                  <a:srgbClr val="002060"/>
                </a:solidFill>
              </a:rPr>
              <a:t>, le minimum est atteint en tout point de l’intervalle [</a:t>
            </a:r>
            <a:r>
              <a:rPr lang="fr-FR" i="1" dirty="0" smtClean="0">
                <a:solidFill>
                  <a:srgbClr val="002060"/>
                </a:solidFill>
              </a:rPr>
              <a:t>x</a:t>
            </a:r>
            <a:r>
              <a:rPr lang="fr-FR" i="1" baseline="-25000" dirty="0" smtClean="0">
                <a:solidFill>
                  <a:srgbClr val="002060"/>
                </a:solidFill>
              </a:rPr>
              <a:t>p</a:t>
            </a:r>
            <a:r>
              <a:rPr lang="fr-FR" dirty="0" smtClean="0">
                <a:solidFill>
                  <a:srgbClr val="002060"/>
                </a:solidFill>
              </a:rPr>
              <a:t> ; </a:t>
            </a:r>
            <a:r>
              <a:rPr lang="fr-FR" i="1" dirty="0" smtClean="0">
                <a:solidFill>
                  <a:srgbClr val="002060"/>
                </a:solidFill>
              </a:rPr>
              <a:t>x</a:t>
            </a:r>
            <a:r>
              <a:rPr lang="fr-FR" i="1" baseline="-25000" dirty="0" smtClean="0">
                <a:solidFill>
                  <a:srgbClr val="002060"/>
                </a:solidFill>
              </a:rPr>
              <a:t>p</a:t>
            </a:r>
            <a:r>
              <a:rPr lang="fr-FR" baseline="-25000" dirty="0" smtClean="0">
                <a:solidFill>
                  <a:srgbClr val="002060"/>
                </a:solidFill>
              </a:rPr>
              <a:t>+1</a:t>
            </a:r>
            <a:r>
              <a:rPr lang="fr-FR" dirty="0" smtClean="0">
                <a:solidFill>
                  <a:srgbClr val="002060"/>
                </a:solidFill>
              </a:rPr>
              <a:t> ]</a:t>
            </a:r>
          </a:p>
          <a:p>
            <a:endParaRPr lang="fr-FR" dirty="0" smtClean="0"/>
          </a:p>
          <a:p>
            <a:pPr>
              <a:buNone/>
            </a:pPr>
            <a:r>
              <a:rPr lang="fr-FR" dirty="0" smtClean="0">
                <a:solidFill>
                  <a:srgbClr val="002060"/>
                </a:solidFill>
                <a:latin typeface="Cambria Math"/>
                <a:ea typeface="Cambria Math"/>
              </a:rPr>
              <a:t>→  </a:t>
            </a:r>
            <a:r>
              <a:rPr lang="fr-FR" dirty="0" smtClean="0">
                <a:solidFill>
                  <a:srgbClr val="002060"/>
                </a:solidFill>
                <a:latin typeface="Calibri" pitchFamily="34" charset="0"/>
                <a:ea typeface="Cambria Math"/>
              </a:rPr>
              <a:t>définition de la médiane</a:t>
            </a:r>
            <a:endParaRPr lang="fr-FR" dirty="0" smtClean="0">
              <a:solidFill>
                <a:srgbClr val="002060"/>
              </a:solidFill>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srcRect/>
          <a:stretch>
            <a:fillRect/>
          </a:stretch>
        </p:blipFill>
        <p:spPr bwMode="auto">
          <a:xfrm>
            <a:off x="0" y="1556792"/>
            <a:ext cx="9109372" cy="2376264"/>
          </a:xfrm>
          <a:prstGeom prst="rect">
            <a:avLst/>
          </a:prstGeom>
          <a:noFill/>
          <a:ln w="9525">
            <a:noFill/>
            <a:miter lim="800000"/>
            <a:headEnd/>
            <a:tailEnd/>
          </a:ln>
        </p:spPr>
      </p:pic>
      <p:sp>
        <p:nvSpPr>
          <p:cNvPr id="5" name="ZoneTexte 4"/>
          <p:cNvSpPr txBox="1"/>
          <p:nvPr/>
        </p:nvSpPr>
        <p:spPr>
          <a:xfrm>
            <a:off x="971600" y="476672"/>
            <a:ext cx="6192688" cy="584775"/>
          </a:xfrm>
          <a:prstGeom prst="rect">
            <a:avLst/>
          </a:prstGeom>
          <a:noFill/>
        </p:spPr>
        <p:txBody>
          <a:bodyPr wrap="square" rtlCol="0">
            <a:spAutoFit/>
          </a:bodyPr>
          <a:lstStyle/>
          <a:p>
            <a:r>
              <a:rPr lang="fr-FR" sz="3200" dirty="0" smtClean="0">
                <a:solidFill>
                  <a:srgbClr val="002060"/>
                </a:solidFill>
              </a:rPr>
              <a:t>Définition  lexique </a:t>
            </a:r>
            <a:r>
              <a:rPr lang="fr-FR" sz="3200" dirty="0" err="1" smtClean="0">
                <a:solidFill>
                  <a:srgbClr val="002060"/>
                </a:solidFill>
              </a:rPr>
              <a:t>euler</a:t>
            </a:r>
            <a:endParaRPr lang="fr-FR" sz="3200" dirty="0">
              <a:solidFill>
                <a:srgbClr val="002060"/>
              </a:solidFill>
            </a:endParaRPr>
          </a:p>
        </p:txBody>
      </p:sp>
      <p:pic>
        <p:nvPicPr>
          <p:cNvPr id="4099" name="Picture 3"/>
          <p:cNvPicPr>
            <a:picLocks noChangeAspect="1" noChangeArrowheads="1"/>
          </p:cNvPicPr>
          <p:nvPr/>
        </p:nvPicPr>
        <p:blipFill>
          <a:blip r:embed="rId3" cstate="print"/>
          <a:srcRect/>
          <a:stretch>
            <a:fillRect/>
          </a:stretch>
        </p:blipFill>
        <p:spPr bwMode="auto">
          <a:xfrm>
            <a:off x="2699792" y="4409728"/>
            <a:ext cx="3168352" cy="24482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052736"/>
            <a:ext cx="8496944" cy="4813995"/>
          </a:xfrm>
        </p:spPr>
        <p:txBody>
          <a:bodyPr>
            <a:normAutofit lnSpcReduction="10000"/>
          </a:bodyPr>
          <a:lstStyle/>
          <a:p>
            <a:pPr>
              <a:buNone/>
            </a:pPr>
            <a:r>
              <a:rPr lang="fr-FR" dirty="0" smtClean="0">
                <a:solidFill>
                  <a:srgbClr val="002060"/>
                </a:solidFill>
              </a:rPr>
              <a:t>Si </a:t>
            </a:r>
            <a:r>
              <a:rPr lang="fr-FR" i="1" dirty="0" smtClean="0">
                <a:solidFill>
                  <a:srgbClr val="002060"/>
                </a:solidFill>
              </a:rPr>
              <a:t>M</a:t>
            </a:r>
            <a:r>
              <a:rPr lang="fr-FR" dirty="0" smtClean="0">
                <a:solidFill>
                  <a:srgbClr val="002060"/>
                </a:solidFill>
              </a:rPr>
              <a:t> est « la » médiane, le minimum de </a:t>
            </a:r>
            <a:r>
              <a:rPr lang="fr-FR" i="1" dirty="0" smtClean="0">
                <a:solidFill>
                  <a:srgbClr val="002060"/>
                </a:solidFill>
              </a:rPr>
              <a:t>d</a:t>
            </a:r>
            <a:r>
              <a:rPr lang="fr-FR" baseline="-25000" dirty="0" smtClean="0">
                <a:solidFill>
                  <a:srgbClr val="002060"/>
                </a:solidFill>
              </a:rPr>
              <a:t>1</a:t>
            </a:r>
            <a:r>
              <a:rPr lang="fr-FR" dirty="0" smtClean="0">
                <a:solidFill>
                  <a:srgbClr val="002060"/>
                </a:solidFill>
              </a:rPr>
              <a:t> est :</a:t>
            </a:r>
          </a:p>
          <a:p>
            <a:pPr>
              <a:buNone/>
            </a:pPr>
            <a:endParaRPr lang="fr-FR" dirty="0" smtClean="0">
              <a:solidFill>
                <a:srgbClr val="002060"/>
              </a:solidFill>
            </a:endParaRPr>
          </a:p>
          <a:p>
            <a:pPr>
              <a:buNone/>
            </a:pPr>
            <a:endParaRPr lang="fr-FR" dirty="0" smtClean="0">
              <a:solidFill>
                <a:srgbClr val="002060"/>
              </a:solidFill>
            </a:endParaRPr>
          </a:p>
          <a:p>
            <a:pPr>
              <a:buNone/>
            </a:pPr>
            <a:r>
              <a:rPr lang="fr-FR" dirty="0" smtClean="0">
                <a:solidFill>
                  <a:srgbClr val="002060"/>
                </a:solidFill>
              </a:rPr>
              <a:t>	C’est l’écart moyen à la médiane.</a:t>
            </a:r>
          </a:p>
          <a:p>
            <a:pPr>
              <a:buNone/>
            </a:pPr>
            <a:endParaRPr lang="fr-FR" dirty="0" smtClean="0">
              <a:solidFill>
                <a:srgbClr val="002060"/>
              </a:solidFill>
            </a:endParaRPr>
          </a:p>
          <a:p>
            <a:pPr>
              <a:buNone/>
            </a:pPr>
            <a:r>
              <a:rPr lang="fr-FR" dirty="0" smtClean="0">
                <a:solidFill>
                  <a:srgbClr val="002060"/>
                </a:solidFill>
              </a:rPr>
              <a:t>	Mais en pratique, l’indicateur de dispersion que l’on associe à la médiane est l’écart interquartile (une justification possible : la valeur absolue se prête mal aux calculs algébriques).</a:t>
            </a:r>
            <a:endParaRPr lang="fr-FR" dirty="0">
              <a:solidFill>
                <a:srgbClr val="002060"/>
              </a:solidFill>
            </a:endParaRPr>
          </a:p>
        </p:txBody>
      </p:sp>
      <p:pic>
        <p:nvPicPr>
          <p:cNvPr id="3074" name="Picture 2"/>
          <p:cNvPicPr>
            <a:picLocks noChangeAspect="1" noChangeArrowheads="1"/>
          </p:cNvPicPr>
          <p:nvPr/>
        </p:nvPicPr>
        <p:blipFill>
          <a:blip r:embed="rId2" cstate="print"/>
          <a:srcRect/>
          <a:stretch>
            <a:fillRect/>
          </a:stretch>
        </p:blipFill>
        <p:spPr bwMode="auto">
          <a:xfrm>
            <a:off x="3203848" y="1700808"/>
            <a:ext cx="1857375" cy="1047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0" y="1340768"/>
            <a:ext cx="9036496" cy="5184576"/>
          </a:xfrm>
          <a:prstGeom prst="rect">
            <a:avLst/>
          </a:prstGeom>
          <a:noFill/>
          <a:ln w="9525">
            <a:noFill/>
            <a:miter lim="800000"/>
            <a:headEnd/>
            <a:tailEnd/>
          </a:ln>
        </p:spPr>
      </p:pic>
      <p:sp>
        <p:nvSpPr>
          <p:cNvPr id="4" name="Rectangle 3"/>
          <p:cNvSpPr/>
          <p:nvPr/>
        </p:nvSpPr>
        <p:spPr>
          <a:xfrm>
            <a:off x="323528" y="332656"/>
            <a:ext cx="3096344" cy="461665"/>
          </a:xfrm>
          <a:prstGeom prst="rect">
            <a:avLst/>
          </a:prstGeom>
        </p:spPr>
        <p:txBody>
          <a:bodyPr wrap="square">
            <a:spAutoFit/>
          </a:bodyPr>
          <a:lstStyle/>
          <a:p>
            <a:r>
              <a:rPr lang="fr-FR" sz="2400" dirty="0" err="1" smtClean="0"/>
              <a:t>euler</a:t>
            </a:r>
            <a:r>
              <a:rPr lang="fr-FR" sz="2400" dirty="0" smtClean="0"/>
              <a:t> – </a:t>
            </a:r>
            <a:r>
              <a:rPr lang="fr-FR" sz="2400" dirty="0" err="1" smtClean="0"/>
              <a:t>Ress</a:t>
            </a:r>
            <a:r>
              <a:rPr lang="fr-FR" sz="2400" dirty="0" smtClean="0"/>
              <a:t>. 59 (outil)</a:t>
            </a:r>
            <a:endParaRPr lang="fr-FR" sz="2400" dirty="0"/>
          </a:p>
        </p:txBody>
      </p:sp>
      <p:sp>
        <p:nvSpPr>
          <p:cNvPr id="5" name="ZoneTexte 4"/>
          <p:cNvSpPr txBox="1"/>
          <p:nvPr/>
        </p:nvSpPr>
        <p:spPr>
          <a:xfrm>
            <a:off x="1835696" y="836712"/>
            <a:ext cx="6984776" cy="461665"/>
          </a:xfrm>
          <a:prstGeom prst="rect">
            <a:avLst/>
          </a:prstGeom>
          <a:noFill/>
        </p:spPr>
        <p:txBody>
          <a:bodyPr wrap="square" rtlCol="0">
            <a:spAutoFit/>
          </a:bodyPr>
          <a:lstStyle/>
          <a:p>
            <a:r>
              <a:rPr lang="fr-FR" sz="2400" dirty="0" smtClean="0"/>
              <a:t>euler.ac-versailles.fr/wm3/pi2/</a:t>
            </a:r>
            <a:r>
              <a:rPr lang="fr-FR" sz="2400" dirty="0" err="1" smtClean="0"/>
              <a:t>mediane</a:t>
            </a:r>
            <a:r>
              <a:rPr lang="fr-FR" sz="2400" dirty="0" smtClean="0"/>
              <a:t>/mediane4.jsp</a:t>
            </a:r>
            <a:endParaRPr lang="fr-FR" sz="2400" dirty="0"/>
          </a:p>
        </p:txBody>
      </p:sp>
    </p:spTree>
    <p:extLst>
      <p:ext uri="{BB962C8B-B14F-4D97-AF65-F5344CB8AC3E}">
        <p14:creationId xmlns="" xmlns:p14="http://schemas.microsoft.com/office/powerpoint/2010/main" val="1490486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Capture d’écran 2011-02-21 à 17.18.47.png"/>
          <p:cNvPicPr>
            <a:picLocks noGrp="1" noChangeAspect="1"/>
          </p:cNvPicPr>
          <p:nvPr>
            <p:ph idx="1"/>
          </p:nvPr>
        </p:nvPicPr>
        <p:blipFill>
          <a:blip r:embed="rId2" cstate="print">
            <a:extLst>
              <a:ext uri="{28A0092B-C50C-407E-A947-70E740481C1C}">
                <a14:useLocalDpi xmlns="" xmlns:a14="http://schemas.microsoft.com/office/drawing/2010/main" val="0"/>
              </a:ext>
            </a:extLst>
          </a:blip>
          <a:srcRect t="-11002" b="-11002"/>
          <a:stretch>
            <a:fillRect/>
          </a:stretch>
        </p:blipFill>
        <p:spPr>
          <a:xfrm>
            <a:off x="457200" y="1033463"/>
            <a:ext cx="8229600" cy="5092700"/>
          </a:xfrm>
        </p:spPr>
      </p:pic>
    </p:spTree>
    <p:extLst>
      <p:ext uri="{BB962C8B-B14F-4D97-AF65-F5344CB8AC3E}">
        <p14:creationId xmlns="" xmlns:p14="http://schemas.microsoft.com/office/powerpoint/2010/main" val="31974059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1143000"/>
          </a:xfrm>
        </p:spPr>
        <p:txBody>
          <a:bodyPr>
            <a:normAutofit/>
          </a:bodyPr>
          <a:lstStyle/>
          <a:p>
            <a:r>
              <a:rPr lang="fr-FR" sz="3000" b="1" dirty="0" smtClean="0">
                <a:solidFill>
                  <a:srgbClr val="57257D"/>
                </a:solidFill>
              </a:rPr>
              <a:t>(moyenne ; écart type)/(médiane ; écart interquartile)</a:t>
            </a:r>
            <a:endParaRPr lang="fr-FR" sz="3000" b="1" dirty="0">
              <a:solidFill>
                <a:srgbClr val="57257D"/>
              </a:solidFill>
            </a:endParaRPr>
          </a:p>
        </p:txBody>
      </p:sp>
      <p:sp>
        <p:nvSpPr>
          <p:cNvPr id="3" name="Espace réservé du contenu 2"/>
          <p:cNvSpPr>
            <a:spLocks noGrp="1"/>
          </p:cNvSpPr>
          <p:nvPr>
            <p:ph idx="1"/>
          </p:nvPr>
        </p:nvSpPr>
        <p:spPr>
          <a:xfrm>
            <a:off x="457200" y="1340768"/>
            <a:ext cx="8363272" cy="5040560"/>
          </a:xfrm>
        </p:spPr>
        <p:txBody>
          <a:bodyPr/>
          <a:lstStyle/>
          <a:p>
            <a:pPr>
              <a:buNone/>
            </a:pPr>
            <a:r>
              <a:rPr lang="fr-FR" sz="4000" b="1" dirty="0" smtClean="0">
                <a:solidFill>
                  <a:srgbClr val="002060"/>
                </a:solidFill>
              </a:rPr>
              <a:t>Théorie</a:t>
            </a:r>
            <a:r>
              <a:rPr lang="fr-FR" sz="4000" dirty="0" smtClean="0">
                <a:solidFill>
                  <a:srgbClr val="002060"/>
                </a:solidFill>
              </a:rPr>
              <a:t> :</a:t>
            </a:r>
          </a:p>
          <a:p>
            <a:r>
              <a:rPr lang="fr-FR" dirty="0" smtClean="0">
                <a:solidFill>
                  <a:srgbClr val="002060"/>
                </a:solidFill>
              </a:rPr>
              <a:t>La moyenne (arithmétique) minimise la somme des carrés des distances à chacun des termes de la série</a:t>
            </a:r>
          </a:p>
          <a:p>
            <a:pPr>
              <a:buNone/>
            </a:pPr>
            <a:endParaRPr lang="fr-FR" u="sng" dirty="0" smtClean="0">
              <a:solidFill>
                <a:srgbClr val="002060"/>
              </a:solidFill>
            </a:endParaRPr>
          </a:p>
          <a:p>
            <a:r>
              <a:rPr lang="fr-FR" dirty="0" smtClean="0">
                <a:solidFill>
                  <a:srgbClr val="002060"/>
                </a:solidFill>
              </a:rPr>
              <a:t>La médiane minimise la somme des distances à chacun des termes de la série </a:t>
            </a:r>
          </a:p>
          <a:p>
            <a:pPr marL="457200" lvl="1" indent="0">
              <a:buNone/>
            </a:pPr>
            <a:endParaRPr lang="fr-FR" dirty="0" smtClean="0">
              <a:solidFill>
                <a:srgbClr val="002060"/>
              </a:solidFill>
            </a:endParaRPr>
          </a:p>
          <a:p>
            <a:pPr>
              <a:buNone/>
            </a:pPr>
            <a:endParaRPr lang="fr-FR" dirty="0"/>
          </a:p>
        </p:txBody>
      </p:sp>
    </p:spTree>
    <p:extLst>
      <p:ext uri="{BB962C8B-B14F-4D97-AF65-F5344CB8AC3E}">
        <p14:creationId xmlns="" xmlns:p14="http://schemas.microsoft.com/office/powerpoint/2010/main" val="40194755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692696"/>
            <a:ext cx="8229600" cy="5721499"/>
          </a:xfrm>
        </p:spPr>
        <p:txBody>
          <a:bodyPr/>
          <a:lstStyle/>
          <a:p>
            <a:r>
              <a:rPr lang="fr-FR" dirty="0" smtClean="0">
                <a:solidFill>
                  <a:srgbClr val="002060"/>
                </a:solidFill>
              </a:rPr>
              <a:t>La médiane est généralement plus appropriée pour l’analyse des petits groupes, car la moyenne peut être influencée par des valeurs extrêmes peu représentatives.</a:t>
            </a:r>
          </a:p>
          <a:p>
            <a:r>
              <a:rPr lang="fr-FR" dirty="0" smtClean="0">
                <a:solidFill>
                  <a:srgbClr val="002060"/>
                </a:solidFill>
              </a:rPr>
              <a:t>Dans les grands groupes, de plusieurs dizaines ou centaines de données, la médiane et la moyenne tendent à se confondre. Les dispersions vers le haut et vers le bas tendent à se compenser, et les cas extrêmes isolés ont peu d'influence sur la moyenne.</a:t>
            </a:r>
            <a:endParaRPr lang="fr-FR" dirty="0">
              <a:solidFill>
                <a:srgbClr val="00206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404664"/>
            <a:ext cx="8640960" cy="6120680"/>
          </a:xfrm>
        </p:spPr>
        <p:txBody>
          <a:bodyPr>
            <a:normAutofit fontScale="62500" lnSpcReduction="20000"/>
          </a:bodyPr>
          <a:lstStyle/>
          <a:p>
            <a:pPr algn="just">
              <a:buNone/>
            </a:pPr>
            <a:r>
              <a:rPr lang="fr-FR" sz="4600" dirty="0" smtClean="0"/>
              <a:t>	</a:t>
            </a:r>
            <a:r>
              <a:rPr lang="fr-FR" sz="4600" dirty="0" smtClean="0">
                <a:solidFill>
                  <a:srgbClr val="002060"/>
                </a:solidFill>
              </a:rPr>
              <a:t>Dans les grands groupes, la médiane peut donner une image peu représentative de la réalité, par exemple</a:t>
            </a:r>
          </a:p>
          <a:p>
            <a:pPr algn="just">
              <a:buNone/>
            </a:pPr>
            <a:r>
              <a:rPr lang="fr-FR" sz="4600" dirty="0" smtClean="0">
                <a:solidFill>
                  <a:srgbClr val="002060"/>
                </a:solidFill>
              </a:rPr>
              <a:t>	pour des groupes formés de sous-groupes eux-mêmes assez homogènes, mais bien distincts les uns des autres. </a:t>
            </a:r>
          </a:p>
          <a:p>
            <a:pPr algn="just">
              <a:buNone/>
            </a:pPr>
            <a:endParaRPr lang="fr-FR" sz="4600" dirty="0" smtClean="0">
              <a:solidFill>
                <a:srgbClr val="002060"/>
              </a:solidFill>
            </a:endParaRPr>
          </a:p>
          <a:p>
            <a:pPr algn="just">
              <a:buNone/>
            </a:pPr>
            <a:r>
              <a:rPr lang="fr-FR" sz="4600" dirty="0" smtClean="0">
                <a:solidFill>
                  <a:srgbClr val="002060"/>
                </a:solidFill>
              </a:rPr>
              <a:t>	Prenons un cas simple : deux groupes de même effectif. </a:t>
            </a:r>
          </a:p>
          <a:p>
            <a:pPr algn="just">
              <a:buNone/>
            </a:pPr>
            <a:r>
              <a:rPr lang="fr-FR" sz="4600" dirty="0" smtClean="0">
                <a:solidFill>
                  <a:srgbClr val="002060"/>
                </a:solidFill>
              </a:rPr>
              <a:t>	Dans chacun, il y a un sous-groupe de salaires de 2000 € et un sous-groupe de salaires de 3000 €. </a:t>
            </a:r>
          </a:p>
          <a:p>
            <a:pPr algn="just">
              <a:buNone/>
            </a:pPr>
            <a:r>
              <a:rPr lang="fr-FR" sz="4600" dirty="0" smtClean="0">
                <a:solidFill>
                  <a:srgbClr val="002060"/>
                </a:solidFill>
              </a:rPr>
              <a:t>	On suppose la proportion des deux sous-groupes différente entre les deux groupes : dans le premier, il y a 60% de « bas salaires » et 40% de « hauts salaires ». Dans le second groupe, la proportion est inversée. </a:t>
            </a:r>
          </a:p>
          <a:p>
            <a:pPr algn="just">
              <a:buNone/>
            </a:pPr>
            <a:r>
              <a:rPr lang="fr-FR" dirty="0" smtClean="0">
                <a:solidFill>
                  <a:srgbClr val="002060"/>
                </a:solidFill>
              </a:rPr>
              <a:t>	</a:t>
            </a:r>
            <a:endParaRPr lang="fr-FR" dirty="0">
              <a:solidFill>
                <a:srgbClr val="00206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332656"/>
            <a:ext cx="8219256" cy="5793507"/>
          </a:xfrm>
        </p:spPr>
        <p:txBody>
          <a:bodyPr>
            <a:noAutofit/>
          </a:bodyPr>
          <a:lstStyle/>
          <a:p>
            <a:r>
              <a:rPr lang="fr-FR" sz="2800" dirty="0" smtClean="0">
                <a:solidFill>
                  <a:srgbClr val="002060"/>
                </a:solidFill>
              </a:rPr>
              <a:t>Sur l’ensemble des 2 groupes, la moyenne et la médiane sont égales à 2500 €.</a:t>
            </a:r>
          </a:p>
          <a:p>
            <a:pPr>
              <a:buNone/>
            </a:pPr>
            <a:endParaRPr lang="fr-FR" sz="2800" dirty="0" smtClean="0">
              <a:solidFill>
                <a:srgbClr val="002060"/>
              </a:solidFill>
            </a:endParaRPr>
          </a:p>
          <a:p>
            <a:r>
              <a:rPr lang="fr-FR" sz="2800" dirty="0" smtClean="0">
                <a:solidFill>
                  <a:srgbClr val="002060"/>
                </a:solidFill>
              </a:rPr>
              <a:t>Pour le groupe 1, la médiane est 2000 €, la moyenne est 2400 €.</a:t>
            </a:r>
          </a:p>
          <a:p>
            <a:pPr>
              <a:buNone/>
            </a:pPr>
            <a:r>
              <a:rPr lang="fr-FR" sz="2800" dirty="0" smtClean="0">
                <a:solidFill>
                  <a:srgbClr val="002060"/>
                </a:solidFill>
              </a:rPr>
              <a:t>	Pour le groupe 2, la médiane est 3000 €, la moyenne est 2600 €.</a:t>
            </a:r>
          </a:p>
          <a:p>
            <a:pPr>
              <a:buNone/>
            </a:pPr>
            <a:endParaRPr lang="fr-FR" sz="2800" dirty="0" smtClean="0">
              <a:solidFill>
                <a:srgbClr val="002060"/>
              </a:solidFill>
            </a:endParaRPr>
          </a:p>
          <a:p>
            <a:r>
              <a:rPr lang="fr-FR" sz="2800" dirty="0" smtClean="0">
                <a:solidFill>
                  <a:srgbClr val="002060"/>
                </a:solidFill>
              </a:rPr>
              <a:t>L’écart des moyennes est 200 €, soit 8% de la moyenne globale.</a:t>
            </a:r>
          </a:p>
          <a:p>
            <a:pPr>
              <a:buNone/>
            </a:pPr>
            <a:r>
              <a:rPr lang="fr-FR" sz="2800" dirty="0" smtClean="0">
                <a:solidFill>
                  <a:srgbClr val="002060"/>
                </a:solidFill>
              </a:rPr>
              <a:t>	L’écart des médianes est 1000 €, soit 40 % de la médiane globale.</a:t>
            </a:r>
          </a:p>
          <a:p>
            <a:pPr>
              <a:buNone/>
            </a:pPr>
            <a:endParaRPr lang="fr-FR" sz="2800" dirty="0" smtClean="0">
              <a:solidFill>
                <a:srgbClr val="002060"/>
              </a:solidFill>
            </a:endParaRPr>
          </a:p>
          <a:p>
            <a:endParaRPr lang="fr-FR" sz="2800" dirty="0" smtClean="0">
              <a:solidFill>
                <a:srgbClr val="002060"/>
              </a:solidFill>
            </a:endParaRPr>
          </a:p>
          <a:p>
            <a:pPr>
              <a:buNone/>
            </a:pPr>
            <a:r>
              <a:rPr lang="fr-FR" sz="2800" dirty="0" smtClean="0">
                <a:solidFill>
                  <a:srgbClr val="002060"/>
                </a:solidFill>
              </a:rPr>
              <a:t>	</a:t>
            </a:r>
            <a:endParaRPr lang="fr-FR" sz="2800" dirty="0">
              <a:solidFill>
                <a:srgbClr val="00206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836712"/>
            <a:ext cx="8640960" cy="5649491"/>
          </a:xfrm>
        </p:spPr>
        <p:txBody>
          <a:bodyPr>
            <a:normAutofit/>
          </a:bodyPr>
          <a:lstStyle/>
          <a:p>
            <a:r>
              <a:rPr lang="fr-FR" sz="3600" dirty="0" smtClean="0">
                <a:solidFill>
                  <a:srgbClr val="002060"/>
                </a:solidFill>
              </a:rPr>
              <a:t>Médiane et écart interquartile sont peu sensibles aux valeurs extrêmes …</a:t>
            </a:r>
          </a:p>
          <a:p>
            <a:endParaRPr lang="fr-FR" sz="3600" dirty="0" smtClean="0">
              <a:solidFill>
                <a:srgbClr val="002060"/>
              </a:solidFill>
            </a:endParaRPr>
          </a:p>
          <a:p>
            <a:r>
              <a:rPr lang="fr-FR" sz="3600" dirty="0" smtClean="0">
                <a:solidFill>
                  <a:srgbClr val="002060"/>
                </a:solidFill>
              </a:rPr>
              <a:t>Le couple (moyenne ; écart type) trouve sa pertinence, entre autres, en liaison avec les probabilités, en particulier avec la loi normale (utilisée dans de nombreuses situations …) ; on étudie la proportion de valeurs dans [m – 2</a:t>
            </a:r>
            <a:r>
              <a:rPr lang="el-GR" sz="3600" dirty="0">
                <a:solidFill>
                  <a:srgbClr val="002060"/>
                </a:solidFill>
              </a:rPr>
              <a:t>σ</a:t>
            </a:r>
            <a:r>
              <a:rPr lang="fr-FR" sz="3600" dirty="0">
                <a:solidFill>
                  <a:srgbClr val="002060"/>
                </a:solidFill>
              </a:rPr>
              <a:t> ; </a:t>
            </a:r>
            <a:r>
              <a:rPr lang="fr-FR" sz="3600" dirty="0" smtClean="0">
                <a:solidFill>
                  <a:srgbClr val="002060"/>
                </a:solidFill>
              </a:rPr>
              <a:t>m + 2</a:t>
            </a:r>
            <a:r>
              <a:rPr lang="el-GR" sz="3600" dirty="0" smtClean="0">
                <a:solidFill>
                  <a:srgbClr val="002060"/>
                </a:solidFill>
              </a:rPr>
              <a:t>σ</a:t>
            </a:r>
            <a:r>
              <a:rPr lang="fr-FR" sz="3600" dirty="0" smtClean="0">
                <a:solidFill>
                  <a:srgbClr val="002060"/>
                </a:solidFill>
              </a:rPr>
              <a:t>] …</a:t>
            </a:r>
          </a:p>
          <a:p>
            <a:endParaRPr lang="fr-FR" dirty="0" smtClean="0">
              <a:solidFill>
                <a:srgbClr val="002060"/>
              </a:solidFill>
            </a:endParaRPr>
          </a:p>
          <a:p>
            <a:endParaRPr lang="fr-FR" dirty="0"/>
          </a:p>
        </p:txBody>
      </p:sp>
    </p:spTree>
    <p:extLst>
      <p:ext uri="{BB962C8B-B14F-4D97-AF65-F5344CB8AC3E}">
        <p14:creationId xmlns="" xmlns:p14="http://schemas.microsoft.com/office/powerpoint/2010/main" val="4977087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904656"/>
          </a:xfrm>
        </p:spPr>
        <p:txBody>
          <a:bodyPr>
            <a:noAutofit/>
          </a:bodyPr>
          <a:lstStyle/>
          <a:p>
            <a:pPr algn="ctr">
              <a:buNone/>
            </a:pPr>
            <a:r>
              <a:rPr lang="fr-FR" sz="4800" dirty="0" smtClean="0">
                <a:solidFill>
                  <a:srgbClr val="002060"/>
                </a:solidFill>
              </a:rPr>
              <a:t>(moyenne ; écart type) </a:t>
            </a:r>
          </a:p>
          <a:p>
            <a:pPr algn="ctr">
              <a:buNone/>
            </a:pPr>
            <a:r>
              <a:rPr lang="fr-FR" sz="4800" dirty="0" smtClean="0">
                <a:solidFill>
                  <a:srgbClr val="002060"/>
                </a:solidFill>
              </a:rPr>
              <a:t>   ou </a:t>
            </a:r>
          </a:p>
          <a:p>
            <a:pPr algn="ctr">
              <a:buNone/>
            </a:pPr>
            <a:r>
              <a:rPr lang="fr-FR" sz="4800" dirty="0" smtClean="0">
                <a:solidFill>
                  <a:srgbClr val="002060"/>
                </a:solidFill>
              </a:rPr>
              <a:t>(médiane ; écart interquartile) ???</a:t>
            </a:r>
          </a:p>
          <a:p>
            <a:pPr>
              <a:buNone/>
            </a:pPr>
            <a:endParaRPr lang="fr-FR" sz="4800" dirty="0" smtClean="0">
              <a:solidFill>
                <a:srgbClr val="002060"/>
              </a:solidFill>
            </a:endParaRPr>
          </a:p>
          <a:p>
            <a:pPr algn="ctr">
              <a:buNone/>
            </a:pPr>
            <a:r>
              <a:rPr lang="fr-FR" sz="4800" dirty="0" smtClean="0">
                <a:solidFill>
                  <a:srgbClr val="002060"/>
                </a:solidFill>
              </a:rPr>
              <a:t>Effets de structure</a:t>
            </a:r>
            <a:endParaRPr lang="fr-FR" sz="4800" dirty="0">
              <a:solidFill>
                <a:srgbClr val="00206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859216" cy="634082"/>
          </a:xfrm>
        </p:spPr>
        <p:txBody>
          <a:bodyPr>
            <a:normAutofit fontScale="90000"/>
          </a:bodyPr>
          <a:lstStyle/>
          <a:p>
            <a:pPr algn="l"/>
            <a:r>
              <a:rPr lang="fr-FR" dirty="0" smtClean="0">
                <a:solidFill>
                  <a:srgbClr val="00B050"/>
                </a:solidFill>
              </a:rPr>
              <a:t>Un autre exemple….</a:t>
            </a:r>
            <a:endParaRPr lang="fr-FR" dirty="0">
              <a:solidFill>
                <a:srgbClr val="00B050"/>
              </a:solidFill>
            </a:endParaRPr>
          </a:p>
        </p:txBody>
      </p:sp>
      <p:sp>
        <p:nvSpPr>
          <p:cNvPr id="3" name="Espace réservé du contenu 2"/>
          <p:cNvSpPr>
            <a:spLocks noGrp="1"/>
          </p:cNvSpPr>
          <p:nvPr>
            <p:ph idx="1"/>
          </p:nvPr>
        </p:nvSpPr>
        <p:spPr>
          <a:xfrm>
            <a:off x="457200" y="1196752"/>
            <a:ext cx="8229600" cy="5112568"/>
          </a:xfrm>
        </p:spPr>
        <p:txBody>
          <a:bodyPr>
            <a:normAutofit fontScale="85000" lnSpcReduction="10000"/>
          </a:bodyPr>
          <a:lstStyle/>
          <a:p>
            <a:pPr>
              <a:buNone/>
            </a:pPr>
            <a:r>
              <a:rPr lang="fr-FR" dirty="0" smtClean="0">
                <a:solidFill>
                  <a:srgbClr val="002060"/>
                </a:solidFill>
              </a:rPr>
              <a:t>Le salaire annuel d’une personne est 32 000 €. </a:t>
            </a:r>
          </a:p>
          <a:p>
            <a:pPr>
              <a:buNone/>
            </a:pPr>
            <a:r>
              <a:rPr lang="fr-FR" dirty="0" smtClean="0">
                <a:solidFill>
                  <a:srgbClr val="002060"/>
                </a:solidFill>
              </a:rPr>
              <a:t>Elle apprend que la moyenne et la médiane des salaires (pour le même type de poste) sont toutes deux égales à 44 000 €.</a:t>
            </a:r>
          </a:p>
          <a:p>
            <a:r>
              <a:rPr lang="fr-FR" dirty="0" smtClean="0">
                <a:solidFill>
                  <a:srgbClr val="002060"/>
                </a:solidFill>
              </a:rPr>
              <a:t>La comparaison à la </a:t>
            </a:r>
            <a:r>
              <a:rPr lang="fr-FR" b="1" dirty="0" smtClean="0">
                <a:solidFill>
                  <a:srgbClr val="002060"/>
                </a:solidFill>
              </a:rPr>
              <a:t>moyenne</a:t>
            </a:r>
            <a:r>
              <a:rPr lang="fr-FR" dirty="0" smtClean="0">
                <a:solidFill>
                  <a:srgbClr val="002060"/>
                </a:solidFill>
              </a:rPr>
              <a:t> ne permet pas de conclure que la personne est « mal payée » ; en effet, peut-être que la plupart des salariés ont un salaire du même ordre que le sien, et que quelques privilégiés font « basculer » la moyenne.</a:t>
            </a:r>
          </a:p>
          <a:p>
            <a:r>
              <a:rPr lang="fr-FR" dirty="0" smtClean="0">
                <a:solidFill>
                  <a:srgbClr val="002060"/>
                </a:solidFill>
              </a:rPr>
              <a:t>La valeur de la </a:t>
            </a:r>
            <a:r>
              <a:rPr lang="fr-FR" b="1" dirty="0" smtClean="0">
                <a:solidFill>
                  <a:srgbClr val="002060"/>
                </a:solidFill>
              </a:rPr>
              <a:t>médiane</a:t>
            </a:r>
            <a:r>
              <a:rPr lang="fr-FR" dirty="0" smtClean="0">
                <a:solidFill>
                  <a:srgbClr val="002060"/>
                </a:solidFill>
              </a:rPr>
              <a:t> indique qu’au moins la moitié des salariés gagnent 44 000 € ou davantage ; la personne peut considérer qu’elle est « mal payée » …</a:t>
            </a:r>
            <a:endParaRPr lang="fr-FR" dirty="0">
              <a:solidFill>
                <a:srgbClr val="00206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57200" y="274638"/>
            <a:ext cx="8229600" cy="850106"/>
          </a:xfrm>
        </p:spPr>
        <p:txBody>
          <a:bodyPr>
            <a:normAutofit/>
          </a:bodyPr>
          <a:lstStyle/>
          <a:p>
            <a:pPr algn="l"/>
            <a:r>
              <a:rPr lang="fr-FR" sz="4000" dirty="0" smtClean="0">
                <a:solidFill>
                  <a:srgbClr val="00B050"/>
                </a:solidFill>
              </a:rPr>
              <a:t>Comparaison  moyenne / médiane</a:t>
            </a:r>
            <a:endParaRPr lang="fr-FR" sz="4000" dirty="0">
              <a:solidFill>
                <a:srgbClr val="00B050"/>
              </a:solidFill>
            </a:endParaRPr>
          </a:p>
        </p:txBody>
      </p:sp>
      <p:sp>
        <p:nvSpPr>
          <p:cNvPr id="4" name="Espace réservé du contenu 3"/>
          <p:cNvSpPr>
            <a:spLocks noGrp="1"/>
          </p:cNvSpPr>
          <p:nvPr>
            <p:ph idx="1"/>
          </p:nvPr>
        </p:nvSpPr>
        <p:spPr>
          <a:xfrm>
            <a:off x="467544" y="1196752"/>
            <a:ext cx="8229600" cy="5040560"/>
          </a:xfrm>
        </p:spPr>
        <p:txBody>
          <a:bodyPr>
            <a:normAutofit fontScale="92500" lnSpcReduction="20000"/>
          </a:bodyPr>
          <a:lstStyle/>
          <a:p>
            <a:r>
              <a:rPr lang="fr-FR" dirty="0" smtClean="0"/>
              <a:t>	</a:t>
            </a:r>
            <a:r>
              <a:rPr lang="fr-FR" dirty="0" smtClean="0">
                <a:solidFill>
                  <a:srgbClr val="002060"/>
                </a:solidFill>
              </a:rPr>
              <a:t>Si la moyenne est beaucoup plus élevée que la médiane, cela signifie que quelques valeurs du caractère sont beaucoup plus hautes que l’ensemble des autres.</a:t>
            </a:r>
          </a:p>
          <a:p>
            <a:r>
              <a:rPr lang="fr-FR" dirty="0" smtClean="0">
                <a:solidFill>
                  <a:srgbClr val="002060"/>
                </a:solidFill>
              </a:rPr>
              <a:t>	Si la moyenne est beaucoup plus basse que la médiane, cela signifie que quelques valeurs du caractère sont beaucoup plus basses que l’ensemble des autres.</a:t>
            </a:r>
          </a:p>
          <a:p>
            <a:r>
              <a:rPr lang="fr-FR" dirty="0" smtClean="0">
                <a:solidFill>
                  <a:srgbClr val="002060"/>
                </a:solidFill>
              </a:rPr>
              <a:t>	Il est possible que la plupart des valeurs (éventuellement toutes sauf une) soient inférieures à la moyenne (ou supérieures à la moyenne).</a:t>
            </a:r>
            <a:endParaRPr lang="fr-FR" dirty="0">
              <a:solidFill>
                <a:srgbClr val="00206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normAutofit fontScale="90000"/>
          </a:bodyPr>
          <a:lstStyle/>
          <a:p>
            <a:r>
              <a:rPr lang="fr-FR" sz="3600" dirty="0" smtClean="0">
                <a:solidFill>
                  <a:srgbClr val="7030A0"/>
                </a:solidFill>
              </a:rPr>
              <a:t>Effet de structure  </a:t>
            </a:r>
            <a:br>
              <a:rPr lang="fr-FR" sz="3600" dirty="0" smtClean="0">
                <a:solidFill>
                  <a:srgbClr val="7030A0"/>
                </a:solidFill>
              </a:rPr>
            </a:br>
            <a:r>
              <a:rPr lang="fr-FR" sz="3600" dirty="0" smtClean="0">
                <a:solidFill>
                  <a:srgbClr val="7030A0"/>
                </a:solidFill>
              </a:rPr>
              <a:t>(d’après DNB Polynésie juin 2010)</a:t>
            </a:r>
            <a:endParaRPr lang="fr-FR" sz="3600" dirty="0">
              <a:solidFill>
                <a:srgbClr val="7030A0"/>
              </a:solidFill>
            </a:endParaRPr>
          </a:p>
        </p:txBody>
      </p:sp>
      <p:sp>
        <p:nvSpPr>
          <p:cNvPr id="3" name="Espace réservé du contenu 2"/>
          <p:cNvSpPr>
            <a:spLocks noGrp="1"/>
          </p:cNvSpPr>
          <p:nvPr>
            <p:ph idx="1"/>
          </p:nvPr>
        </p:nvSpPr>
        <p:spPr>
          <a:xfrm>
            <a:off x="107504" y="1268760"/>
            <a:ext cx="8856984" cy="5256584"/>
          </a:xfrm>
        </p:spPr>
        <p:txBody>
          <a:bodyPr>
            <a:normAutofit/>
          </a:bodyPr>
          <a:lstStyle/>
          <a:p>
            <a:pPr>
              <a:buNone/>
            </a:pPr>
            <a:r>
              <a:rPr lang="fr-FR" dirty="0" smtClean="0">
                <a:solidFill>
                  <a:srgbClr val="002060"/>
                </a:solidFill>
              </a:rPr>
              <a:t>	Deux entreprises emploient chacune 100 personnes et publient les informations suivantes :</a:t>
            </a:r>
          </a:p>
          <a:p>
            <a:pPr>
              <a:buNone/>
            </a:pPr>
            <a:endParaRPr lang="fr-FR" dirty="0" smtClean="0"/>
          </a:p>
          <a:p>
            <a:pPr>
              <a:buNone/>
            </a:pPr>
            <a:endParaRPr lang="fr-FR" dirty="0" smtClean="0"/>
          </a:p>
          <a:p>
            <a:pPr>
              <a:buNone/>
            </a:pPr>
            <a:endParaRPr lang="fr-FR" dirty="0" smtClean="0"/>
          </a:p>
          <a:p>
            <a:pPr>
              <a:buNone/>
            </a:pPr>
            <a:endParaRPr lang="fr-FR" dirty="0" smtClean="0"/>
          </a:p>
          <a:p>
            <a:pPr>
              <a:buNone/>
            </a:pPr>
            <a:r>
              <a:rPr lang="fr-FR" dirty="0" smtClean="0"/>
              <a:t>	</a:t>
            </a:r>
            <a:r>
              <a:rPr lang="fr-FR" sz="3600" dirty="0" smtClean="0">
                <a:solidFill>
                  <a:srgbClr val="002060"/>
                </a:solidFill>
              </a:rPr>
              <a:t>Dans l’entreprise A, la moyenne des salaires est 1440 €, dans l’entreprise B elle est égale à 1416 €.</a:t>
            </a:r>
            <a:endParaRPr lang="fr-FR" sz="3600" dirty="0">
              <a:solidFill>
                <a:srgbClr val="002060"/>
              </a:solidFill>
            </a:endParaRPr>
          </a:p>
        </p:txBody>
      </p:sp>
      <p:graphicFrame>
        <p:nvGraphicFramePr>
          <p:cNvPr id="4" name="Tableau 3"/>
          <p:cNvGraphicFramePr>
            <a:graphicFrameLocks noGrp="1"/>
          </p:cNvGraphicFramePr>
          <p:nvPr/>
        </p:nvGraphicFramePr>
        <p:xfrm>
          <a:off x="323528" y="2492896"/>
          <a:ext cx="8280920" cy="2193289"/>
        </p:xfrm>
        <a:graphic>
          <a:graphicData uri="http://schemas.openxmlformats.org/drawingml/2006/table">
            <a:tbl>
              <a:tblPr>
                <a:tableStyleId>{5C22544A-7EE6-4342-B048-85BDC9FD1C3A}</a:tableStyleId>
              </a:tblPr>
              <a:tblGrid>
                <a:gridCol w="3896904"/>
                <a:gridCol w="2110823"/>
                <a:gridCol w="2273193"/>
              </a:tblGrid>
              <a:tr h="1008113">
                <a:tc>
                  <a:txBody>
                    <a:bodyPr/>
                    <a:lstStyle/>
                    <a:p>
                      <a:r>
                        <a:rPr lang="fr-FR" sz="2800" dirty="0" smtClean="0">
                          <a:solidFill>
                            <a:schemeClr val="tx1"/>
                          </a:solidFill>
                        </a:rPr>
                        <a:t>Salaire moyen net (en €)</a:t>
                      </a:r>
                    </a:p>
                    <a:p>
                      <a:r>
                        <a:rPr lang="fr-FR" sz="2800" dirty="0" smtClean="0">
                          <a:solidFill>
                            <a:srgbClr val="C00000"/>
                          </a:solidFill>
                        </a:rPr>
                        <a:t>(effectif)</a:t>
                      </a:r>
                      <a:endParaRPr lang="fr-FR" sz="2800" dirty="0">
                        <a:solidFill>
                          <a:srgbClr val="C00000"/>
                        </a:solidFill>
                      </a:endParaRPr>
                    </a:p>
                  </a:txBody>
                  <a:tcPr/>
                </a:tc>
                <a:tc>
                  <a:txBody>
                    <a:bodyPr/>
                    <a:lstStyle/>
                    <a:p>
                      <a:pPr algn="ctr"/>
                      <a:r>
                        <a:rPr lang="fr-FR" sz="2800" dirty="0" smtClean="0">
                          <a:solidFill>
                            <a:schemeClr val="tx1"/>
                          </a:solidFill>
                        </a:rPr>
                        <a:t>Entreprise A</a:t>
                      </a:r>
                      <a:endParaRPr lang="fr-FR" sz="2800" dirty="0">
                        <a:solidFill>
                          <a:schemeClr val="tx1"/>
                        </a:solidFill>
                      </a:endParaRPr>
                    </a:p>
                  </a:txBody>
                  <a:tcPr/>
                </a:tc>
                <a:tc>
                  <a:txBody>
                    <a:bodyPr/>
                    <a:lstStyle/>
                    <a:p>
                      <a:pPr algn="ctr"/>
                      <a:r>
                        <a:rPr lang="fr-FR" sz="2800" dirty="0" smtClean="0">
                          <a:solidFill>
                            <a:schemeClr val="tx1"/>
                          </a:solidFill>
                        </a:rPr>
                        <a:t>Entreprise</a:t>
                      </a:r>
                      <a:r>
                        <a:rPr lang="fr-FR" sz="2800" baseline="0" dirty="0" smtClean="0">
                          <a:solidFill>
                            <a:schemeClr val="tx1"/>
                          </a:solidFill>
                        </a:rPr>
                        <a:t> B</a:t>
                      </a:r>
                      <a:endParaRPr lang="fr-FR" sz="2800" dirty="0">
                        <a:solidFill>
                          <a:schemeClr val="tx1"/>
                        </a:solidFill>
                      </a:endParaRPr>
                    </a:p>
                  </a:txBody>
                  <a:tcPr/>
                </a:tc>
              </a:tr>
              <a:tr h="592588">
                <a:tc>
                  <a:txBody>
                    <a:bodyPr/>
                    <a:lstStyle/>
                    <a:p>
                      <a:r>
                        <a:rPr lang="fr-FR" sz="2800" dirty="0" smtClean="0"/>
                        <a:t>Hommes</a:t>
                      </a:r>
                      <a:endParaRPr lang="fr-FR" sz="2800" dirty="0"/>
                    </a:p>
                  </a:txBody>
                  <a:tcPr/>
                </a:tc>
                <a:tc>
                  <a:txBody>
                    <a:bodyPr/>
                    <a:lstStyle/>
                    <a:p>
                      <a:pPr algn="ctr"/>
                      <a:r>
                        <a:rPr lang="fr-FR" sz="2800" dirty="0" smtClean="0"/>
                        <a:t>1680   </a:t>
                      </a:r>
                      <a:r>
                        <a:rPr lang="fr-FR" sz="2800" dirty="0" smtClean="0">
                          <a:solidFill>
                            <a:srgbClr val="C00000"/>
                          </a:solidFill>
                        </a:rPr>
                        <a:t>(50)</a:t>
                      </a:r>
                      <a:endParaRPr lang="fr-FR" sz="2800" dirty="0">
                        <a:solidFill>
                          <a:srgbClr val="C00000"/>
                        </a:solidFill>
                      </a:endParaRPr>
                    </a:p>
                  </a:txBody>
                  <a:tcPr/>
                </a:tc>
                <a:tc>
                  <a:txBody>
                    <a:bodyPr/>
                    <a:lstStyle/>
                    <a:p>
                      <a:pPr algn="ctr"/>
                      <a:r>
                        <a:rPr lang="fr-FR" sz="2800" dirty="0" smtClean="0"/>
                        <a:t>1800   </a:t>
                      </a:r>
                      <a:r>
                        <a:rPr lang="fr-FR" sz="2800" dirty="0" smtClean="0">
                          <a:solidFill>
                            <a:srgbClr val="C00000"/>
                          </a:solidFill>
                        </a:rPr>
                        <a:t>(20)</a:t>
                      </a:r>
                      <a:endParaRPr lang="fr-FR" sz="2800" dirty="0">
                        <a:solidFill>
                          <a:srgbClr val="C00000"/>
                        </a:solidFill>
                      </a:endParaRPr>
                    </a:p>
                  </a:txBody>
                  <a:tcPr/>
                </a:tc>
              </a:tr>
              <a:tr h="592588">
                <a:tc>
                  <a:txBody>
                    <a:bodyPr/>
                    <a:lstStyle/>
                    <a:p>
                      <a:r>
                        <a:rPr lang="fr-FR" sz="2800" dirty="0" smtClean="0"/>
                        <a:t>Femmes</a:t>
                      </a:r>
                      <a:endParaRPr lang="fr-FR" sz="2800" dirty="0"/>
                    </a:p>
                  </a:txBody>
                  <a:tcPr/>
                </a:tc>
                <a:tc>
                  <a:txBody>
                    <a:bodyPr/>
                    <a:lstStyle/>
                    <a:p>
                      <a:pPr algn="ctr"/>
                      <a:r>
                        <a:rPr lang="fr-FR" sz="2800" dirty="0" smtClean="0"/>
                        <a:t>1200   </a:t>
                      </a:r>
                      <a:r>
                        <a:rPr lang="fr-FR" sz="2800" dirty="0" smtClean="0">
                          <a:solidFill>
                            <a:srgbClr val="C00000"/>
                          </a:solidFill>
                        </a:rPr>
                        <a:t>(50)</a:t>
                      </a:r>
                      <a:endParaRPr lang="fr-FR" sz="2800" dirty="0">
                        <a:solidFill>
                          <a:srgbClr val="C00000"/>
                        </a:solidFill>
                      </a:endParaRPr>
                    </a:p>
                  </a:txBody>
                  <a:tcPr/>
                </a:tc>
                <a:tc>
                  <a:txBody>
                    <a:bodyPr/>
                    <a:lstStyle/>
                    <a:p>
                      <a:pPr algn="ctr"/>
                      <a:r>
                        <a:rPr lang="fr-FR" sz="2800" dirty="0" smtClean="0"/>
                        <a:t>1320   </a:t>
                      </a:r>
                      <a:r>
                        <a:rPr lang="fr-FR" sz="2800" dirty="0" smtClean="0">
                          <a:solidFill>
                            <a:srgbClr val="C00000"/>
                          </a:solidFill>
                        </a:rPr>
                        <a:t>(80)</a:t>
                      </a:r>
                      <a:endParaRPr lang="fr-FR" sz="2800" dirty="0">
                        <a:solidFill>
                          <a:srgbClr val="C00000"/>
                        </a:solidFill>
                      </a:endParaRPr>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lstStyle/>
          <a:p>
            <a:pPr algn="l"/>
            <a:r>
              <a:rPr lang="fr-FR" dirty="0" smtClean="0">
                <a:solidFill>
                  <a:srgbClr val="7030A0"/>
                </a:solidFill>
              </a:rPr>
              <a:t>Autres exemples …</a:t>
            </a:r>
            <a:endParaRPr lang="fr-FR" dirty="0">
              <a:solidFill>
                <a:srgbClr val="7030A0"/>
              </a:solidFill>
            </a:endParaRPr>
          </a:p>
        </p:txBody>
      </p:sp>
      <p:sp>
        <p:nvSpPr>
          <p:cNvPr id="3" name="Espace réservé du contenu 2"/>
          <p:cNvSpPr>
            <a:spLocks noGrp="1"/>
          </p:cNvSpPr>
          <p:nvPr>
            <p:ph idx="1"/>
          </p:nvPr>
        </p:nvSpPr>
        <p:spPr>
          <a:xfrm>
            <a:off x="457200" y="1052736"/>
            <a:ext cx="8229600" cy="5472608"/>
          </a:xfrm>
        </p:spPr>
        <p:txBody>
          <a:bodyPr>
            <a:normAutofit lnSpcReduction="10000"/>
          </a:bodyPr>
          <a:lstStyle/>
          <a:p>
            <a:pPr>
              <a:buNone/>
            </a:pPr>
            <a:r>
              <a:rPr lang="fr-FR" sz="2800" dirty="0" smtClean="0">
                <a:solidFill>
                  <a:srgbClr val="002060"/>
                </a:solidFill>
              </a:rPr>
              <a:t>Dans un collège, on étudie les résultats au DNB des deux classes de troisième :</a:t>
            </a:r>
          </a:p>
          <a:p>
            <a:pPr>
              <a:buNone/>
            </a:pPr>
            <a:endParaRPr lang="fr-FR" dirty="0" smtClean="0"/>
          </a:p>
          <a:p>
            <a:pPr>
              <a:buNone/>
            </a:pPr>
            <a:endParaRPr lang="fr-FR" dirty="0" smtClean="0"/>
          </a:p>
          <a:p>
            <a:pPr>
              <a:buNone/>
            </a:pPr>
            <a:endParaRPr lang="fr-FR" dirty="0" smtClean="0"/>
          </a:p>
          <a:p>
            <a:pPr>
              <a:buNone/>
            </a:pPr>
            <a:endParaRPr lang="fr-FR" sz="2800" dirty="0" smtClean="0">
              <a:solidFill>
                <a:srgbClr val="002060"/>
              </a:solidFill>
            </a:endParaRPr>
          </a:p>
          <a:p>
            <a:pPr>
              <a:buNone/>
            </a:pPr>
            <a:r>
              <a:rPr lang="fr-FR" sz="2800" dirty="0" smtClean="0">
                <a:solidFill>
                  <a:srgbClr val="002060"/>
                </a:solidFill>
              </a:rPr>
              <a:t>Dans ce collège, il semblerait que les garçons réussissent mieux que les filles …</a:t>
            </a:r>
          </a:p>
          <a:p>
            <a:pPr>
              <a:buNone/>
            </a:pPr>
            <a:r>
              <a:rPr lang="fr-FR" sz="2800" dirty="0" smtClean="0">
                <a:solidFill>
                  <a:srgbClr val="002060"/>
                </a:solidFill>
              </a:rPr>
              <a:t>Pourtant, globalement : </a:t>
            </a:r>
          </a:p>
          <a:p>
            <a:r>
              <a:rPr lang="fr-FR" sz="2800" dirty="0" smtClean="0">
                <a:solidFill>
                  <a:srgbClr val="002060"/>
                </a:solidFill>
              </a:rPr>
              <a:t>28 garçons dont 14 sont reçus, soit 50 %</a:t>
            </a:r>
          </a:p>
          <a:p>
            <a:r>
              <a:rPr lang="fr-FR" sz="2800" dirty="0" smtClean="0">
                <a:solidFill>
                  <a:srgbClr val="002060"/>
                </a:solidFill>
              </a:rPr>
              <a:t>30 filles dont 18 sont reçues, soit 60 % …</a:t>
            </a:r>
          </a:p>
          <a:p>
            <a:pPr>
              <a:buNone/>
            </a:pPr>
            <a:endParaRPr lang="fr-FR" dirty="0" smtClean="0">
              <a:solidFill>
                <a:srgbClr val="002060"/>
              </a:solidFill>
            </a:endParaRPr>
          </a:p>
          <a:p>
            <a:pPr>
              <a:buNone/>
            </a:pPr>
            <a:endParaRPr lang="fr-FR" dirty="0" smtClean="0">
              <a:solidFill>
                <a:srgbClr val="002060"/>
              </a:solidFill>
            </a:endParaRPr>
          </a:p>
        </p:txBody>
      </p:sp>
      <p:pic>
        <p:nvPicPr>
          <p:cNvPr id="6147" name="Picture 3"/>
          <p:cNvPicPr>
            <a:picLocks noChangeAspect="1" noChangeArrowheads="1"/>
          </p:cNvPicPr>
          <p:nvPr/>
        </p:nvPicPr>
        <p:blipFill>
          <a:blip r:embed="rId2" cstate="print"/>
          <a:srcRect/>
          <a:stretch>
            <a:fillRect/>
          </a:stretch>
        </p:blipFill>
        <p:spPr bwMode="auto">
          <a:xfrm>
            <a:off x="0" y="1916832"/>
            <a:ext cx="8880479" cy="20162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832648"/>
          </a:xfrm>
        </p:spPr>
        <p:txBody>
          <a:bodyPr/>
          <a:lstStyle/>
          <a:p>
            <a:r>
              <a:rPr lang="fr-FR" dirty="0" smtClean="0">
                <a:solidFill>
                  <a:schemeClr val="tx1">
                    <a:lumMod val="85000"/>
                    <a:lumOff val="15000"/>
                  </a:schemeClr>
                </a:solidFill>
              </a:rPr>
              <a:t>En 2000 : 3 cadres, 7 ouvriers</a:t>
            </a:r>
          </a:p>
          <a:p>
            <a:pPr>
              <a:buNone/>
            </a:pPr>
            <a:r>
              <a:rPr lang="fr-FR" dirty="0" smtClean="0">
                <a:solidFill>
                  <a:srgbClr val="002060"/>
                </a:solidFill>
              </a:rPr>
              <a:t>	Salaire mensuel moyen d’un cadre : 10 000 €, d’un ouvrier : 1000 €</a:t>
            </a:r>
          </a:p>
          <a:p>
            <a:r>
              <a:rPr lang="fr-FR" dirty="0" smtClean="0">
                <a:solidFill>
                  <a:schemeClr val="tx1">
                    <a:lumMod val="85000"/>
                    <a:lumOff val="15000"/>
                  </a:schemeClr>
                </a:solidFill>
              </a:rPr>
              <a:t>En 2001 : 2 cadres, 8 ouvriers</a:t>
            </a:r>
          </a:p>
          <a:p>
            <a:pPr>
              <a:buNone/>
            </a:pPr>
            <a:r>
              <a:rPr lang="fr-FR" dirty="0" smtClean="0">
                <a:solidFill>
                  <a:srgbClr val="002060"/>
                </a:solidFill>
              </a:rPr>
              <a:t>	Salaire mensuel moyen d’un cadre : 10 100 €, d’un ouvrier : 1100 €</a:t>
            </a:r>
          </a:p>
          <a:p>
            <a:r>
              <a:rPr lang="fr-FR" dirty="0" smtClean="0">
                <a:solidFill>
                  <a:schemeClr val="tx1">
                    <a:lumMod val="85000"/>
                    <a:lumOff val="15000"/>
                  </a:schemeClr>
                </a:solidFill>
              </a:rPr>
              <a:t>Evolution globale des salaires </a:t>
            </a:r>
          </a:p>
          <a:p>
            <a:pPr>
              <a:buNone/>
            </a:pPr>
            <a:r>
              <a:rPr lang="fr-FR" dirty="0" smtClean="0">
                <a:solidFill>
                  <a:srgbClr val="002060"/>
                </a:solidFill>
              </a:rPr>
              <a:t>	Salaire moyen d’un salarié en 2000 : 3700 €</a:t>
            </a:r>
          </a:p>
          <a:p>
            <a:pPr>
              <a:buNone/>
            </a:pPr>
            <a:r>
              <a:rPr lang="fr-FR" dirty="0" smtClean="0">
                <a:solidFill>
                  <a:srgbClr val="002060"/>
                </a:solidFill>
              </a:rPr>
              <a:t>	Salaire moyen d’un salarié en 2001 : 2900 €</a:t>
            </a:r>
          </a:p>
          <a:p>
            <a:pPr>
              <a:buNone/>
            </a:pPr>
            <a:endParaRPr lang="fr-FR" dirty="0" smtClean="0"/>
          </a:p>
          <a:p>
            <a:pPr>
              <a:buNone/>
            </a:pPr>
            <a:endParaRPr lang="fr-FR" dirty="0"/>
          </a:p>
        </p:txBody>
      </p:sp>
    </p:spTree>
    <p:extLst>
      <p:ext uri="{BB962C8B-B14F-4D97-AF65-F5344CB8AC3E}">
        <p14:creationId xmlns="" xmlns:p14="http://schemas.microsoft.com/office/powerpoint/2010/main" val="26848806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323528" y="364276"/>
            <a:ext cx="8498636" cy="5585004"/>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179512" y="692696"/>
            <a:ext cx="8784975" cy="496855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87828"/>
            <a:ext cx="8558784" cy="5849547"/>
          </a:xfrm>
        </p:spPr>
        <p:txBody>
          <a:bodyPr>
            <a:noAutofit/>
          </a:bodyPr>
          <a:lstStyle/>
          <a:p>
            <a:pPr>
              <a:buNone/>
            </a:pPr>
            <a:r>
              <a:rPr lang="fr-FR" sz="3600" dirty="0" smtClean="0">
                <a:solidFill>
                  <a:srgbClr val="002060"/>
                </a:solidFill>
              </a:rPr>
              <a:t>La classe de seconde est l’occasion:</a:t>
            </a:r>
          </a:p>
          <a:p>
            <a:r>
              <a:rPr lang="fr-FR" sz="3600" dirty="0" smtClean="0">
                <a:solidFill>
                  <a:srgbClr val="002060"/>
                </a:solidFill>
              </a:rPr>
              <a:t> d’une part de consolider l’utilisation des fonctions statistiques des calculatrices </a:t>
            </a:r>
          </a:p>
          <a:p>
            <a:r>
              <a:rPr lang="fr-FR" sz="3600" dirty="0" smtClean="0">
                <a:solidFill>
                  <a:srgbClr val="002060"/>
                </a:solidFill>
              </a:rPr>
              <a:t> d’autre part de traiter, à l’aide d’un tableur, des séries statistiques riches et variées comportant un grand nombre de données brutes, en lien avec des situations réelles ou avec d’autres disciplines …</a:t>
            </a:r>
          </a:p>
          <a:p>
            <a:pPr>
              <a:buNone/>
            </a:pPr>
            <a:endParaRPr lang="fr-FR" sz="3600" dirty="0" smtClean="0">
              <a:solidFill>
                <a:srgbClr val="002060"/>
              </a:solidFill>
            </a:endParaRPr>
          </a:p>
          <a:p>
            <a:pPr algn="ctr">
              <a:buNone/>
            </a:pPr>
            <a:endParaRPr lang="fr-FR" sz="3600" dirty="0">
              <a:solidFill>
                <a:srgbClr val="00206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52736"/>
            <a:ext cx="8229600" cy="5073427"/>
          </a:xfrm>
        </p:spPr>
        <p:txBody>
          <a:bodyPr/>
          <a:lstStyle/>
          <a:p>
            <a:r>
              <a:rPr lang="fr-FR" dirty="0" smtClean="0">
                <a:solidFill>
                  <a:srgbClr val="002060"/>
                </a:solidFill>
              </a:rPr>
              <a:t>La détermination de la médiane nécessite un tri des données.</a:t>
            </a:r>
          </a:p>
          <a:p>
            <a:pPr>
              <a:buNone/>
            </a:pPr>
            <a:endParaRPr lang="fr-FR" dirty="0" smtClean="0">
              <a:solidFill>
                <a:srgbClr val="002060"/>
              </a:solidFill>
            </a:endParaRPr>
          </a:p>
          <a:p>
            <a:r>
              <a:rPr lang="fr-FR" dirty="0" smtClean="0">
                <a:solidFill>
                  <a:srgbClr val="002060"/>
                </a:solidFill>
              </a:rPr>
              <a:t>Dans la mesure du possible, il faut éviter de calculer une moyenne ou une médiane après un regroupement des données en classes.</a:t>
            </a:r>
            <a:endParaRPr lang="fr-FR" dirty="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548680"/>
            <a:ext cx="8856984" cy="648072"/>
          </a:xfrm>
        </p:spPr>
        <p:txBody>
          <a:bodyPr>
            <a:normAutofit fontScale="90000"/>
          </a:bodyPr>
          <a:lstStyle/>
          <a:p>
            <a:r>
              <a:rPr lang="fr-FR" sz="3300" dirty="0" smtClean="0">
                <a:solidFill>
                  <a:srgbClr val="0000CC"/>
                </a:solidFill>
              </a:rPr>
              <a:t>(moyenne, écart type) / (médiane, écart interquartile)</a:t>
            </a:r>
            <a:r>
              <a:rPr lang="fr-FR" dirty="0" smtClean="0">
                <a:solidFill>
                  <a:srgbClr val="0000CC"/>
                </a:solidFill>
              </a:rPr>
              <a:t/>
            </a:r>
            <a:br>
              <a:rPr lang="fr-FR" dirty="0" smtClean="0">
                <a:solidFill>
                  <a:srgbClr val="0000CC"/>
                </a:solidFill>
              </a:rPr>
            </a:br>
            <a:endParaRPr lang="fr-FR" dirty="0"/>
          </a:p>
        </p:txBody>
      </p:sp>
      <p:sp>
        <p:nvSpPr>
          <p:cNvPr id="3" name="Espace réservé du contenu 2"/>
          <p:cNvSpPr>
            <a:spLocks noGrp="1"/>
          </p:cNvSpPr>
          <p:nvPr>
            <p:ph idx="1"/>
          </p:nvPr>
        </p:nvSpPr>
        <p:spPr>
          <a:xfrm>
            <a:off x="457200" y="1196752"/>
            <a:ext cx="8229600" cy="5256584"/>
          </a:xfrm>
        </p:spPr>
        <p:txBody>
          <a:bodyPr>
            <a:noAutofit/>
          </a:bodyPr>
          <a:lstStyle/>
          <a:p>
            <a:pPr>
              <a:buNone/>
            </a:pPr>
            <a:r>
              <a:rPr lang="fr-FR" sz="2800" dirty="0" smtClean="0">
                <a:solidFill>
                  <a:srgbClr val="002060"/>
                </a:solidFill>
              </a:rPr>
              <a:t>« Il n’existe pas de règle, au sens mathématique, indiquant quel type d’indicateur utiliser par rapport à une situation donnée. Le choix des indicateurs dépend de ce qu’on veut en faire et de la réalité de la situation. On peut juste proposer quelques remarques qui permettent de privilégier tel couple plutôt que tel autre.</a:t>
            </a:r>
          </a:p>
          <a:p>
            <a:pPr>
              <a:buNone/>
            </a:pPr>
            <a:r>
              <a:rPr lang="fr-FR" sz="2800" dirty="0" smtClean="0">
                <a:solidFill>
                  <a:srgbClr val="002060"/>
                </a:solidFill>
              </a:rPr>
              <a:t>Deux séries statistiques de même écart type, même moyenne, même médiane, peuvent avoir des distributions très différentes ; dans ce cas, un graphique peut être plus parlant qu’un simple résumé numérique. »</a:t>
            </a:r>
            <a:endParaRPr lang="fr-FR" sz="2800" dirty="0">
              <a:solidFill>
                <a:srgbClr val="00206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052736"/>
            <a:ext cx="8229600" cy="5361459"/>
          </a:xfrm>
        </p:spPr>
        <p:txBody>
          <a:bodyPr>
            <a:normAutofit/>
          </a:bodyPr>
          <a:lstStyle/>
          <a:p>
            <a:pPr>
              <a:buNone/>
            </a:pPr>
            <a:r>
              <a:rPr lang="fr-FR" sz="3600" dirty="0" smtClean="0">
                <a:solidFill>
                  <a:srgbClr val="002060"/>
                </a:solidFill>
              </a:rPr>
              <a:t>On se donne une série statistique de type quantitatif, que l’on veut résumer par un couple d’indicateurs : un </a:t>
            </a:r>
            <a:r>
              <a:rPr lang="fr-FR" sz="3600" b="1" dirty="0" smtClean="0">
                <a:solidFill>
                  <a:srgbClr val="002060"/>
                </a:solidFill>
              </a:rPr>
              <a:t>indicateur de position</a:t>
            </a:r>
            <a:r>
              <a:rPr lang="fr-FR" sz="3600" dirty="0" smtClean="0">
                <a:solidFill>
                  <a:srgbClr val="002060"/>
                </a:solidFill>
              </a:rPr>
              <a:t> et un </a:t>
            </a:r>
            <a:r>
              <a:rPr lang="fr-FR" sz="3600" b="1" dirty="0" smtClean="0">
                <a:solidFill>
                  <a:srgbClr val="002060"/>
                </a:solidFill>
              </a:rPr>
              <a:t>indicateur de dispersion</a:t>
            </a:r>
            <a:r>
              <a:rPr lang="fr-FR" sz="3600" dirty="0" smtClean="0">
                <a:solidFill>
                  <a:srgbClr val="002060"/>
                </a:solidFill>
              </a:rPr>
              <a:t>.</a:t>
            </a:r>
          </a:p>
          <a:p>
            <a:pPr>
              <a:buNone/>
            </a:pPr>
            <a:r>
              <a:rPr lang="fr-FR" sz="3600" dirty="0" smtClean="0">
                <a:solidFill>
                  <a:srgbClr val="002060"/>
                </a:solidFill>
              </a:rPr>
              <a:t>L’indicateur de position réalise la « plus courte distance » à la série, l’indicateur de dispersion associé est cette distance minimale.</a:t>
            </a:r>
            <a:endParaRPr lang="fr-FR" sz="3600" dirty="0">
              <a:solidFill>
                <a:srgbClr val="00206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1080120"/>
          </a:xfrm>
        </p:spPr>
        <p:txBody>
          <a:bodyPr/>
          <a:lstStyle/>
          <a:p>
            <a:r>
              <a:rPr lang="fr-FR" dirty="0" smtClean="0">
                <a:solidFill>
                  <a:srgbClr val="FF0000"/>
                </a:solidFill>
              </a:rPr>
              <a:t>Mais quelle distance ?</a:t>
            </a:r>
            <a:endParaRPr lang="fr-FR" dirty="0">
              <a:solidFill>
                <a:srgbClr val="FF0000"/>
              </a:solidFill>
            </a:endParaRPr>
          </a:p>
        </p:txBody>
      </p:sp>
      <p:sp>
        <p:nvSpPr>
          <p:cNvPr id="3" name="Espace réservé du contenu 2"/>
          <p:cNvSpPr>
            <a:spLocks noGrp="1"/>
          </p:cNvSpPr>
          <p:nvPr>
            <p:ph idx="1"/>
          </p:nvPr>
        </p:nvSpPr>
        <p:spPr>
          <a:xfrm>
            <a:off x="457200" y="1412776"/>
            <a:ext cx="8229600" cy="4713387"/>
          </a:xfrm>
        </p:spPr>
        <p:txBody>
          <a:bodyPr/>
          <a:lstStyle/>
          <a:p>
            <a:pPr>
              <a:buNone/>
            </a:pPr>
            <a:r>
              <a:rPr lang="fr-FR" dirty="0" smtClean="0">
                <a:solidFill>
                  <a:srgbClr val="002060"/>
                </a:solidFill>
              </a:rPr>
              <a:t>On appelle  </a:t>
            </a:r>
            <a:r>
              <a:rPr lang="fr-FR" i="1" dirty="0" smtClean="0">
                <a:solidFill>
                  <a:srgbClr val="002060"/>
                </a:solidFill>
              </a:rPr>
              <a:t>x</a:t>
            </a:r>
            <a:r>
              <a:rPr lang="fr-FR" baseline="-25000" dirty="0" smtClean="0">
                <a:solidFill>
                  <a:srgbClr val="002060"/>
                </a:solidFill>
              </a:rPr>
              <a:t>1</a:t>
            </a:r>
            <a:r>
              <a:rPr lang="fr-FR" dirty="0" smtClean="0">
                <a:solidFill>
                  <a:srgbClr val="002060"/>
                </a:solidFill>
              </a:rPr>
              <a:t>, </a:t>
            </a:r>
            <a:r>
              <a:rPr lang="fr-FR" i="1" dirty="0" smtClean="0">
                <a:solidFill>
                  <a:srgbClr val="002060"/>
                </a:solidFill>
              </a:rPr>
              <a:t>x</a:t>
            </a:r>
            <a:r>
              <a:rPr lang="fr-FR" baseline="-25000" dirty="0" smtClean="0">
                <a:solidFill>
                  <a:srgbClr val="002060"/>
                </a:solidFill>
              </a:rPr>
              <a:t>2</a:t>
            </a:r>
            <a:r>
              <a:rPr lang="fr-FR" dirty="0" smtClean="0">
                <a:solidFill>
                  <a:srgbClr val="002060"/>
                </a:solidFill>
              </a:rPr>
              <a:t>, … , </a:t>
            </a:r>
            <a:r>
              <a:rPr lang="fr-FR" i="1" dirty="0" err="1" smtClean="0">
                <a:solidFill>
                  <a:srgbClr val="002060"/>
                </a:solidFill>
              </a:rPr>
              <a:t>x</a:t>
            </a:r>
            <a:r>
              <a:rPr lang="fr-FR" i="1" baseline="-25000" dirty="0" err="1" smtClean="0">
                <a:solidFill>
                  <a:srgbClr val="002060"/>
                </a:solidFill>
              </a:rPr>
              <a:t>n</a:t>
            </a:r>
            <a:r>
              <a:rPr lang="fr-FR" dirty="0" smtClean="0">
                <a:solidFill>
                  <a:srgbClr val="002060"/>
                </a:solidFill>
              </a:rPr>
              <a:t> les valeurs de la série.</a:t>
            </a:r>
          </a:p>
          <a:p>
            <a:pPr>
              <a:buNone/>
            </a:pPr>
            <a:r>
              <a:rPr lang="fr-FR" i="1" dirty="0" smtClean="0">
                <a:solidFill>
                  <a:srgbClr val="002060"/>
                </a:solidFill>
              </a:rPr>
              <a:t>x</a:t>
            </a:r>
            <a:r>
              <a:rPr lang="fr-FR" dirty="0" smtClean="0">
                <a:solidFill>
                  <a:srgbClr val="002060"/>
                </a:solidFill>
              </a:rPr>
              <a:t> est un réel quelconque.</a:t>
            </a:r>
          </a:p>
          <a:p>
            <a:pPr>
              <a:buNone/>
            </a:pPr>
            <a:r>
              <a:rPr lang="fr-FR" dirty="0" smtClean="0">
                <a:solidFill>
                  <a:srgbClr val="002060"/>
                </a:solidFill>
              </a:rPr>
              <a:t>On peut considérer les distances d</a:t>
            </a:r>
            <a:r>
              <a:rPr lang="fr-FR" baseline="-25000" dirty="0" smtClean="0">
                <a:solidFill>
                  <a:srgbClr val="002060"/>
                </a:solidFill>
              </a:rPr>
              <a:t>1</a:t>
            </a:r>
            <a:r>
              <a:rPr lang="fr-FR" dirty="0" smtClean="0">
                <a:solidFill>
                  <a:srgbClr val="002060"/>
                </a:solidFill>
              </a:rPr>
              <a:t>, d</a:t>
            </a:r>
            <a:r>
              <a:rPr lang="fr-FR" baseline="-25000" dirty="0" smtClean="0">
                <a:solidFill>
                  <a:srgbClr val="002060"/>
                </a:solidFill>
              </a:rPr>
              <a:t>2</a:t>
            </a:r>
            <a:r>
              <a:rPr lang="fr-FR" dirty="0" smtClean="0">
                <a:solidFill>
                  <a:srgbClr val="002060"/>
                </a:solidFill>
              </a:rPr>
              <a:t>, d</a:t>
            </a:r>
            <a:r>
              <a:rPr lang="fr-FR" baseline="-25000" dirty="0" smtClean="0">
                <a:solidFill>
                  <a:srgbClr val="002060"/>
                </a:solidFill>
                <a:latin typeface="Cambria"/>
              </a:rPr>
              <a:t>∞ </a:t>
            </a:r>
            <a:r>
              <a:rPr lang="fr-FR" dirty="0" smtClean="0">
                <a:solidFill>
                  <a:srgbClr val="002060"/>
                </a:solidFill>
                <a:latin typeface="Calibri" pitchFamily="34" charset="0"/>
              </a:rPr>
              <a:t>définies par :</a:t>
            </a:r>
          </a:p>
          <a:p>
            <a:pPr>
              <a:buNone/>
            </a:pPr>
            <a:endParaRPr lang="fr-FR" dirty="0">
              <a:solidFill>
                <a:srgbClr val="002060"/>
              </a:solidFill>
              <a:latin typeface="Calibri" pitchFamily="34" charset="0"/>
            </a:endParaRPr>
          </a:p>
        </p:txBody>
      </p:sp>
      <p:pic>
        <p:nvPicPr>
          <p:cNvPr id="1028" name="Picture 4"/>
          <p:cNvPicPr>
            <a:picLocks noChangeAspect="1" noChangeArrowheads="1"/>
          </p:cNvPicPr>
          <p:nvPr/>
        </p:nvPicPr>
        <p:blipFill>
          <a:blip r:embed="rId2" cstate="print"/>
          <a:srcRect/>
          <a:stretch>
            <a:fillRect/>
          </a:stretch>
        </p:blipFill>
        <p:spPr bwMode="auto">
          <a:xfrm>
            <a:off x="755575" y="3623570"/>
            <a:ext cx="8271071" cy="1533622"/>
          </a:xfrm>
          <a:prstGeom prst="rect">
            <a:avLst/>
          </a:prstGeom>
          <a:noFill/>
          <a:ln w="9525">
            <a:noFill/>
            <a:miter lim="800000"/>
            <a:headEnd/>
            <a:tailEnd/>
          </a:ln>
        </p:spPr>
      </p:pic>
      <p:pic>
        <p:nvPicPr>
          <p:cNvPr id="1029" name="Picture 5"/>
          <p:cNvPicPr>
            <a:picLocks noChangeAspect="1" noChangeArrowheads="1"/>
          </p:cNvPicPr>
          <p:nvPr/>
        </p:nvPicPr>
        <p:blipFill>
          <a:blip r:embed="rId3" cstate="print"/>
          <a:srcRect/>
          <a:stretch>
            <a:fillRect/>
          </a:stretch>
        </p:blipFill>
        <p:spPr bwMode="auto">
          <a:xfrm>
            <a:off x="2483768" y="5373215"/>
            <a:ext cx="4320480" cy="12465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363272" cy="5289451"/>
          </a:xfrm>
        </p:spPr>
        <p:txBody>
          <a:bodyPr/>
          <a:lstStyle/>
          <a:p>
            <a:pPr>
              <a:buNone/>
            </a:pPr>
            <a:r>
              <a:rPr lang="fr-FR" dirty="0" smtClean="0">
                <a:solidFill>
                  <a:srgbClr val="002060"/>
                </a:solidFill>
              </a:rPr>
              <a:t>On montre facilement que, pour tout réel </a:t>
            </a:r>
            <a:r>
              <a:rPr lang="fr-FR" i="1" dirty="0" smtClean="0">
                <a:solidFill>
                  <a:srgbClr val="002060"/>
                </a:solidFill>
              </a:rPr>
              <a:t>x</a:t>
            </a:r>
            <a:r>
              <a:rPr lang="fr-FR" dirty="0" smtClean="0">
                <a:solidFill>
                  <a:srgbClr val="002060"/>
                </a:solidFill>
              </a:rPr>
              <a:t> :</a:t>
            </a:r>
          </a:p>
          <a:p>
            <a:pPr>
              <a:buNone/>
            </a:pPr>
            <a:endParaRPr lang="fr-FR" dirty="0" smtClean="0">
              <a:solidFill>
                <a:srgbClr val="002060"/>
              </a:solidFill>
            </a:endParaRPr>
          </a:p>
          <a:p>
            <a:pPr>
              <a:buNone/>
            </a:pPr>
            <a:endParaRPr lang="fr-FR" dirty="0" smtClean="0">
              <a:solidFill>
                <a:srgbClr val="002060"/>
              </a:solidFill>
            </a:endParaRPr>
          </a:p>
          <a:p>
            <a:pPr>
              <a:buNone/>
            </a:pPr>
            <a:r>
              <a:rPr lang="fr-FR" dirty="0" smtClean="0">
                <a:solidFill>
                  <a:srgbClr val="002060"/>
                </a:solidFill>
              </a:rPr>
              <a:t>(ou on étudie les variations de la fonction).</a:t>
            </a:r>
          </a:p>
          <a:p>
            <a:pPr>
              <a:buNone/>
            </a:pPr>
            <a:r>
              <a:rPr lang="fr-FR" dirty="0" smtClean="0">
                <a:solidFill>
                  <a:srgbClr val="002060"/>
                </a:solidFill>
              </a:rPr>
              <a:t>La distance minimale est donc atteinte en  </a:t>
            </a:r>
          </a:p>
          <a:p>
            <a:pPr>
              <a:buNone/>
            </a:pPr>
            <a:r>
              <a:rPr lang="fr-FR" dirty="0" smtClean="0">
                <a:solidFill>
                  <a:srgbClr val="002060"/>
                </a:solidFill>
              </a:rPr>
              <a:t> et le minimum correspondant est  la variance.</a:t>
            </a:r>
          </a:p>
          <a:p>
            <a:pPr>
              <a:buNone/>
            </a:pPr>
            <a:r>
              <a:rPr lang="fr-FR" dirty="0" smtClean="0">
                <a:solidFill>
                  <a:srgbClr val="002060"/>
                </a:solidFill>
              </a:rPr>
              <a:t>La moyenne est donc « naturellement » associée à l’écart type.</a:t>
            </a:r>
            <a:endParaRPr lang="fr-FR" dirty="0">
              <a:solidFill>
                <a:srgbClr val="002060"/>
              </a:solidFill>
            </a:endParaRPr>
          </a:p>
        </p:txBody>
      </p:sp>
      <p:pic>
        <p:nvPicPr>
          <p:cNvPr id="2050" name="Picture 2"/>
          <p:cNvPicPr>
            <a:picLocks noChangeAspect="1" noChangeArrowheads="1"/>
          </p:cNvPicPr>
          <p:nvPr/>
        </p:nvPicPr>
        <p:blipFill>
          <a:blip r:embed="rId2" cstate="print"/>
          <a:srcRect/>
          <a:stretch>
            <a:fillRect/>
          </a:stretch>
        </p:blipFill>
        <p:spPr bwMode="auto">
          <a:xfrm>
            <a:off x="2843808" y="1412776"/>
            <a:ext cx="3168352" cy="1004599"/>
          </a:xfrm>
          <a:prstGeom prst="rect">
            <a:avLst/>
          </a:prstGeom>
          <a:noFill/>
          <a:ln w="9525">
            <a:noFill/>
            <a:miter lim="800000"/>
            <a:headEnd/>
            <a:tailEnd/>
          </a:ln>
        </p:spPr>
      </p:pic>
      <p:pic>
        <p:nvPicPr>
          <p:cNvPr id="2053" name="Picture 5"/>
          <p:cNvPicPr>
            <a:picLocks noChangeAspect="1" noChangeArrowheads="1"/>
          </p:cNvPicPr>
          <p:nvPr/>
        </p:nvPicPr>
        <p:blipFill>
          <a:blip r:embed="rId3" cstate="print"/>
          <a:srcRect/>
          <a:stretch>
            <a:fillRect/>
          </a:stretch>
        </p:blipFill>
        <p:spPr bwMode="auto">
          <a:xfrm>
            <a:off x="7452320" y="3212976"/>
            <a:ext cx="1224136" cy="6187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251520" y="692696"/>
            <a:ext cx="7871754" cy="1224136"/>
          </a:xfrm>
          <a:prstGeom prst="rect">
            <a:avLst/>
          </a:prstGeom>
          <a:noFill/>
          <a:ln w="9525">
            <a:noFill/>
            <a:miter lim="800000"/>
            <a:headEnd/>
            <a:tailEnd/>
          </a:ln>
        </p:spPr>
      </p:pic>
      <p:sp>
        <p:nvSpPr>
          <p:cNvPr id="5" name="ZoneTexte 4"/>
          <p:cNvSpPr txBox="1"/>
          <p:nvPr/>
        </p:nvSpPr>
        <p:spPr>
          <a:xfrm>
            <a:off x="5148064" y="1916832"/>
            <a:ext cx="3744416" cy="369332"/>
          </a:xfrm>
          <a:prstGeom prst="rect">
            <a:avLst/>
          </a:prstGeom>
          <a:noFill/>
        </p:spPr>
        <p:txBody>
          <a:bodyPr wrap="square" rtlCol="0">
            <a:spAutoFit/>
          </a:bodyPr>
          <a:lstStyle/>
          <a:p>
            <a:r>
              <a:rPr lang="fr-FR" dirty="0" smtClean="0"/>
              <a:t>(Tableau à compléter par l’utilisateur)</a:t>
            </a:r>
            <a:endParaRPr lang="fr-FR" dirty="0"/>
          </a:p>
        </p:txBody>
      </p:sp>
      <p:pic>
        <p:nvPicPr>
          <p:cNvPr id="1026" name="Picture 2"/>
          <p:cNvPicPr>
            <a:picLocks noChangeAspect="1" noChangeArrowheads="1"/>
          </p:cNvPicPr>
          <p:nvPr/>
        </p:nvPicPr>
        <p:blipFill>
          <a:blip r:embed="rId3" cstate="print"/>
          <a:srcRect/>
          <a:stretch>
            <a:fillRect/>
          </a:stretch>
        </p:blipFill>
        <p:spPr bwMode="auto">
          <a:xfrm>
            <a:off x="0" y="2204865"/>
            <a:ext cx="9036496" cy="4498082"/>
          </a:xfrm>
          <a:prstGeom prst="rect">
            <a:avLst/>
          </a:prstGeom>
          <a:noFill/>
          <a:ln w="9525">
            <a:noFill/>
            <a:miter lim="800000"/>
            <a:headEnd/>
            <a:tailEnd/>
          </a:ln>
        </p:spPr>
      </p:pic>
      <p:sp>
        <p:nvSpPr>
          <p:cNvPr id="6" name="ZoneTexte 5"/>
          <p:cNvSpPr txBox="1"/>
          <p:nvPr/>
        </p:nvSpPr>
        <p:spPr>
          <a:xfrm>
            <a:off x="179512" y="260648"/>
            <a:ext cx="8784976" cy="400110"/>
          </a:xfrm>
          <a:prstGeom prst="rect">
            <a:avLst/>
          </a:prstGeom>
          <a:noFill/>
        </p:spPr>
        <p:txBody>
          <a:bodyPr wrap="square" rtlCol="0">
            <a:spAutoFit/>
          </a:bodyPr>
          <a:lstStyle/>
          <a:p>
            <a:r>
              <a:rPr lang="fr-FR" sz="2000" dirty="0" err="1" smtClean="0"/>
              <a:t>euler</a:t>
            </a:r>
            <a:r>
              <a:rPr lang="fr-FR" sz="2000" dirty="0" smtClean="0"/>
              <a:t> – </a:t>
            </a:r>
            <a:r>
              <a:rPr lang="fr-FR" sz="2000" dirty="0" err="1" smtClean="0"/>
              <a:t>Ress</a:t>
            </a:r>
            <a:r>
              <a:rPr lang="fr-FR" sz="2000" dirty="0" smtClean="0"/>
              <a:t>. 69 (outil)  euler.ac-versailles.fr/wm3/pi2/moyenne/arithmetique1.jsp</a:t>
            </a:r>
            <a:endParaRPr lang="fr-FR" sz="2000" dirty="0"/>
          </a:p>
        </p:txBody>
      </p:sp>
    </p:spTree>
    <p:extLst>
      <p:ext uri="{BB962C8B-B14F-4D97-AF65-F5344CB8AC3E}">
        <p14:creationId xmlns="" xmlns:p14="http://schemas.microsoft.com/office/powerpoint/2010/main" val="1974305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TotalTime>
  <Words>667</Words>
  <Application>Microsoft Office PowerPoint</Application>
  <PresentationFormat>Affichage à l'écran (4:3)</PresentationFormat>
  <Paragraphs>118</Paragraphs>
  <Slides>26</Slides>
  <Notes>2</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Thème Office</vt:lpstr>
      <vt:lpstr>Statistique descriptive,  analyse de données</vt:lpstr>
      <vt:lpstr>Diapositive 2</vt:lpstr>
      <vt:lpstr>Diapositive 3</vt:lpstr>
      <vt:lpstr>Diapositive 4</vt:lpstr>
      <vt:lpstr>(moyenne, écart type) / (médiane, écart interquartile) </vt:lpstr>
      <vt:lpstr>Diapositive 6</vt:lpstr>
      <vt:lpstr>Mais quelle distance ?</vt:lpstr>
      <vt:lpstr>Diapositive 8</vt:lpstr>
      <vt:lpstr>Diapositive 9</vt:lpstr>
      <vt:lpstr>Diapositive 10</vt:lpstr>
      <vt:lpstr>Diapositive 11</vt:lpstr>
      <vt:lpstr>Diapositive 12</vt:lpstr>
      <vt:lpstr>Diapositive 13</vt:lpstr>
      <vt:lpstr>Diapositive 14</vt:lpstr>
      <vt:lpstr>(moyenne ; écart type)/(médiane ; écart interquartile)</vt:lpstr>
      <vt:lpstr>Diapositive 16</vt:lpstr>
      <vt:lpstr>Diapositive 17</vt:lpstr>
      <vt:lpstr>Diapositive 18</vt:lpstr>
      <vt:lpstr>Diapositive 19</vt:lpstr>
      <vt:lpstr>Un autre exemple….</vt:lpstr>
      <vt:lpstr>Comparaison  moyenne / médiane</vt:lpstr>
      <vt:lpstr>Effet de structure   (d’après DNB Polynésie juin 2010)</vt:lpstr>
      <vt:lpstr>Autres exemples …</vt:lpstr>
      <vt:lpstr>Diapositive 24</vt:lpstr>
      <vt:lpstr>Diapositive 25</vt:lpstr>
      <vt:lpstr>Diapositive 26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Statistique descriptive,  analyse de données</dc:title>
  <dc:creator>ms</dc:creator>
  <cp:lastModifiedBy>ms</cp:lastModifiedBy>
  <cp:revision>62</cp:revision>
  <dcterms:created xsi:type="dcterms:W3CDTF">2011-11-28T21:38:58Z</dcterms:created>
  <dcterms:modified xsi:type="dcterms:W3CDTF">2012-12-18T19:45:24Z</dcterms:modified>
</cp:coreProperties>
</file>