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60" r:id="rId4"/>
    <p:sldId id="261" r:id="rId5"/>
    <p:sldId id="272" r:id="rId6"/>
    <p:sldId id="273" r:id="rId7"/>
    <p:sldId id="269" r:id="rId8"/>
    <p:sldId id="270" r:id="rId9"/>
    <p:sldId id="271" r:id="rId10"/>
    <p:sldId id="262" r:id="rId11"/>
    <p:sldId id="264" r:id="rId12"/>
    <p:sldId id="267" r:id="rId13"/>
    <p:sldId id="268" r:id="rId14"/>
    <p:sldId id="274" r:id="rId15"/>
    <p:sldId id="275" r:id="rId16"/>
    <p:sldId id="263" r:id="rId17"/>
    <p:sldId id="265" r:id="rId18"/>
    <p:sldId id="276" r:id="rId19"/>
    <p:sldId id="291" r:id="rId20"/>
    <p:sldId id="293" r:id="rId21"/>
    <p:sldId id="299" r:id="rId22"/>
    <p:sldId id="300" r:id="rId23"/>
    <p:sldId id="295" r:id="rId24"/>
    <p:sldId id="296" r:id="rId25"/>
    <p:sldId id="297" r:id="rId26"/>
    <p:sldId id="298" r:id="rId27"/>
    <p:sldId id="302" r:id="rId28"/>
    <p:sldId id="301" r:id="rId29"/>
    <p:sldId id="303" r:id="rId30"/>
    <p:sldId id="304" r:id="rId31"/>
    <p:sldId id="305" r:id="rId32"/>
    <p:sldId id="306" r:id="rId33"/>
    <p:sldId id="307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5" autoAdjust="0"/>
    <p:restoredTop sz="94660"/>
  </p:normalViewPr>
  <p:slideViewPr>
    <p:cSldViewPr>
      <p:cViewPr varScale="1">
        <p:scale>
          <a:sx n="88" d="100"/>
          <a:sy n="8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213C5-A521-41F8-9AF0-19AC4895883D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9574A-9BC0-479F-8A59-291C2834E7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7ACA-402D-44A6-9952-F1D70C17F732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580-406E-4907-AAFD-03152ECA3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7ACA-402D-44A6-9952-F1D70C17F732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580-406E-4907-AAFD-03152ECA3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7ACA-402D-44A6-9952-F1D70C17F732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580-406E-4907-AAFD-03152ECA3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7ACA-402D-44A6-9952-F1D70C17F732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580-406E-4907-AAFD-03152ECA3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7ACA-402D-44A6-9952-F1D70C17F732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580-406E-4907-AAFD-03152ECA3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7ACA-402D-44A6-9952-F1D70C17F732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580-406E-4907-AAFD-03152ECA3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7ACA-402D-44A6-9952-F1D70C17F732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580-406E-4907-AAFD-03152ECA3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7ACA-402D-44A6-9952-F1D70C17F732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580-406E-4907-AAFD-03152ECA3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7ACA-402D-44A6-9952-F1D70C17F732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580-406E-4907-AAFD-03152ECA3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7ACA-402D-44A6-9952-F1D70C17F732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580-406E-4907-AAFD-03152ECA3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7ACA-402D-44A6-9952-F1D70C17F732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580-406E-4907-AAFD-03152ECA3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47ACA-402D-44A6-9952-F1D70C17F732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C580-406E-4907-AAFD-03152ECA3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dirty="0" smtClean="0">
                <a:solidFill>
                  <a:srgbClr val="002060"/>
                </a:solidFill>
                <a:latin typeface="+mn-lt"/>
              </a:rPr>
              <a:t>PROBABILIT</a:t>
            </a:r>
            <a:r>
              <a:rPr lang="fr-FR" sz="6000" dirty="0" smtClean="0">
                <a:solidFill>
                  <a:srgbClr val="002060"/>
                </a:solidFill>
                <a:latin typeface="+mn-lt"/>
                <a:cs typeface="Times New Roman"/>
              </a:rPr>
              <a:t>ÉS</a:t>
            </a:r>
            <a:endParaRPr lang="fr-FR" sz="6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6000" dirty="0" smtClean="0">
                <a:solidFill>
                  <a:srgbClr val="008000"/>
                </a:solidFill>
              </a:rPr>
              <a:t>Loi géométrique tronquée</a:t>
            </a:r>
            <a:endParaRPr lang="fr-FR" sz="60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332656"/>
            <a:ext cx="8373616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4000" dirty="0" smtClean="0">
                <a:solidFill>
                  <a:srgbClr val="00B050"/>
                </a:solidFill>
              </a:rPr>
              <a:t>Définition</a:t>
            </a:r>
          </a:p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  <a:cs typeface="Times New Roman" pitchFamily="18" charset="0"/>
              </a:rPr>
              <a:t>Deux paramètres  </a:t>
            </a:r>
            <a:r>
              <a:rPr lang="fr-FR" sz="2800" i="1" dirty="0" smtClean="0">
                <a:solidFill>
                  <a:srgbClr val="002060"/>
                </a:solidFill>
                <a:cs typeface="Times New Roman" pitchFamily="18" charset="0"/>
              </a:rPr>
              <a:t>n</a:t>
            </a:r>
            <a:r>
              <a:rPr lang="fr-FR" sz="2800" dirty="0" smtClean="0">
                <a:solidFill>
                  <a:srgbClr val="002060"/>
                </a:solidFill>
                <a:cs typeface="Times New Roman" pitchFamily="18" charset="0"/>
              </a:rPr>
              <a:t>  et  </a:t>
            </a:r>
            <a:r>
              <a:rPr lang="fr-FR" sz="2800" i="1" dirty="0" smtClean="0">
                <a:solidFill>
                  <a:srgbClr val="002060"/>
                </a:solidFill>
                <a:cs typeface="Times New Roman" pitchFamily="18" charset="0"/>
              </a:rPr>
              <a:t>p</a:t>
            </a:r>
            <a:endParaRPr lang="fr-FR" sz="2800" i="1" dirty="0" smtClean="0">
              <a:solidFill>
                <a:srgbClr val="558ED5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  <a:cs typeface="Times New Roman"/>
              </a:rPr>
              <a:t>O</a:t>
            </a:r>
            <a:r>
              <a:rPr lang="fr-FR" sz="2800" dirty="0" smtClean="0">
                <a:solidFill>
                  <a:srgbClr val="002060"/>
                </a:solidFill>
                <a:cs typeface="Times New Roman"/>
              </a:rPr>
              <a:t>n effectue </a:t>
            </a:r>
            <a:r>
              <a:rPr lang="fr-FR" sz="2800" i="1" dirty="0" smtClean="0">
                <a:solidFill>
                  <a:srgbClr val="002060"/>
                </a:solidFill>
                <a:cs typeface="Times New Roman"/>
              </a:rPr>
              <a:t>n</a:t>
            </a:r>
            <a:r>
              <a:rPr lang="fr-FR" sz="2800" dirty="0" smtClean="0">
                <a:solidFill>
                  <a:srgbClr val="002060"/>
                </a:solidFill>
                <a:cs typeface="Times New Roman"/>
              </a:rPr>
              <a:t> épreuves de </a:t>
            </a:r>
            <a:r>
              <a:rPr lang="fr-FR" sz="2800" dirty="0">
                <a:solidFill>
                  <a:srgbClr val="002060"/>
                </a:solidFill>
                <a:cs typeface="Times New Roman"/>
              </a:rPr>
              <a:t>B</a:t>
            </a:r>
            <a:r>
              <a:rPr lang="fr-FR" sz="2800" dirty="0" smtClean="0">
                <a:solidFill>
                  <a:srgbClr val="002060"/>
                </a:solidFill>
                <a:cs typeface="Times New Roman"/>
              </a:rPr>
              <a:t>ernoulli successives, identiques et indépendantes.</a:t>
            </a:r>
          </a:p>
          <a:p>
            <a:pPr marL="514350" indent="-514350">
              <a:buNone/>
            </a:pPr>
            <a:r>
              <a:rPr lang="fr-FR" sz="2800" i="1" dirty="0">
                <a:solidFill>
                  <a:srgbClr val="002060"/>
                </a:solidFill>
                <a:cs typeface="Times New Roman"/>
              </a:rPr>
              <a:t>p</a:t>
            </a:r>
            <a:r>
              <a:rPr lang="fr-FR" sz="2800" dirty="0" smtClean="0">
                <a:solidFill>
                  <a:srgbClr val="002060"/>
                </a:solidFill>
                <a:cs typeface="Times New Roman"/>
              </a:rPr>
              <a:t> est la probabilité de succès (0 &lt; </a:t>
            </a:r>
            <a:r>
              <a:rPr lang="fr-FR" sz="2800" i="1" dirty="0" smtClean="0">
                <a:solidFill>
                  <a:srgbClr val="002060"/>
                </a:solidFill>
                <a:cs typeface="Times New Roman"/>
              </a:rPr>
              <a:t>p</a:t>
            </a:r>
            <a:r>
              <a:rPr lang="fr-FR" sz="2800" dirty="0" smtClean="0">
                <a:solidFill>
                  <a:srgbClr val="002060"/>
                </a:solidFill>
                <a:cs typeface="Times New Roman"/>
              </a:rPr>
              <a:t> &lt; 1).</a:t>
            </a:r>
          </a:p>
          <a:p>
            <a:pPr marL="514350" indent="-514350">
              <a:buNone/>
            </a:pPr>
            <a:r>
              <a:rPr lang="fr-FR" sz="2800" dirty="0" smtClean="0">
                <a:solidFill>
                  <a:srgbClr val="002060"/>
                </a:solidFill>
                <a:cs typeface="Times New Roman"/>
              </a:rPr>
              <a:t>X = rang du premier succès ; </a:t>
            </a:r>
          </a:p>
          <a:p>
            <a:pPr marL="514350" indent="-514350">
              <a:buNone/>
            </a:pPr>
            <a:r>
              <a:rPr lang="fr-FR" sz="2800" dirty="0" smtClean="0">
                <a:solidFill>
                  <a:srgbClr val="002060"/>
                </a:solidFill>
                <a:cs typeface="Times New Roman"/>
              </a:rPr>
              <a:t>X = 0 si pas de succès.</a:t>
            </a:r>
          </a:p>
          <a:p>
            <a:pPr marL="514350" indent="-514350">
              <a:buNone/>
            </a:pPr>
            <a:r>
              <a:rPr lang="fr-FR" sz="2800" dirty="0" smtClean="0">
                <a:solidFill>
                  <a:srgbClr val="002060"/>
                </a:solidFill>
                <a:cs typeface="Times New Roman"/>
              </a:rPr>
              <a:t>La loi de probabilité de X est définie par :</a:t>
            </a:r>
          </a:p>
          <a:p>
            <a:pPr marL="514350" indent="-514350">
              <a:buNone/>
            </a:pPr>
            <a:r>
              <a:rPr lang="fr-FR" sz="2800" dirty="0" smtClean="0">
                <a:solidFill>
                  <a:srgbClr val="002060"/>
                </a:solidFill>
                <a:cs typeface="Times New Roman"/>
              </a:rPr>
              <a:t>•	pour </a:t>
            </a:r>
            <a:r>
              <a:rPr lang="fr-FR" sz="2800" i="1" dirty="0" smtClean="0">
                <a:solidFill>
                  <a:srgbClr val="002060"/>
                </a:solidFill>
                <a:cs typeface="Times New Roman"/>
              </a:rPr>
              <a:t>k</a:t>
            </a:r>
            <a:r>
              <a:rPr lang="fr-FR" sz="2800" dirty="0" smtClean="0">
                <a:solidFill>
                  <a:srgbClr val="002060"/>
                </a:solidFill>
                <a:cs typeface="Times New Roman"/>
              </a:rPr>
              <a:t> entier tel que  1 ≤ </a:t>
            </a:r>
            <a:r>
              <a:rPr lang="fr-FR" sz="2800" i="1" dirty="0" smtClean="0">
                <a:solidFill>
                  <a:srgbClr val="002060"/>
                </a:solidFill>
                <a:cs typeface="Times New Roman"/>
              </a:rPr>
              <a:t>k</a:t>
            </a:r>
            <a:r>
              <a:rPr lang="fr-FR" sz="2800" dirty="0" smtClean="0">
                <a:solidFill>
                  <a:srgbClr val="002060"/>
                </a:solidFill>
                <a:cs typeface="Times New Roman"/>
              </a:rPr>
              <a:t> ≤ </a:t>
            </a:r>
            <a:r>
              <a:rPr lang="fr-FR" sz="2800" i="1" dirty="0" smtClean="0">
                <a:solidFill>
                  <a:srgbClr val="002060"/>
                </a:solidFill>
                <a:cs typeface="Times New Roman"/>
              </a:rPr>
              <a:t>n,  P</a:t>
            </a:r>
            <a:r>
              <a:rPr lang="fr-FR" sz="2800" dirty="0" smtClean="0">
                <a:solidFill>
                  <a:srgbClr val="002060"/>
                </a:solidFill>
                <a:cs typeface="Times New Roman"/>
              </a:rPr>
              <a:t>(X = </a:t>
            </a:r>
            <a:r>
              <a:rPr lang="fr-FR" sz="2800" i="1" dirty="0" smtClean="0">
                <a:solidFill>
                  <a:srgbClr val="002060"/>
                </a:solidFill>
                <a:cs typeface="Times New Roman"/>
              </a:rPr>
              <a:t>k</a:t>
            </a:r>
            <a:r>
              <a:rPr lang="fr-FR" sz="2800" dirty="0" smtClean="0">
                <a:solidFill>
                  <a:srgbClr val="002060"/>
                </a:solidFill>
                <a:cs typeface="Times New Roman"/>
              </a:rPr>
              <a:t>) = </a:t>
            </a:r>
            <a:r>
              <a:rPr lang="fr-FR" sz="2800" i="1" dirty="0" smtClean="0">
                <a:solidFill>
                  <a:srgbClr val="002060"/>
                </a:solidFill>
                <a:cs typeface="Times New Roman"/>
              </a:rPr>
              <a:t>p</a:t>
            </a:r>
            <a:r>
              <a:rPr lang="fr-FR" sz="2800" dirty="0" smtClean="0">
                <a:solidFill>
                  <a:srgbClr val="002060"/>
                </a:solidFill>
                <a:cs typeface="Times New Roman"/>
              </a:rPr>
              <a:t>(1 –</a:t>
            </a:r>
            <a:r>
              <a:rPr lang="fr-FR" sz="2800" i="1" dirty="0" smtClean="0">
                <a:solidFill>
                  <a:srgbClr val="002060"/>
                </a:solidFill>
                <a:cs typeface="Times New Roman"/>
              </a:rPr>
              <a:t> p</a:t>
            </a:r>
            <a:r>
              <a:rPr lang="fr-FR" sz="2800" dirty="0" smtClean="0">
                <a:solidFill>
                  <a:srgbClr val="002060"/>
                </a:solidFill>
                <a:cs typeface="Times New Roman"/>
              </a:rPr>
              <a:t>)</a:t>
            </a:r>
            <a:r>
              <a:rPr lang="fr-FR" sz="2800" i="1" baseline="30000" dirty="0" smtClean="0">
                <a:solidFill>
                  <a:srgbClr val="002060"/>
                </a:solidFill>
                <a:cs typeface="Times New Roman"/>
              </a:rPr>
              <a:t>k</a:t>
            </a:r>
            <a:r>
              <a:rPr lang="fr-FR" sz="2800" baseline="30000" dirty="0" smtClean="0">
                <a:solidFill>
                  <a:srgbClr val="002060"/>
                </a:solidFill>
                <a:cs typeface="Times New Roman"/>
              </a:rPr>
              <a:t>–1</a:t>
            </a:r>
          </a:p>
          <a:p>
            <a:pPr marL="514350" indent="-514350">
              <a:buNone/>
            </a:pPr>
            <a:r>
              <a:rPr lang="fr-FR" sz="2800" dirty="0" smtClean="0">
                <a:solidFill>
                  <a:srgbClr val="002060"/>
                </a:solidFill>
                <a:cs typeface="Times New Roman"/>
              </a:rPr>
              <a:t>•	</a:t>
            </a:r>
            <a:r>
              <a:rPr lang="fr-FR" sz="2800" i="1" dirty="0" smtClean="0">
                <a:solidFill>
                  <a:srgbClr val="002060"/>
                </a:solidFill>
                <a:cs typeface="Times New Roman"/>
              </a:rPr>
              <a:t>P</a:t>
            </a:r>
            <a:r>
              <a:rPr lang="fr-FR" sz="2800" dirty="0" smtClean="0">
                <a:solidFill>
                  <a:srgbClr val="002060"/>
                </a:solidFill>
                <a:cs typeface="Times New Roman"/>
              </a:rPr>
              <a:t>(X = 0) = (1 –</a:t>
            </a:r>
            <a:r>
              <a:rPr lang="fr-FR" sz="2800" i="1" dirty="0" smtClean="0">
                <a:solidFill>
                  <a:srgbClr val="002060"/>
                </a:solidFill>
                <a:cs typeface="Times New Roman"/>
              </a:rPr>
              <a:t> p</a:t>
            </a:r>
            <a:r>
              <a:rPr lang="fr-FR" sz="2800" dirty="0" smtClean="0">
                <a:solidFill>
                  <a:srgbClr val="002060"/>
                </a:solidFill>
                <a:cs typeface="Times New Roman"/>
              </a:rPr>
              <a:t>)</a:t>
            </a:r>
            <a:r>
              <a:rPr lang="fr-FR" sz="2800" i="1" baseline="30000" dirty="0" smtClean="0">
                <a:solidFill>
                  <a:srgbClr val="002060"/>
                </a:solidFill>
                <a:cs typeface="Times New Roman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xmlns="" val="126903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>
                <a:solidFill>
                  <a:srgbClr val="00B050"/>
                </a:solidFill>
              </a:rPr>
              <a:t>Intérêts …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Travailler les variables aléatoires discrètes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Arbre pour lequel les chemins n’ont pas tous la même longueur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Exploiter un résultat sur les suites géométriques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Exploiter des résultats relatifs à la dérivation …</a:t>
            </a:r>
          </a:p>
          <a:p>
            <a:endParaRPr lang="fr-FR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(doc. ressource 1</a:t>
            </a:r>
            <a:r>
              <a:rPr lang="fr-FR" baseline="30000" dirty="0" smtClean="0">
                <a:solidFill>
                  <a:srgbClr val="002060"/>
                </a:solidFill>
              </a:rPr>
              <a:t>ère</a:t>
            </a:r>
            <a:r>
              <a:rPr lang="fr-FR" dirty="0" smtClean="0">
                <a:solidFill>
                  <a:srgbClr val="002060"/>
                </a:solidFill>
              </a:rPr>
              <a:t>  p 13 et suivantes)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Sur </a:t>
            </a:r>
            <a:r>
              <a:rPr lang="fr-FR" dirty="0" err="1" smtClean="0">
                <a:solidFill>
                  <a:srgbClr val="002060"/>
                </a:solidFill>
              </a:rPr>
              <a:t>euler</a:t>
            </a:r>
            <a:r>
              <a:rPr lang="fr-FR" dirty="0" smtClean="0">
                <a:solidFill>
                  <a:srgbClr val="002060"/>
                </a:solidFill>
              </a:rPr>
              <a:t> … outil 3773</a:t>
            </a:r>
            <a:endParaRPr lang="fr-FR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8357153" cy="56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556792"/>
            <a:ext cx="8483519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204864"/>
            <a:ext cx="835292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76672"/>
            <a:ext cx="6552728" cy="518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2060"/>
                </a:solidFill>
              </a:rPr>
              <a:t>exercice d’apprentissage  4016</a:t>
            </a:r>
            <a:endParaRPr lang="fr-FR" sz="3600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8627023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16832"/>
            <a:ext cx="875523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3573016"/>
            <a:ext cx="536937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1403648" y="5877272"/>
            <a:ext cx="57330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002060"/>
                </a:solidFill>
              </a:rPr>
              <a:t>Voir aussi la définition dans le lexique.</a:t>
            </a:r>
            <a:endParaRPr lang="fr-FR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	On vérifie qu’il s’agit bien d’une loi de probabilité en calculant la somme des probabilités  ;  le calcul utilise la formule sur la somme de termes consécutifs d’une suite géométrique :</a:t>
            </a:r>
          </a:p>
          <a:p>
            <a:pPr>
              <a:buNone/>
            </a:pPr>
            <a:endParaRPr lang="fr-FR" sz="2800" dirty="0">
              <a:solidFill>
                <a:srgbClr val="00206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92896"/>
            <a:ext cx="910101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365104"/>
            <a:ext cx="5796968" cy="166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2060"/>
                </a:solidFill>
              </a:rPr>
              <a:t>Espérance de la loi géométrique tronquée</a:t>
            </a:r>
            <a:endParaRPr lang="fr-FR" sz="3600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12776"/>
            <a:ext cx="588483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539552" y="2852936"/>
            <a:ext cx="5759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002060"/>
                </a:solidFill>
              </a:rPr>
              <a:t>On considère la fonction </a:t>
            </a:r>
            <a:r>
              <a:rPr lang="fr-FR" sz="2800" i="1" dirty="0" smtClean="0">
                <a:solidFill>
                  <a:srgbClr val="002060"/>
                </a:solidFill>
              </a:rPr>
              <a:t>f</a:t>
            </a:r>
            <a:r>
              <a:rPr lang="fr-FR" sz="2800" dirty="0" smtClean="0">
                <a:solidFill>
                  <a:srgbClr val="002060"/>
                </a:solidFill>
              </a:rPr>
              <a:t> définie par :</a:t>
            </a:r>
            <a:endParaRPr lang="fr-FR" sz="2800" dirty="0">
              <a:solidFill>
                <a:srgbClr val="00206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284984"/>
            <a:ext cx="5184576" cy="1210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4293096"/>
            <a:ext cx="2664296" cy="1028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899592" y="5589240"/>
            <a:ext cx="1114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002060"/>
                </a:solidFill>
              </a:rPr>
              <a:t>Donc :</a:t>
            </a:r>
            <a:endParaRPr lang="fr-FR" sz="2800" dirty="0">
              <a:solidFill>
                <a:srgbClr val="002060"/>
              </a:solidFill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5517232"/>
            <a:ext cx="325476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264696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002060"/>
                </a:solidFill>
              </a:rPr>
              <a:t>Or :</a:t>
            </a:r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sz="2800" dirty="0" smtClean="0">
                <a:solidFill>
                  <a:srgbClr val="002060"/>
                </a:solidFill>
              </a:rPr>
              <a:t>Donc :   </a:t>
            </a:r>
          </a:p>
          <a:p>
            <a:endParaRPr lang="fr-FR" dirty="0" smtClean="0"/>
          </a:p>
          <a:p>
            <a:r>
              <a:rPr lang="fr-FR" sz="2800" dirty="0" smtClean="0">
                <a:solidFill>
                  <a:srgbClr val="002060"/>
                </a:solidFill>
              </a:rPr>
              <a:t>D’où : </a:t>
            </a:r>
          </a:p>
          <a:p>
            <a:endParaRPr lang="fr-FR" dirty="0" smtClean="0"/>
          </a:p>
          <a:p>
            <a:pPr>
              <a:buNone/>
            </a:pPr>
            <a:r>
              <a:rPr lang="fr-FR" sz="2400" dirty="0" smtClean="0">
                <a:solidFill>
                  <a:srgbClr val="002060"/>
                </a:solidFill>
              </a:rPr>
              <a:t>(voir doc ressource page 19)</a:t>
            </a:r>
          </a:p>
          <a:p>
            <a:pPr>
              <a:buNone/>
            </a:pPr>
            <a:endParaRPr lang="fr-FR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sz="2400" dirty="0" smtClean="0">
                <a:solidFill>
                  <a:srgbClr val="002060"/>
                </a:solidFill>
              </a:rPr>
              <a:t>Prolongement possible :  limite quand</a:t>
            </a:r>
          </a:p>
          <a:p>
            <a:pPr>
              <a:buNone/>
            </a:pPr>
            <a:r>
              <a:rPr lang="fr-FR" sz="2400" dirty="0" smtClean="0">
                <a:solidFill>
                  <a:srgbClr val="002060"/>
                </a:solidFill>
              </a:rPr>
              <a:t>(conjecture avec un outil numérique ou graphique …) </a:t>
            </a:r>
          </a:p>
          <a:p>
            <a:pPr>
              <a:buNone/>
            </a:pPr>
            <a:endParaRPr lang="fr-FR" sz="2400" dirty="0">
              <a:solidFill>
                <a:srgbClr val="00206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60648"/>
            <a:ext cx="421360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628800"/>
            <a:ext cx="565328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2780928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4941168"/>
            <a:ext cx="1538620" cy="54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7200" dirty="0" smtClean="0">
                <a:solidFill>
                  <a:srgbClr val="008000"/>
                </a:solidFill>
              </a:rPr>
              <a:t>Loi binomiale</a:t>
            </a:r>
            <a:endParaRPr lang="fr-FR" sz="72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633267"/>
          </a:xfrm>
        </p:spPr>
        <p:txBody>
          <a:bodyPr/>
          <a:lstStyle/>
          <a:p>
            <a:pPr algn="ctr">
              <a:buNone/>
            </a:pPr>
            <a:r>
              <a:rPr lang="fr-FR" sz="4000" dirty="0" smtClean="0">
                <a:solidFill>
                  <a:srgbClr val="002060"/>
                </a:solidFill>
              </a:rPr>
              <a:t>	</a:t>
            </a:r>
            <a:r>
              <a:rPr lang="fr-FR" sz="4000" dirty="0" smtClean="0">
                <a:solidFill>
                  <a:srgbClr val="008000"/>
                </a:solidFill>
              </a:rPr>
              <a:t>Répétition d’expériences identiques et indépendantes à deux ou trois issues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620688"/>
            <a:ext cx="8568952" cy="561662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fr-FR" sz="7000" dirty="0" smtClean="0">
                <a:solidFill>
                  <a:srgbClr val="002060"/>
                </a:solidFill>
              </a:rPr>
              <a:t> Loi binomiale B(</a:t>
            </a:r>
            <a:r>
              <a:rPr lang="fr-FR" sz="7000" i="1" dirty="0" smtClean="0">
                <a:solidFill>
                  <a:srgbClr val="002060"/>
                </a:solidFill>
              </a:rPr>
              <a:t>n</a:t>
            </a:r>
            <a:r>
              <a:rPr lang="fr-FR" sz="7000" dirty="0" smtClean="0">
                <a:solidFill>
                  <a:srgbClr val="002060"/>
                </a:solidFill>
              </a:rPr>
              <a:t> ; </a:t>
            </a:r>
            <a:r>
              <a:rPr lang="fr-FR" sz="7000" i="1" dirty="0" smtClean="0">
                <a:solidFill>
                  <a:srgbClr val="002060"/>
                </a:solidFill>
              </a:rPr>
              <a:t>p</a:t>
            </a:r>
            <a:r>
              <a:rPr lang="fr-FR" sz="7000" dirty="0" smtClean="0">
                <a:solidFill>
                  <a:srgbClr val="002060"/>
                </a:solidFill>
              </a:rPr>
              <a:t>)</a:t>
            </a:r>
          </a:p>
          <a:p>
            <a:pPr>
              <a:buNone/>
            </a:pPr>
            <a:r>
              <a:rPr lang="fr-FR" sz="7000" dirty="0" smtClean="0">
                <a:solidFill>
                  <a:srgbClr val="002060"/>
                </a:solidFill>
              </a:rPr>
              <a:t>	= loi de la variable aléatoire égale au nombre 	de succès dans la répétition de </a:t>
            </a:r>
            <a:r>
              <a:rPr lang="fr-FR" sz="7000" i="1" dirty="0" smtClean="0">
                <a:solidFill>
                  <a:srgbClr val="002060"/>
                </a:solidFill>
              </a:rPr>
              <a:t>n</a:t>
            </a:r>
            <a:r>
              <a:rPr lang="fr-FR" sz="7000" dirty="0" smtClean="0">
                <a:solidFill>
                  <a:srgbClr val="002060"/>
                </a:solidFill>
              </a:rPr>
              <a:t> épreuves de Bernoulli identiques et indépendantes de paramètre </a:t>
            </a:r>
            <a:r>
              <a:rPr lang="fr-FR" sz="7000" i="1" dirty="0" smtClean="0">
                <a:solidFill>
                  <a:srgbClr val="002060"/>
                </a:solidFill>
              </a:rPr>
              <a:t>p</a:t>
            </a:r>
            <a:r>
              <a:rPr lang="fr-FR" sz="7000" dirty="0" smtClean="0">
                <a:solidFill>
                  <a:srgbClr val="002060"/>
                </a:solidFill>
              </a:rPr>
              <a:t>. (sauf STMG)</a:t>
            </a:r>
          </a:p>
          <a:p>
            <a:pPr>
              <a:buNone/>
            </a:pPr>
            <a:endParaRPr lang="fr-FR" sz="7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sz="7000" dirty="0" smtClean="0">
                <a:solidFill>
                  <a:srgbClr val="002060"/>
                </a:solidFill>
              </a:rPr>
              <a:t>« La représentation à l’aide d’un </a:t>
            </a:r>
            <a:r>
              <a:rPr lang="fr-FR" sz="7000" b="1" dirty="0" smtClean="0">
                <a:solidFill>
                  <a:srgbClr val="002060"/>
                </a:solidFill>
              </a:rPr>
              <a:t>arbre</a:t>
            </a:r>
            <a:r>
              <a:rPr lang="fr-FR" sz="7000" dirty="0" smtClean="0">
                <a:solidFill>
                  <a:srgbClr val="002060"/>
                </a:solidFill>
              </a:rPr>
              <a:t> est privilégiée. »</a:t>
            </a:r>
          </a:p>
          <a:p>
            <a:pPr>
              <a:buNone/>
            </a:pPr>
            <a:endParaRPr lang="fr-FR" sz="7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sz="7000" dirty="0" smtClean="0">
                <a:solidFill>
                  <a:srgbClr val="002060"/>
                </a:solidFill>
              </a:rPr>
              <a:t>« </a:t>
            </a:r>
            <a:r>
              <a:rPr lang="fr-FR" sz="7000" b="1" dirty="0" smtClean="0">
                <a:solidFill>
                  <a:srgbClr val="002060"/>
                </a:solidFill>
              </a:rPr>
              <a:t>Reconnaître des situations </a:t>
            </a:r>
            <a:r>
              <a:rPr lang="fr-FR" sz="7000" dirty="0" smtClean="0">
                <a:solidFill>
                  <a:srgbClr val="002060"/>
                </a:solidFill>
              </a:rPr>
              <a:t>relevant de la loi binomiale. »</a:t>
            </a:r>
          </a:p>
          <a:p>
            <a:pPr>
              <a:buNone/>
            </a:pPr>
            <a:endParaRPr lang="fr-FR" sz="7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sz="7000" dirty="0" smtClean="0">
                <a:solidFill>
                  <a:srgbClr val="002060"/>
                </a:solidFill>
              </a:rPr>
              <a:t>« </a:t>
            </a:r>
            <a:r>
              <a:rPr lang="fr-FR" sz="7000" b="1" dirty="0" smtClean="0">
                <a:solidFill>
                  <a:srgbClr val="002060"/>
                </a:solidFill>
              </a:rPr>
              <a:t>Représenter graphiquement </a:t>
            </a:r>
            <a:r>
              <a:rPr lang="fr-FR" sz="7000" dirty="0" smtClean="0">
                <a:solidFill>
                  <a:srgbClr val="002060"/>
                </a:solidFill>
              </a:rPr>
              <a:t>la loi binomiale. »</a:t>
            </a:r>
          </a:p>
          <a:p>
            <a:pPr>
              <a:buNone/>
            </a:pPr>
            <a:r>
              <a:rPr lang="fr-FR" sz="7000" dirty="0" smtClean="0">
                <a:solidFill>
                  <a:srgbClr val="002060"/>
                </a:solidFill>
              </a:rPr>
              <a:t>(diagramme en bâtons)</a:t>
            </a:r>
          </a:p>
          <a:p>
            <a:pPr>
              <a:buNone/>
            </a:pPr>
            <a:endParaRPr lang="fr-FR" sz="3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sz="3000" dirty="0" smtClean="0">
                <a:solidFill>
                  <a:srgbClr val="002060"/>
                </a:solidFill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sz="3600" dirty="0" smtClean="0">
                <a:solidFill>
                  <a:srgbClr val="00B050"/>
                </a:solidFill>
              </a:rPr>
              <a:t>Calculer une probabilité dans le cadre de la loi binomiale …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628800"/>
            <a:ext cx="7632848" cy="475252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en ES/L et S – coefficients binomiaux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 est le nombre de chemins qui réalisent exactement </a:t>
            </a:r>
            <a:r>
              <a:rPr lang="fr-FR" i="1" dirty="0" smtClean="0">
                <a:solidFill>
                  <a:srgbClr val="002060"/>
                </a:solidFill>
              </a:rPr>
              <a:t>k</a:t>
            </a:r>
            <a:r>
              <a:rPr lang="fr-FR" dirty="0" smtClean="0">
                <a:solidFill>
                  <a:srgbClr val="002060"/>
                </a:solidFill>
              </a:rPr>
              <a:t> succès.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</a:t>
            </a:r>
            <a:r>
              <a:rPr lang="fr-FR" sz="2800" dirty="0" smtClean="0">
                <a:solidFill>
                  <a:srgbClr val="002060"/>
                </a:solidFill>
              </a:rPr>
              <a:t>(pas de formule avec les factorielles, calculatrice ou tableur, triangle de Pascal en S)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La probabilité de chacun de ces chemins est 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	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i="1" baseline="30000" dirty="0" smtClean="0">
                <a:solidFill>
                  <a:srgbClr val="002060"/>
                </a:solidFill>
              </a:rPr>
              <a:t>k</a:t>
            </a:r>
            <a:r>
              <a:rPr lang="fr-FR" baseline="30000" dirty="0" smtClean="0">
                <a:solidFill>
                  <a:srgbClr val="002060"/>
                </a:solidFill>
              </a:rPr>
              <a:t> </a:t>
            </a:r>
            <a:r>
              <a:rPr lang="fr-FR" dirty="0" smtClean="0">
                <a:solidFill>
                  <a:srgbClr val="002060"/>
                </a:solidFill>
              </a:rPr>
              <a:t>(1-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)</a:t>
            </a:r>
            <a:r>
              <a:rPr lang="fr-FR" i="1" baseline="30000" dirty="0" smtClean="0">
                <a:solidFill>
                  <a:srgbClr val="002060"/>
                </a:solidFill>
              </a:rPr>
              <a:t>n-k</a:t>
            </a:r>
            <a:r>
              <a:rPr lang="fr-FR" dirty="0" smtClean="0">
                <a:solidFill>
                  <a:srgbClr val="002060"/>
                </a:solidFill>
              </a:rPr>
              <a:t>.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En STI2D, STL, STMG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calcul des probabilités avec calculatrice ou tableur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132856"/>
            <a:ext cx="59724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rgbClr val="00B050"/>
                </a:solidFill>
              </a:rPr>
              <a:t>Espérance, variance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Espérance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Formule conjecturée puis admise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(en STMG : peut être conjecturée ou illustrée à l’aide de simulations)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Utiliser l’espérance dans des contextes variés (ES/L et S)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Interpréter l’espérance comme valeur moyenne dans le cas d’un grand nombre de répétitions (STI2D/STL, STMG)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Variance en S et STI2D/STL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rgbClr val="002060"/>
                </a:solidFill>
              </a:rPr>
              <a:t>Loi binomiale sur </a:t>
            </a:r>
            <a:r>
              <a:rPr lang="fr-FR" sz="4000" dirty="0" err="1" smtClean="0">
                <a:solidFill>
                  <a:srgbClr val="002060"/>
                </a:solidFill>
              </a:rPr>
              <a:t>euler</a:t>
            </a:r>
            <a:endParaRPr lang="fr-FR" sz="4000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11 exercices d’apprentissage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2 outils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2 QCM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8811404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2060"/>
                </a:solidFill>
              </a:rPr>
              <a:t>Ressource 3780</a:t>
            </a:r>
            <a:endParaRPr lang="fr-FR" sz="3600" dirty="0">
              <a:solidFill>
                <a:srgbClr val="002060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980728"/>
            <a:ext cx="46291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44824"/>
            <a:ext cx="879505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832648"/>
          </a:xfrm>
        </p:spPr>
        <p:txBody>
          <a:bodyPr>
            <a:normAutofit lnSpcReduction="10000"/>
          </a:bodyPr>
          <a:lstStyle/>
          <a:p>
            <a:r>
              <a:rPr lang="fr-FR" sz="3600" dirty="0" smtClean="0">
                <a:solidFill>
                  <a:srgbClr val="002060"/>
                </a:solidFill>
              </a:rPr>
              <a:t>A partir d’une représentation graphique, on peut observer l’influence d’une variation de </a:t>
            </a:r>
            <a:r>
              <a:rPr lang="fr-FR" sz="3600" i="1" dirty="0" smtClean="0">
                <a:solidFill>
                  <a:srgbClr val="002060"/>
                </a:solidFill>
              </a:rPr>
              <a:t>n</a:t>
            </a:r>
            <a:r>
              <a:rPr lang="fr-FR" sz="3600" dirty="0" smtClean="0">
                <a:solidFill>
                  <a:srgbClr val="002060"/>
                </a:solidFill>
              </a:rPr>
              <a:t> à </a:t>
            </a:r>
            <a:r>
              <a:rPr lang="fr-FR" sz="3600" i="1" dirty="0" smtClean="0">
                <a:solidFill>
                  <a:srgbClr val="002060"/>
                </a:solidFill>
              </a:rPr>
              <a:t>p</a:t>
            </a:r>
            <a:r>
              <a:rPr lang="fr-FR" sz="3600" dirty="0" smtClean="0">
                <a:solidFill>
                  <a:srgbClr val="002060"/>
                </a:solidFill>
              </a:rPr>
              <a:t> fixé, ou inversement.</a:t>
            </a:r>
          </a:p>
          <a:p>
            <a:r>
              <a:rPr lang="fr-FR" sz="3600" dirty="0" smtClean="0">
                <a:solidFill>
                  <a:srgbClr val="002060"/>
                </a:solidFill>
              </a:rPr>
              <a:t>Le diagramme est symétrique si et seulement si  </a:t>
            </a:r>
            <a:r>
              <a:rPr lang="fr-FR" sz="3600" i="1" dirty="0" smtClean="0">
                <a:solidFill>
                  <a:srgbClr val="002060"/>
                </a:solidFill>
              </a:rPr>
              <a:t>p</a:t>
            </a:r>
            <a:r>
              <a:rPr lang="fr-FR" sz="3600" dirty="0" smtClean="0">
                <a:solidFill>
                  <a:srgbClr val="002060"/>
                </a:solidFill>
              </a:rPr>
              <a:t> = 0,5.</a:t>
            </a:r>
          </a:p>
          <a:p>
            <a:r>
              <a:rPr lang="fr-FR" sz="3600" dirty="0" smtClean="0">
                <a:solidFill>
                  <a:srgbClr val="002060"/>
                </a:solidFill>
              </a:rPr>
              <a:t>La courbe a une « allure symétrique » pour les « grandes binomiales » </a:t>
            </a:r>
          </a:p>
          <a:p>
            <a:pPr>
              <a:buNone/>
            </a:pPr>
            <a:r>
              <a:rPr lang="fr-FR" sz="3600" dirty="0" smtClean="0">
                <a:solidFill>
                  <a:srgbClr val="002060"/>
                </a:solidFill>
              </a:rPr>
              <a:t>	(</a:t>
            </a:r>
            <a:r>
              <a:rPr lang="fr-FR" sz="3600" i="1" dirty="0" smtClean="0">
                <a:solidFill>
                  <a:srgbClr val="002060"/>
                </a:solidFill>
              </a:rPr>
              <a:t>n</a:t>
            </a:r>
            <a:r>
              <a:rPr lang="fr-FR" sz="3600" dirty="0" smtClean="0">
                <a:solidFill>
                  <a:srgbClr val="002060"/>
                </a:solidFill>
              </a:rPr>
              <a:t> </a:t>
            </a:r>
            <a:r>
              <a:rPr lang="fr-FR" sz="3600" dirty="0" smtClean="0">
                <a:solidFill>
                  <a:srgbClr val="002060"/>
                </a:solidFill>
                <a:latin typeface="Cambria Math"/>
                <a:ea typeface="Cambria Math"/>
              </a:rPr>
              <a:t>≥</a:t>
            </a:r>
            <a:r>
              <a:rPr lang="fr-FR" sz="3600" dirty="0" smtClean="0">
                <a:solidFill>
                  <a:srgbClr val="002060"/>
                </a:solidFill>
                <a:latin typeface="Calibri" pitchFamily="34" charset="0"/>
                <a:ea typeface="Cambria Math"/>
              </a:rPr>
              <a:t>25 ; 0,2 &lt; </a:t>
            </a:r>
            <a:r>
              <a:rPr lang="fr-FR" sz="3600" i="1" dirty="0" smtClean="0">
                <a:solidFill>
                  <a:srgbClr val="002060"/>
                </a:solidFill>
                <a:latin typeface="Calibri" pitchFamily="34" charset="0"/>
                <a:ea typeface="Cambria Math"/>
              </a:rPr>
              <a:t>p</a:t>
            </a:r>
            <a:r>
              <a:rPr lang="fr-FR" sz="3600" dirty="0" smtClean="0">
                <a:solidFill>
                  <a:srgbClr val="002060"/>
                </a:solidFill>
                <a:latin typeface="Calibri" pitchFamily="34" charset="0"/>
                <a:ea typeface="Cambria Math"/>
              </a:rPr>
              <a:t> &lt;0,8)</a:t>
            </a:r>
          </a:p>
          <a:p>
            <a:r>
              <a:rPr lang="fr-FR" sz="3600" dirty="0" smtClean="0">
                <a:solidFill>
                  <a:srgbClr val="002060"/>
                </a:solidFill>
              </a:rPr>
              <a:t>On peut utiliser le tableur pour conjecturer l’espérance.</a:t>
            </a:r>
          </a:p>
          <a:p>
            <a:pPr>
              <a:buNone/>
            </a:pPr>
            <a:endParaRPr lang="fr-FR" sz="3600" dirty="0" smtClean="0">
              <a:solidFill>
                <a:srgbClr val="002060"/>
              </a:solidFill>
              <a:latin typeface="Calibri" pitchFamily="34" charset="0"/>
              <a:ea typeface="Cambria Math"/>
            </a:endParaRPr>
          </a:p>
          <a:p>
            <a:pPr>
              <a:buNone/>
            </a:pPr>
            <a:endParaRPr lang="fr-FR" sz="3600" dirty="0" smtClean="0">
              <a:solidFill>
                <a:srgbClr val="002060"/>
              </a:solidFill>
              <a:latin typeface="Calibri" pitchFamily="34" charset="0"/>
              <a:ea typeface="Cambria Mat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7200" dirty="0" smtClean="0">
                <a:solidFill>
                  <a:srgbClr val="008000"/>
                </a:solidFill>
              </a:rPr>
              <a:t>Lois  à  densité</a:t>
            </a:r>
            <a:endParaRPr lang="fr-FR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fr-FR" dirty="0" smtClean="0">
                <a:solidFill>
                  <a:srgbClr val="008000"/>
                </a:solidFill>
              </a:rPr>
              <a:t>Lois à densité (terminale)</a:t>
            </a:r>
            <a:endParaRPr lang="fr-FR" dirty="0">
              <a:solidFill>
                <a:srgbClr val="008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713387"/>
          </a:xfrm>
        </p:spPr>
        <p:txBody>
          <a:bodyPr/>
          <a:lstStyle/>
          <a:p>
            <a:r>
              <a:rPr lang="fr-FR" sz="4400" dirty="0" smtClean="0">
                <a:solidFill>
                  <a:srgbClr val="002060"/>
                </a:solidFill>
              </a:rPr>
              <a:t>En S et ES/L : notion de loi à densité à partir d’exemples</a:t>
            </a:r>
          </a:p>
          <a:p>
            <a:r>
              <a:rPr lang="fr-FR" sz="4400" dirty="0" smtClean="0">
                <a:solidFill>
                  <a:srgbClr val="002060"/>
                </a:solidFill>
              </a:rPr>
              <a:t>En STI2D et STL : exemples de lois à densité</a:t>
            </a:r>
          </a:p>
          <a:p>
            <a:r>
              <a:rPr lang="fr-FR" sz="4400" dirty="0" smtClean="0">
                <a:solidFill>
                  <a:srgbClr val="002060"/>
                </a:solidFill>
              </a:rPr>
              <a:t>En STMG : loi normale</a:t>
            </a:r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fr-FR" sz="4000" b="1" dirty="0" smtClean="0">
                <a:solidFill>
                  <a:srgbClr val="002060"/>
                </a:solidFill>
              </a:rPr>
              <a:t>Loi uniforme </a:t>
            </a:r>
            <a:r>
              <a:rPr lang="fr-FR" sz="4000" dirty="0" smtClean="0">
                <a:solidFill>
                  <a:srgbClr val="002060"/>
                </a:solidFill>
              </a:rPr>
              <a:t>sur [</a:t>
            </a:r>
            <a:r>
              <a:rPr lang="fr-FR" sz="4000" i="1" dirty="0" smtClean="0">
                <a:solidFill>
                  <a:srgbClr val="002060"/>
                </a:solidFill>
              </a:rPr>
              <a:t>a</a:t>
            </a:r>
            <a:r>
              <a:rPr lang="fr-FR" sz="4000" dirty="0" smtClean="0">
                <a:solidFill>
                  <a:srgbClr val="002060"/>
                </a:solidFill>
              </a:rPr>
              <a:t> ; </a:t>
            </a:r>
            <a:r>
              <a:rPr lang="fr-FR" sz="4000" i="1" dirty="0" smtClean="0">
                <a:solidFill>
                  <a:srgbClr val="002060"/>
                </a:solidFill>
              </a:rPr>
              <a:t>b</a:t>
            </a:r>
            <a:r>
              <a:rPr lang="fr-FR" sz="4000" dirty="0" smtClean="0">
                <a:solidFill>
                  <a:srgbClr val="002060"/>
                </a:solidFill>
              </a:rPr>
              <a:t>]   </a:t>
            </a:r>
          </a:p>
          <a:p>
            <a:pPr>
              <a:buNone/>
            </a:pPr>
            <a:r>
              <a:rPr lang="fr-FR" sz="4000" dirty="0" smtClean="0">
                <a:solidFill>
                  <a:srgbClr val="002060"/>
                </a:solidFill>
              </a:rPr>
              <a:t>	(toutes séries sauf STMG)</a:t>
            </a:r>
          </a:p>
          <a:p>
            <a:r>
              <a:rPr lang="fr-FR" sz="4000" b="1" dirty="0" smtClean="0">
                <a:solidFill>
                  <a:srgbClr val="002060"/>
                </a:solidFill>
              </a:rPr>
              <a:t>Lois exponentielles  </a:t>
            </a:r>
            <a:r>
              <a:rPr lang="fr-FR" sz="4000" dirty="0" smtClean="0">
                <a:solidFill>
                  <a:srgbClr val="002060"/>
                </a:solidFill>
              </a:rPr>
              <a:t>(S, STI2D, STL)</a:t>
            </a:r>
          </a:p>
          <a:p>
            <a:pPr>
              <a:buNone/>
            </a:pPr>
            <a:r>
              <a:rPr lang="fr-FR" sz="4000" dirty="0" smtClean="0">
                <a:solidFill>
                  <a:srgbClr val="002060"/>
                </a:solidFill>
              </a:rPr>
              <a:t>	Espérance de la loi exponentielle :  connaître et interpréter l’espérance en STI2D et STL ; démonstration « exigible » en S …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120680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« En 3</a:t>
            </a:r>
            <a:r>
              <a:rPr lang="fr-FR" baseline="30000" dirty="0" smtClean="0">
                <a:solidFill>
                  <a:srgbClr val="002060"/>
                </a:solidFill>
              </a:rPr>
              <a:t>ème</a:t>
            </a:r>
            <a:r>
              <a:rPr lang="fr-FR" dirty="0" smtClean="0">
                <a:solidFill>
                  <a:srgbClr val="002060"/>
                </a:solidFill>
              </a:rPr>
              <a:t> et 2</a:t>
            </a:r>
            <a:r>
              <a:rPr lang="fr-FR" baseline="30000" dirty="0" smtClean="0">
                <a:solidFill>
                  <a:srgbClr val="002060"/>
                </a:solidFill>
              </a:rPr>
              <a:t>nde</a:t>
            </a:r>
            <a:r>
              <a:rPr lang="fr-FR" dirty="0" smtClean="0">
                <a:solidFill>
                  <a:srgbClr val="002060"/>
                </a:solidFill>
              </a:rPr>
              <a:t> on s ’est intéressé à la succession de deux expériences (éventuellement trois) pas nécessairement identiques. Ces activités ont permis à l’élève de se familiariser avec les arbres de probabilités … »</a:t>
            </a:r>
          </a:p>
          <a:p>
            <a:pPr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r>
              <a:rPr lang="fr-FR" dirty="0" smtClean="0">
                <a:solidFill>
                  <a:srgbClr val="002060"/>
                </a:solidFill>
              </a:rPr>
              <a:t>En seconde, on retrouve ce vocabulaire dans le cadre de l’échantillonnage :</a:t>
            </a:r>
          </a:p>
          <a:p>
            <a:pPr algn="ctr">
              <a:buNone/>
            </a:pPr>
            <a:r>
              <a:rPr lang="fr-FR" dirty="0" smtClean="0">
                <a:solidFill>
                  <a:srgbClr val="002060"/>
                </a:solidFill>
              </a:rPr>
              <a:t>	« Un échantillon de taille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est constitué des résultats de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répétitions indépendantes de la même expérience. »</a:t>
            </a:r>
          </a:p>
          <a:p>
            <a:endParaRPr lang="fr-FR" dirty="0" smtClean="0">
              <a:solidFill>
                <a:srgbClr val="002060"/>
              </a:solidFill>
            </a:endParaRPr>
          </a:p>
          <a:p>
            <a:r>
              <a:rPr lang="fr-FR" dirty="0" smtClean="0">
                <a:solidFill>
                  <a:srgbClr val="002060"/>
                </a:solidFill>
              </a:rPr>
              <a:t>En première, « on s’intéresse surtout à la répétition d’une même expérience aléatoire un certain nombre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de fois … </a:t>
            </a:r>
            <a:r>
              <a:rPr lang="fr-FR" dirty="0">
                <a:solidFill>
                  <a:srgbClr val="002060"/>
                </a:solidFill>
              </a:rPr>
              <a:t>C</a:t>
            </a:r>
            <a:r>
              <a:rPr lang="fr-FR" dirty="0" smtClean="0">
                <a:solidFill>
                  <a:srgbClr val="002060"/>
                </a:solidFill>
              </a:rPr>
              <a:t>e nombre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peut être grand. »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  <a:latin typeface="Calibri" pitchFamily="34" charset="0"/>
                <a:ea typeface="Cambria Math"/>
              </a:rPr>
              <a:t>	→ loi géométrique tronquée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  <a:latin typeface="Calibri" pitchFamily="34" charset="0"/>
                <a:ea typeface="Cambria Math"/>
              </a:rPr>
              <a:t>	→ loi binomiale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692696"/>
            <a:ext cx="7920880" cy="5433467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2060"/>
                </a:solidFill>
              </a:rPr>
              <a:t>Loi normale </a:t>
            </a:r>
          </a:p>
          <a:p>
            <a:pPr>
              <a:buNone/>
            </a:pPr>
            <a:r>
              <a:rPr lang="fr-FR" sz="3600" dirty="0" smtClean="0">
                <a:solidFill>
                  <a:srgbClr val="002060"/>
                </a:solidFill>
              </a:rPr>
              <a:t>	(d’abord centrée réduite en ES/L et S)</a:t>
            </a:r>
          </a:p>
          <a:p>
            <a:pPr>
              <a:buNone/>
            </a:pPr>
            <a:r>
              <a:rPr lang="fr-FR" sz="3600" dirty="0" smtClean="0">
                <a:solidFill>
                  <a:srgbClr val="002060"/>
                </a:solidFill>
              </a:rPr>
              <a:t> 	introduite à partir de la loi binomiale (théorème de Moivre-Laplace) en ES/L, S et STMG ; à partir de la loi uniforme en STI2D et STL …</a:t>
            </a:r>
          </a:p>
          <a:p>
            <a:pPr>
              <a:buNone/>
            </a:pPr>
            <a:r>
              <a:rPr lang="fr-FR" sz="3600" dirty="0" smtClean="0">
                <a:solidFill>
                  <a:srgbClr val="002060"/>
                </a:solidFill>
              </a:rPr>
              <a:t>	« on s’appuie sur l’observation à l’aide d’un logiciel … »</a:t>
            </a:r>
            <a:endParaRPr lang="fr-FR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tine\MesFichiers\nouveautes\formation\stage_acad_statproba20122013\cloche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980728"/>
            <a:ext cx="7800941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tine\MesFichiers\nouveautes\formation\stage_acad_statproba20122013\cloche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7998204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507288" cy="57214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002060"/>
                </a:solidFill>
              </a:rPr>
              <a:t>	Approximation d’une loi binomiale par une loi normale </a:t>
            </a:r>
            <a:r>
              <a:rPr lang="fr-FR" dirty="0" smtClean="0">
                <a:solidFill>
                  <a:srgbClr val="002060"/>
                </a:solidFill>
              </a:rPr>
              <a:t>en STI2D et STL seulement :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« Quand </a:t>
            </a:r>
            <a:r>
              <a:rPr lang="pt-BR" i="1" dirty="0" smtClean="0">
                <a:solidFill>
                  <a:srgbClr val="002060"/>
                </a:solidFill>
              </a:rPr>
              <a:t>n </a:t>
            </a:r>
            <a:r>
              <a:rPr lang="pt-BR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≥</a:t>
            </a:r>
            <a:r>
              <a:rPr lang="pt-BR" i="1" dirty="0" smtClean="0">
                <a:solidFill>
                  <a:srgbClr val="002060"/>
                </a:solidFill>
              </a:rPr>
              <a:t> 30, np </a:t>
            </a:r>
            <a:r>
              <a:rPr lang="pt-BR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≥</a:t>
            </a:r>
            <a:r>
              <a:rPr lang="pt-BR" i="1" dirty="0" smtClean="0">
                <a:solidFill>
                  <a:srgbClr val="002060"/>
                </a:solidFill>
              </a:rPr>
              <a:t> 5, n(1-p) </a:t>
            </a:r>
            <a:r>
              <a:rPr lang="pt-BR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≥</a:t>
            </a:r>
            <a:r>
              <a:rPr lang="pt-BR" i="1" dirty="0" smtClean="0">
                <a:solidFill>
                  <a:srgbClr val="002060"/>
                </a:solidFill>
              </a:rPr>
              <a:t> 5</a:t>
            </a:r>
            <a:r>
              <a:rPr lang="fr-FR" dirty="0" smtClean="0">
                <a:solidFill>
                  <a:srgbClr val="002060"/>
                </a:solidFill>
              </a:rPr>
              <a:t>, il est courant de faire les calculs impliquant une variable binomiale en la remplaçant par une variable suivant une loi normale de mêmes espérance et variance.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Seul le programme de STI2D-STL mentionne cette pratique, qui ne doit donc pas être mise en </a:t>
            </a:r>
            <a:r>
              <a:rPr lang="fr-FR" dirty="0" smtClean="0">
                <a:solidFill>
                  <a:srgbClr val="002060"/>
                </a:solidFill>
                <a:latin typeface="Times New Roman"/>
                <a:cs typeface="Times New Roman"/>
              </a:rPr>
              <a:t>œ</a:t>
            </a:r>
            <a:r>
              <a:rPr lang="fr-FR" dirty="0" smtClean="0">
                <a:solidFill>
                  <a:srgbClr val="002060"/>
                </a:solidFill>
              </a:rPr>
              <a:t>uvre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dans les autres filières où tous les calculs de probabilités se font à la calculatrice </a:t>
            </a:r>
            <a:r>
              <a:rPr lang="fr-FR" b="1" dirty="0" smtClean="0">
                <a:solidFill>
                  <a:srgbClr val="002060"/>
                </a:solidFill>
              </a:rPr>
              <a:t>en utilisant la loi exacte </a:t>
            </a:r>
            <a:r>
              <a:rPr lang="fr-FR" dirty="0" smtClean="0">
                <a:solidFill>
                  <a:srgbClr val="002060"/>
                </a:solidFill>
              </a:rPr>
              <a:t>(au programme), quelle qu’elle soit. »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(doc. ressource terminale page 21)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04664"/>
            <a:ext cx="8496944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dirty="0" smtClean="0">
                <a:solidFill>
                  <a:srgbClr val="00B050"/>
                </a:solidFill>
              </a:rPr>
              <a:t>Doc. ressource première</a:t>
            </a:r>
          </a:p>
          <a:p>
            <a:pPr algn="ctr">
              <a:buNone/>
            </a:pPr>
            <a:endParaRPr lang="fr-FR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fr-FR" sz="4000" dirty="0" smtClean="0">
                <a:solidFill>
                  <a:srgbClr val="002060"/>
                </a:solidFill>
              </a:rPr>
              <a:t>« Les situations de répétition d’une même expérience aléatoire, reproduite dans des conditions identiques, constituent un </a:t>
            </a:r>
            <a:r>
              <a:rPr lang="fr-FR" sz="4000" b="1" dirty="0" smtClean="0">
                <a:solidFill>
                  <a:srgbClr val="002060"/>
                </a:solidFill>
              </a:rPr>
              <a:t>élément fort</a:t>
            </a:r>
            <a:r>
              <a:rPr lang="fr-FR" sz="4000" dirty="0" smtClean="0">
                <a:solidFill>
                  <a:srgbClr val="002060"/>
                </a:solidFill>
              </a:rPr>
              <a:t> du programme de première. »</a:t>
            </a:r>
            <a:endParaRPr lang="fr-FR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Sur </a:t>
            </a:r>
            <a:r>
              <a:rPr lang="fr-FR" dirty="0" err="1" smtClean="0">
                <a:solidFill>
                  <a:srgbClr val="002060"/>
                </a:solidFill>
              </a:rPr>
              <a:t>euler</a:t>
            </a:r>
            <a:r>
              <a:rPr lang="fr-FR" dirty="0" smtClean="0">
                <a:solidFill>
                  <a:srgbClr val="002060"/>
                </a:solidFill>
              </a:rPr>
              <a:t> … ressources 3921, 3922</a:t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>(exercices d’apprentissage)</a:t>
            </a:r>
            <a:endParaRPr lang="fr-FR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88840"/>
            <a:ext cx="6840760" cy="1155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645024"/>
            <a:ext cx="8417139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3857625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88640"/>
            <a:ext cx="3944863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2060"/>
                </a:solidFill>
              </a:rPr>
              <a:t>exercice d’apprentissage 3919</a:t>
            </a:r>
            <a:endParaRPr lang="fr-FR" sz="3600" dirty="0">
              <a:solidFill>
                <a:srgbClr val="00206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856102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6632"/>
            <a:ext cx="5184576" cy="667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4114800" cy="2376264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exercice d’apprentissage 3918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38138"/>
            <a:ext cx="4680519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313</Words>
  <Application>Microsoft Office PowerPoint</Application>
  <PresentationFormat>Affichage à l'écran (4:3)</PresentationFormat>
  <Paragraphs>110</Paragraphs>
  <Slides>33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Thème Office</vt:lpstr>
      <vt:lpstr>PROBABILITÉS</vt:lpstr>
      <vt:lpstr>Diapositive 2</vt:lpstr>
      <vt:lpstr>Diapositive 3</vt:lpstr>
      <vt:lpstr>Diapositive 4</vt:lpstr>
      <vt:lpstr>Sur euler … ressources 3921, 3922 (exercices d’apprentissage)</vt:lpstr>
      <vt:lpstr>Diapositive 6</vt:lpstr>
      <vt:lpstr>exercice d’apprentissage 3919</vt:lpstr>
      <vt:lpstr>Diapositive 8</vt:lpstr>
      <vt:lpstr>exercice d’apprentissage 3918</vt:lpstr>
      <vt:lpstr>Diapositive 10</vt:lpstr>
      <vt:lpstr>Diapositive 11</vt:lpstr>
      <vt:lpstr>Intérêts …</vt:lpstr>
      <vt:lpstr>Sur euler … outil 3773</vt:lpstr>
      <vt:lpstr>Diapositive 14</vt:lpstr>
      <vt:lpstr>exercice d’apprentissage  4016</vt:lpstr>
      <vt:lpstr>Diapositive 16</vt:lpstr>
      <vt:lpstr>Espérance de la loi géométrique tronquée</vt:lpstr>
      <vt:lpstr>Diapositive 18</vt:lpstr>
      <vt:lpstr>Diapositive 19</vt:lpstr>
      <vt:lpstr>Diapositive 20</vt:lpstr>
      <vt:lpstr>Calculer une probabilité dans le cadre de la loi binomiale …</vt:lpstr>
      <vt:lpstr>Espérance, variance</vt:lpstr>
      <vt:lpstr>Loi binomiale sur euler</vt:lpstr>
      <vt:lpstr>Diapositive 24</vt:lpstr>
      <vt:lpstr>Ressource 3780</vt:lpstr>
      <vt:lpstr>Diapositive 26</vt:lpstr>
      <vt:lpstr>Diapositive 27</vt:lpstr>
      <vt:lpstr>Lois à densité (terminale)</vt:lpstr>
      <vt:lpstr>Diapositive 29</vt:lpstr>
      <vt:lpstr>Diapositive 30</vt:lpstr>
      <vt:lpstr>Diapositive 31</vt:lpstr>
      <vt:lpstr>Diapositive 32</vt:lpstr>
      <vt:lpstr>Diapositive 33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ms</dc:creator>
  <cp:lastModifiedBy>ms</cp:lastModifiedBy>
  <cp:revision>121</cp:revision>
  <dcterms:created xsi:type="dcterms:W3CDTF">2011-12-02T17:45:44Z</dcterms:created>
  <dcterms:modified xsi:type="dcterms:W3CDTF">2013-01-29T09:09:12Z</dcterms:modified>
</cp:coreProperties>
</file>