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72" r:id="rId3"/>
    <p:sldId id="258" r:id="rId4"/>
    <p:sldId id="259" r:id="rId5"/>
    <p:sldId id="271" r:id="rId6"/>
    <p:sldId id="263" r:id="rId7"/>
    <p:sldId id="266" r:id="rId8"/>
    <p:sldId id="264" r:id="rId9"/>
    <p:sldId id="260" r:id="rId10"/>
    <p:sldId id="261" r:id="rId11"/>
    <p:sldId id="265" r:id="rId12"/>
    <p:sldId id="273" r:id="rId13"/>
    <p:sldId id="274" r:id="rId14"/>
    <p:sldId id="275" r:id="rId15"/>
    <p:sldId id="262" r:id="rId16"/>
    <p:sldId id="269" r:id="rId17"/>
    <p:sldId id="280" r:id="rId18"/>
    <p:sldId id="295" r:id="rId19"/>
    <p:sldId id="282" r:id="rId20"/>
    <p:sldId id="283" r:id="rId21"/>
    <p:sldId id="318" r:id="rId22"/>
    <p:sldId id="317" r:id="rId23"/>
    <p:sldId id="285" r:id="rId24"/>
    <p:sldId id="320" r:id="rId25"/>
    <p:sldId id="321" r:id="rId26"/>
    <p:sldId id="286" r:id="rId27"/>
    <p:sldId id="287" r:id="rId28"/>
    <p:sldId id="288" r:id="rId29"/>
    <p:sldId id="292" r:id="rId30"/>
    <p:sldId id="293" r:id="rId31"/>
    <p:sldId id="294" r:id="rId32"/>
    <p:sldId id="270" r:id="rId33"/>
    <p:sldId id="297" r:id="rId34"/>
    <p:sldId id="298" r:id="rId35"/>
    <p:sldId id="299" r:id="rId36"/>
    <p:sldId id="300" r:id="rId37"/>
    <p:sldId id="303" r:id="rId38"/>
    <p:sldId id="305" r:id="rId39"/>
    <p:sldId id="301" r:id="rId40"/>
    <p:sldId id="306" r:id="rId41"/>
    <p:sldId id="307" r:id="rId42"/>
    <p:sldId id="308" r:id="rId43"/>
    <p:sldId id="309" r:id="rId44"/>
    <p:sldId id="310" r:id="rId45"/>
    <p:sldId id="325" r:id="rId46"/>
    <p:sldId id="311" r:id="rId47"/>
    <p:sldId id="312" r:id="rId48"/>
    <p:sldId id="313" r:id="rId49"/>
    <p:sldId id="314" r:id="rId50"/>
    <p:sldId id="315" r:id="rId51"/>
    <p:sldId id="316" r:id="rId52"/>
  </p:sldIdLst>
  <p:sldSz cx="9144000" cy="6858000" type="screen4x3"/>
  <p:notesSz cx="6858000" cy="100139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59FDB-BCF6-4ABC-AE4A-22BF828E0D7E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DE73C-EAE1-4054-9DAE-2CFD907E62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1B00B-7EA3-41E4-A952-323A3BCB905A}" type="datetimeFigureOut">
              <a:rPr lang="fr-FR" smtClean="0"/>
              <a:pPr/>
              <a:t>29/01/2013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A247-77EA-4E96-BCA0-2ADE2EDF96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simul_fluctu2.xl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theorie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5400" dirty="0" smtClean="0">
                <a:solidFill>
                  <a:srgbClr val="00B050"/>
                </a:solidFill>
                <a:latin typeface="Calibri"/>
              </a:rPr>
              <a:t>É</a:t>
            </a:r>
            <a:r>
              <a:rPr lang="fr-FR" sz="5400" dirty="0" smtClean="0">
                <a:solidFill>
                  <a:srgbClr val="00B050"/>
                </a:solidFill>
              </a:rPr>
              <a:t>chantillonnage,</a:t>
            </a:r>
            <a:br>
              <a:rPr lang="fr-FR" sz="5400" dirty="0" smtClean="0">
                <a:solidFill>
                  <a:srgbClr val="00B050"/>
                </a:solidFill>
              </a:rPr>
            </a:br>
            <a:r>
              <a:rPr lang="fr-FR" sz="5400" dirty="0" smtClean="0">
                <a:solidFill>
                  <a:srgbClr val="00B050"/>
                </a:solidFill>
              </a:rPr>
              <a:t>estimation</a:t>
            </a:r>
            <a:endParaRPr lang="fr-FR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solidFill>
                  <a:srgbClr val="002060"/>
                </a:solidFill>
              </a:rPr>
              <a:t/>
            </a:r>
            <a:br>
              <a:rPr lang="fr-FR" sz="4900" dirty="0" smtClean="0">
                <a:solidFill>
                  <a:srgbClr val="002060"/>
                </a:solidFill>
              </a:rPr>
            </a:br>
            <a:r>
              <a:rPr lang="fr-FR" sz="4900" dirty="0" smtClean="0">
                <a:solidFill>
                  <a:srgbClr val="7030A0"/>
                </a:solidFill>
              </a:rPr>
              <a:t>Règle de décision</a:t>
            </a:r>
            <a:r>
              <a:rPr lang="fr-FR" dirty="0" smtClean="0">
                <a:solidFill>
                  <a:srgbClr val="7030A0"/>
                </a:solidFill>
              </a:rPr>
              <a:t/>
            </a:r>
            <a:br>
              <a:rPr lang="fr-FR" dirty="0" smtClean="0">
                <a:solidFill>
                  <a:srgbClr val="7030A0"/>
                </a:solidFill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145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Si la fréquence observée sur l’échantillon  n’appartient pas à l’intervalle de fluctuation à 0,95, on rejette, au risque d’erreur de 5 %, l’hypothèse que l’échantillon est compatible avec le modèle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; on considère que l’observation n’est pas compatible avec le modèle, en ce sens que, dans un tel modèle, elle ne s’observerait que dans 5% des échantillons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fr-FR" i="1" dirty="0" smtClean="0">
                <a:solidFill>
                  <a:srgbClr val="002060"/>
                </a:solidFill>
              </a:rPr>
              <a:t>	La probabilité de rejeter l’hypothèse alors qu’elle est vraie est inférieure à 5%.</a:t>
            </a:r>
            <a:endParaRPr lang="fr-F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4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836712"/>
            <a:ext cx="7128792" cy="4104456"/>
          </a:xfrm>
        </p:spPr>
        <p:txBody>
          <a:bodyPr/>
          <a:lstStyle/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Si la fréquence observée appartient à l’intervalle de fluctuation, on ne peut pas rejeter l’hypothèse …</a:t>
            </a:r>
          </a:p>
          <a:p>
            <a:pPr>
              <a:buNone/>
            </a:pP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01008"/>
            <a:ext cx="4840701" cy="310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	</a:t>
            </a:r>
            <a:r>
              <a:rPr lang="fr-FR" sz="4000" dirty="0" smtClean="0">
                <a:solidFill>
                  <a:srgbClr val="002060"/>
                </a:solidFill>
              </a:rPr>
              <a:t>Intervalle de fluctuation ….</a:t>
            </a:r>
          </a:p>
          <a:p>
            <a:pPr algn="ctr"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Intervalle de confiance ….</a:t>
            </a:r>
            <a:endParaRPr lang="fr-FR" sz="2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fr-FR" sz="2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Ne pas confondre !</a:t>
            </a:r>
            <a:endParaRPr lang="fr-FR" sz="4000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356992"/>
            <a:ext cx="47148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Intervalle de fluctuation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La proportion du caractère dans la population est </a:t>
            </a:r>
            <a:r>
              <a:rPr lang="fr-FR" b="1" dirty="0" smtClean="0">
                <a:solidFill>
                  <a:srgbClr val="002060"/>
                </a:solidFill>
              </a:rPr>
              <a:t>connue</a:t>
            </a:r>
            <a:r>
              <a:rPr lang="fr-FR" dirty="0" smtClean="0">
                <a:solidFill>
                  <a:srgbClr val="002060"/>
                </a:solidFill>
              </a:rPr>
              <a:t> ou </a:t>
            </a:r>
            <a:r>
              <a:rPr lang="fr-FR" b="1" dirty="0" smtClean="0">
                <a:solidFill>
                  <a:srgbClr val="002060"/>
                </a:solidFill>
              </a:rPr>
              <a:t>supposée connue</a:t>
            </a:r>
            <a:r>
              <a:rPr lang="fr-FR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Un intervalle de fluctuation à 95% est un intervalle auquel appartient la fréquence observée sur un échantillon dans (environ) 95% des cas (ou : avec une probabilité approximativement égale à 0,95).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Intervalle de confiance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	</a:t>
            </a:r>
            <a:r>
              <a:rPr lang="fr-FR" dirty="0" smtClean="0">
                <a:solidFill>
                  <a:srgbClr val="002060"/>
                </a:solidFill>
              </a:rPr>
              <a:t>On est dans la théorie de l’estimation.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La proportion du caractère dans la population est </a:t>
            </a:r>
            <a:r>
              <a:rPr lang="fr-FR" b="1" dirty="0" smtClean="0">
                <a:solidFill>
                  <a:srgbClr val="002060"/>
                </a:solidFill>
              </a:rPr>
              <a:t>inconnue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On essaie d’estimer cette proportion à partir de la fréquence du caractère dans l’échantillon. On détermine un intervalle dans lequel la proportion du caractère dans la population se trouve avec une probabilité (au moins) égale à 0,95.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2060"/>
                </a:solidFill>
              </a:rPr>
              <a:t>Comment déterminer 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un </a:t>
            </a:r>
            <a:r>
              <a:rPr lang="fr-FR" dirty="0" smtClean="0">
                <a:solidFill>
                  <a:srgbClr val="0070C0"/>
                </a:solidFill>
              </a:rPr>
              <a:t>intervalle de fluctuation </a:t>
            </a:r>
            <a:r>
              <a:rPr lang="fr-FR" dirty="0" smtClean="0">
                <a:solidFill>
                  <a:srgbClr val="002060"/>
                </a:solidFill>
              </a:rPr>
              <a:t>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7848872" cy="4752528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                         </a:t>
            </a:r>
            <a:r>
              <a:rPr lang="fr-FR" sz="2800" dirty="0" smtClean="0">
                <a:solidFill>
                  <a:srgbClr val="002060"/>
                </a:solidFill>
              </a:rPr>
              <a:t>(justifié en </a:t>
            </a:r>
            <a:r>
              <a:rPr lang="fr-FR" sz="2400" dirty="0" smtClean="0">
                <a:solidFill>
                  <a:srgbClr val="002060"/>
                </a:solidFill>
              </a:rPr>
              <a:t>	</a:t>
            </a:r>
            <a:r>
              <a:rPr lang="fr-FR" sz="2800" dirty="0" smtClean="0">
                <a:solidFill>
                  <a:srgbClr val="002060"/>
                </a:solidFill>
              </a:rPr>
              <a:t>2</a:t>
            </a:r>
            <a:r>
              <a:rPr lang="fr-FR" sz="2800" baseline="30000" dirty="0" smtClean="0">
                <a:solidFill>
                  <a:srgbClr val="002060"/>
                </a:solidFill>
              </a:rPr>
              <a:t>nde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par des simulations)</a:t>
            </a:r>
          </a:p>
          <a:p>
            <a:pPr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(si </a:t>
            </a:r>
            <a:r>
              <a:rPr lang="fr-FR" sz="2400" i="1" dirty="0" smtClean="0">
                <a:solidFill>
                  <a:srgbClr val="002060"/>
                </a:solidFill>
              </a:rPr>
              <a:t>n</a:t>
            </a:r>
            <a:r>
              <a:rPr lang="fr-FR" sz="2400" dirty="0" smtClean="0">
                <a:solidFill>
                  <a:srgbClr val="002060"/>
                </a:solidFill>
              </a:rPr>
              <a:t> supérieur ou égal à 25 (30 ?) et </a:t>
            </a:r>
          </a:p>
          <a:p>
            <a:pPr>
              <a:buNone/>
            </a:pPr>
            <a:r>
              <a:rPr lang="fr-FR" sz="2400" i="1" dirty="0" smtClean="0">
                <a:solidFill>
                  <a:srgbClr val="002060"/>
                </a:solidFill>
              </a:rPr>
              <a:t>p</a:t>
            </a:r>
            <a:r>
              <a:rPr lang="fr-FR" sz="2400" dirty="0" smtClean="0">
                <a:solidFill>
                  <a:srgbClr val="002060"/>
                </a:solidFill>
              </a:rPr>
              <a:t> compris entre 0,2 et 0,8 ; voir développements théoriques doc ressource Probabilités au </a:t>
            </a:r>
            <a:r>
              <a:rPr lang="fr-FR" sz="2400" dirty="0" err="1" smtClean="0">
                <a:solidFill>
                  <a:srgbClr val="002060"/>
                </a:solidFill>
              </a:rPr>
              <a:t>clg</a:t>
            </a:r>
            <a:r>
              <a:rPr lang="fr-FR" sz="2400" dirty="0" smtClean="0">
                <a:solidFill>
                  <a:srgbClr val="002060"/>
                </a:solidFill>
              </a:rPr>
              <a:t>, p23  et suivantes)</a:t>
            </a:r>
          </a:p>
          <a:p>
            <a:r>
              <a:rPr lang="fr-FR" sz="3000" dirty="0" smtClean="0">
                <a:solidFill>
                  <a:srgbClr val="002060"/>
                </a:solidFill>
              </a:rPr>
              <a:t>À l’aide de la loi binomiale (première)</a:t>
            </a:r>
          </a:p>
          <a:p>
            <a:r>
              <a:rPr lang="fr-FR" sz="3000" dirty="0" smtClean="0">
                <a:solidFill>
                  <a:srgbClr val="002060"/>
                </a:solidFill>
              </a:rPr>
              <a:t>À l’aide de la loi normale (intervalle de fluctuation asymptotique – </a:t>
            </a:r>
            <a:r>
              <a:rPr lang="fr-FR" sz="3000" dirty="0" err="1" smtClean="0">
                <a:solidFill>
                  <a:srgbClr val="002060"/>
                </a:solidFill>
              </a:rPr>
              <a:t>prgm</a:t>
            </a:r>
            <a:r>
              <a:rPr lang="fr-FR" sz="3000" dirty="0" smtClean="0">
                <a:solidFill>
                  <a:srgbClr val="002060"/>
                </a:solidFill>
              </a:rPr>
              <a:t> de terminale)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13972536"/>
              </p:ext>
            </p:extLst>
          </p:nvPr>
        </p:nvGraphicFramePr>
        <p:xfrm>
          <a:off x="755576" y="1628800"/>
          <a:ext cx="2376264" cy="891099"/>
        </p:xfrm>
        <a:graphic>
          <a:graphicData uri="http://schemas.openxmlformats.org/presentationml/2006/ole">
            <p:oleObj spid="_x0000_s2050" name="…quation" r:id="rId3" imgW="1219200" imgH="456924" progId="Equation.3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700809"/>
            <a:ext cx="2848146" cy="160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698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1763688" y="2132856"/>
          <a:ext cx="5799864" cy="2174949"/>
        </p:xfrm>
        <a:graphic>
          <a:graphicData uri="http://schemas.openxmlformats.org/presentationml/2006/ole">
            <p:oleObj spid="_x0000_s3074" name="…quation" r:id="rId3" imgW="1219200" imgH="4569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3600" dirty="0" smtClean="0">
                <a:solidFill>
                  <a:srgbClr val="002060"/>
                </a:solidFill>
              </a:rPr>
              <a:t>Cet intervalle ne dépend que de la taille de l’échantillon, pas de celle de la population.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 	On peut le « vérifier » par des simulations.</a:t>
            </a: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Il est le résultat de deux approximations : approximation de la loi binomiale par une loi normale, approximation de l’intervalle correspondant à la loi normale.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u="sng" dirty="0" smtClean="0">
                <a:solidFill>
                  <a:srgbClr val="002060"/>
                </a:solidFill>
              </a:rPr>
              <a:t>Voir doc ressource seconde page 15.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On simule 1000 échantillons de taille 100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d’un modèle de Bernoulli avec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= 0,4.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Chaque échantillon est représenté par un point dont l’ordonnée est la fréquence d’apparition du 1.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On observe que la plupart des échantillons ont des fréquences d’apparition du 1 dans l’intervalle [0,3 ; 0,5].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  <a:hlinkClick r:id="rId2" action="ppaction://hlinkfile"/>
              </a:rPr>
              <a:t>fichier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59046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sz="2800" b="1" i="1" dirty="0" smtClean="0">
                <a:solidFill>
                  <a:srgbClr val="002060"/>
                </a:solidFill>
              </a:rPr>
              <a:t>D’après Doc ressource Probabilités au collège, p24 …</a:t>
            </a:r>
          </a:p>
          <a:p>
            <a:pPr algn="just">
              <a:buNone/>
            </a:pPr>
            <a:r>
              <a:rPr lang="fr-FR" sz="1900" dirty="0" smtClean="0">
                <a:solidFill>
                  <a:srgbClr val="002060"/>
                </a:solidFill>
              </a:rPr>
              <a:t>	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	On a vu qu’un échantillon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est constitué des résultats de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répétitions indépendantes de la même expérience.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	On peut modéliser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répétitions indépendantes de la même expérience de probabilité de succès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en introduisant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variables aléatoires </a:t>
            </a:r>
            <a:r>
              <a:rPr lang="fr-FR" i="1" dirty="0" smtClean="0">
                <a:solidFill>
                  <a:srgbClr val="002060"/>
                </a:solidFill>
              </a:rPr>
              <a:t>X</a:t>
            </a:r>
            <a:r>
              <a:rPr lang="fr-FR" baseline="-25000" dirty="0" smtClean="0">
                <a:solidFill>
                  <a:srgbClr val="002060"/>
                </a:solidFill>
              </a:rPr>
              <a:t>i</a:t>
            </a:r>
            <a:r>
              <a:rPr lang="fr-FR" dirty="0" smtClean="0">
                <a:solidFill>
                  <a:srgbClr val="002060"/>
                </a:solidFill>
              </a:rPr>
              <a:t> prenant la valeur 1 en cas de succès, 0 en cas d’échec ; </a:t>
            </a:r>
            <a:r>
              <a:rPr lang="fr-FR" i="1" dirty="0" smtClean="0">
                <a:solidFill>
                  <a:srgbClr val="002060"/>
                </a:solidFill>
              </a:rPr>
              <a:t>X</a:t>
            </a:r>
            <a:r>
              <a:rPr lang="fr-FR" baseline="-25000" dirty="0" smtClean="0">
                <a:solidFill>
                  <a:srgbClr val="002060"/>
                </a:solidFill>
              </a:rPr>
              <a:t>i</a:t>
            </a:r>
            <a:r>
              <a:rPr lang="fr-FR" dirty="0" smtClean="0">
                <a:solidFill>
                  <a:srgbClr val="002060"/>
                </a:solidFill>
              </a:rPr>
              <a:t> suit une loi de Bernoulli. La somme 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des </a:t>
            </a:r>
            <a:r>
              <a:rPr lang="fr-FR" i="1" dirty="0" smtClean="0">
                <a:solidFill>
                  <a:srgbClr val="002060"/>
                </a:solidFill>
              </a:rPr>
              <a:t>X</a:t>
            </a:r>
            <a:r>
              <a:rPr lang="fr-FR" baseline="-25000" dirty="0" smtClean="0">
                <a:solidFill>
                  <a:srgbClr val="002060"/>
                </a:solidFill>
              </a:rPr>
              <a:t>i</a:t>
            </a:r>
            <a:r>
              <a:rPr lang="fr-FR" dirty="0" smtClean="0">
                <a:solidFill>
                  <a:srgbClr val="002060"/>
                </a:solidFill>
              </a:rPr>
              <a:t> pour i variant de 1 à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donne le nombre de succès lors des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répétitions.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20688"/>
            <a:ext cx="8352928" cy="55054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002060"/>
                </a:solidFill>
              </a:rPr>
              <a:t>La théorie comporte deux applications principales  :</a:t>
            </a:r>
          </a:p>
          <a:p>
            <a:pPr marL="609600" indent="-609600">
              <a:lnSpc>
                <a:spcPct val="90000"/>
              </a:lnSpc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fr-FR" dirty="0" smtClean="0">
                <a:solidFill>
                  <a:srgbClr val="002060"/>
                </a:solidFill>
              </a:rPr>
              <a:t>1/ La prise de décision à partir d’un échantillon lorsque la proportion dans la population entière est connue ou supposée connue </a:t>
            </a:r>
          </a:p>
          <a:p>
            <a:pPr marL="609600" indent="-609600">
              <a:lnSpc>
                <a:spcPct val="90000"/>
              </a:lnSpc>
            </a:pPr>
            <a:r>
              <a:rPr lang="fr-FR" dirty="0" smtClean="0">
                <a:solidFill>
                  <a:srgbClr val="002060"/>
                </a:solidFill>
              </a:rPr>
              <a:t>2/ L’estimation, à partir d’un échantillon,  d’une proportion inconnue dans la population.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i="1" dirty="0" smtClean="0">
                <a:solidFill>
                  <a:srgbClr val="002060"/>
                </a:solidFill>
              </a:rPr>
              <a:t> S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suit la loi binomiale de paramètres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Son espérance est </a:t>
            </a:r>
            <a:r>
              <a:rPr lang="fr-FR" i="1" dirty="0" err="1" smtClean="0">
                <a:solidFill>
                  <a:srgbClr val="002060"/>
                </a:solidFill>
              </a:rPr>
              <a:t>np</a:t>
            </a:r>
            <a:r>
              <a:rPr lang="fr-FR" dirty="0" smtClean="0">
                <a:solidFill>
                  <a:srgbClr val="002060"/>
                </a:solidFill>
              </a:rPr>
              <a:t>, sa variance est  </a:t>
            </a:r>
            <a:r>
              <a:rPr lang="fr-FR" i="1" dirty="0" err="1" smtClean="0">
                <a:solidFill>
                  <a:srgbClr val="002060"/>
                </a:solidFill>
              </a:rPr>
              <a:t>np</a:t>
            </a:r>
            <a:r>
              <a:rPr lang="fr-FR" dirty="0" smtClean="0">
                <a:solidFill>
                  <a:srgbClr val="002060"/>
                </a:solidFill>
              </a:rPr>
              <a:t>(1 –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Soit </a:t>
            </a:r>
            <a:r>
              <a:rPr lang="fr-FR" i="1" dirty="0" smtClean="0">
                <a:solidFill>
                  <a:srgbClr val="002060"/>
                </a:solidFill>
              </a:rPr>
              <a:t>F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baseline="-25000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 la fréquence du nombre de succès dans</a:t>
            </a:r>
            <a:r>
              <a:rPr lang="fr-FR" baseline="-25000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l’échantillon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</a:t>
            </a:r>
            <a:r>
              <a:rPr lang="fr-FR" i="1" dirty="0" smtClean="0">
                <a:solidFill>
                  <a:srgbClr val="002060"/>
                </a:solidFill>
              </a:rPr>
              <a:t>supposée « voisine » de p</a:t>
            </a:r>
            <a:r>
              <a:rPr lang="fr-FR" dirty="0" smtClean="0">
                <a:solidFill>
                  <a:srgbClr val="002060"/>
                </a:solidFill>
              </a:rPr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717032"/>
            <a:ext cx="164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328592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Soit </a:t>
            </a:r>
            <a:r>
              <a:rPr lang="fr-FR" i="1" dirty="0" smtClean="0">
                <a:solidFill>
                  <a:srgbClr val="002060"/>
                </a:solidFill>
              </a:rPr>
              <a:t>R</a:t>
            </a:r>
            <a:r>
              <a:rPr lang="fr-FR" i="1" baseline="-25000" dirty="0" smtClean="0">
                <a:solidFill>
                  <a:srgbClr val="002060"/>
                </a:solidFill>
              </a:rPr>
              <a:t>n </a:t>
            </a:r>
            <a:r>
              <a:rPr lang="fr-FR" dirty="0" smtClean="0">
                <a:solidFill>
                  <a:srgbClr val="002060"/>
                </a:solidFill>
              </a:rPr>
              <a:t>la variable centrée réduite associée à 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002060"/>
                </a:solidFill>
              </a:rPr>
              <a:t>La variable centrée réduite associée à </a:t>
            </a:r>
            <a:r>
              <a:rPr lang="fr-FR" i="1" dirty="0" smtClean="0">
                <a:solidFill>
                  <a:srgbClr val="002060"/>
                </a:solidFill>
              </a:rPr>
              <a:t>F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baseline="-25000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est également </a:t>
            </a:r>
            <a:r>
              <a:rPr lang="fr-FR" i="1" dirty="0" smtClean="0">
                <a:solidFill>
                  <a:srgbClr val="002060"/>
                </a:solidFill>
              </a:rPr>
              <a:t>R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car :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544616" cy="140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149080"/>
            <a:ext cx="6120680" cy="194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268760"/>
            <a:ext cx="70567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3600" dirty="0" smtClean="0"/>
              <a:t>	</a:t>
            </a:r>
            <a:r>
              <a:rPr lang="fr-FR" sz="3600" dirty="0" smtClean="0">
                <a:solidFill>
                  <a:srgbClr val="002060"/>
                </a:solidFill>
              </a:rPr>
              <a:t>Le théorème de Moivre-Laplace (cas particulier du théorème « central limite » ou théorème de la limite centrale) permet de dire que la variable </a:t>
            </a:r>
            <a:r>
              <a:rPr lang="fr-FR" sz="3600" i="1" dirty="0" smtClean="0">
                <a:solidFill>
                  <a:srgbClr val="002060"/>
                </a:solidFill>
              </a:rPr>
              <a:t>R</a:t>
            </a:r>
            <a:r>
              <a:rPr lang="fr-FR" sz="3600" i="1" baseline="-25000" dirty="0" smtClean="0">
                <a:solidFill>
                  <a:srgbClr val="002060"/>
                </a:solidFill>
              </a:rPr>
              <a:t>n</a:t>
            </a:r>
            <a:r>
              <a:rPr lang="fr-FR" sz="3600" i="1" dirty="0" smtClean="0">
                <a:solidFill>
                  <a:srgbClr val="002060"/>
                </a:solidFill>
              </a:rPr>
              <a:t>  c</a:t>
            </a:r>
            <a:r>
              <a:rPr lang="fr-FR" sz="3600" dirty="0" smtClean="0">
                <a:solidFill>
                  <a:srgbClr val="002060"/>
                </a:solidFill>
              </a:rPr>
              <a:t>onverge en loi vers la loi normale centrée réduite.</a:t>
            </a:r>
          </a:p>
          <a:p>
            <a:pPr algn="r">
              <a:buNone/>
            </a:pPr>
            <a:endParaRPr lang="fr-FR" sz="3600" dirty="0" smtClean="0">
              <a:hlinkClick r:id="rId2" action="ppaction://hlinkfile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1926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fr-FR" sz="3800" dirty="0" smtClean="0"/>
              <a:t>	</a:t>
            </a:r>
            <a:r>
              <a:rPr lang="fr-FR" sz="5800" dirty="0" smtClean="0">
                <a:solidFill>
                  <a:srgbClr val="002060"/>
                </a:solidFill>
              </a:rPr>
              <a:t>Cette convergence en loi signifie que, lorsque </a:t>
            </a:r>
            <a:r>
              <a:rPr lang="fr-FR" sz="5800" i="1" dirty="0" smtClean="0">
                <a:solidFill>
                  <a:srgbClr val="002060"/>
                </a:solidFill>
              </a:rPr>
              <a:t>n</a:t>
            </a:r>
            <a:r>
              <a:rPr lang="fr-FR" sz="5800" dirty="0" smtClean="0">
                <a:solidFill>
                  <a:srgbClr val="002060"/>
                </a:solidFill>
              </a:rPr>
              <a:t> tend vers l’infini, la probabilité que </a:t>
            </a:r>
            <a:r>
              <a:rPr lang="fr-FR" sz="5800" i="1" dirty="0" smtClean="0">
                <a:solidFill>
                  <a:srgbClr val="002060"/>
                </a:solidFill>
              </a:rPr>
              <a:t>R</a:t>
            </a:r>
            <a:r>
              <a:rPr lang="fr-FR" sz="5800" i="1" baseline="-25000" dirty="0" smtClean="0">
                <a:solidFill>
                  <a:srgbClr val="002060"/>
                </a:solidFill>
              </a:rPr>
              <a:t>n</a:t>
            </a:r>
            <a:r>
              <a:rPr lang="fr-FR" sz="5800" dirty="0" smtClean="0">
                <a:solidFill>
                  <a:srgbClr val="002060"/>
                </a:solidFill>
              </a:rPr>
              <a:t> prenne des valeurs entre </a:t>
            </a:r>
            <a:r>
              <a:rPr lang="fr-FR" sz="5800" i="1" dirty="0" smtClean="0">
                <a:solidFill>
                  <a:srgbClr val="002060"/>
                </a:solidFill>
              </a:rPr>
              <a:t>a</a:t>
            </a:r>
            <a:r>
              <a:rPr lang="fr-FR" sz="5800" dirty="0" smtClean="0">
                <a:solidFill>
                  <a:srgbClr val="002060"/>
                </a:solidFill>
              </a:rPr>
              <a:t> et </a:t>
            </a:r>
            <a:r>
              <a:rPr lang="fr-FR" sz="5800" i="1" dirty="0" smtClean="0">
                <a:solidFill>
                  <a:srgbClr val="002060"/>
                </a:solidFill>
              </a:rPr>
              <a:t>b</a:t>
            </a:r>
            <a:r>
              <a:rPr lang="fr-FR" sz="5800" dirty="0" smtClean="0">
                <a:solidFill>
                  <a:srgbClr val="002060"/>
                </a:solidFill>
              </a:rPr>
              <a:t> tend vers  </a:t>
            </a:r>
          </a:p>
          <a:p>
            <a:pPr>
              <a:lnSpc>
                <a:spcPct val="120000"/>
              </a:lnSpc>
              <a:buNone/>
            </a:pPr>
            <a:endParaRPr lang="fr-FR" sz="5800" dirty="0" smtClean="0"/>
          </a:p>
          <a:p>
            <a:pPr>
              <a:lnSpc>
                <a:spcPct val="120000"/>
              </a:lnSpc>
              <a:buNone/>
            </a:pPr>
            <a:endParaRPr lang="fr-FR" sz="5800" dirty="0" smtClean="0"/>
          </a:p>
          <a:p>
            <a:pPr>
              <a:lnSpc>
                <a:spcPct val="120000"/>
              </a:lnSpc>
              <a:buNone/>
            </a:pPr>
            <a:r>
              <a:rPr lang="fr-FR" sz="5800" dirty="0" smtClean="0"/>
              <a:t>	</a:t>
            </a:r>
            <a:r>
              <a:rPr lang="fr-FR" sz="5800" dirty="0" smtClean="0">
                <a:solidFill>
                  <a:srgbClr val="002060"/>
                </a:solidFill>
              </a:rPr>
              <a:t>	</a:t>
            </a:r>
          </a:p>
          <a:p>
            <a:pPr>
              <a:lnSpc>
                <a:spcPct val="120000"/>
              </a:lnSpc>
              <a:buNone/>
            </a:pPr>
            <a:r>
              <a:rPr lang="fr-FR" sz="5800" dirty="0" smtClean="0">
                <a:solidFill>
                  <a:srgbClr val="002060"/>
                </a:solidFill>
              </a:rPr>
              <a:t>	Avec n &gt; 30 (ou  n &gt; 25),</a:t>
            </a:r>
          </a:p>
          <a:p>
            <a:pPr>
              <a:lnSpc>
                <a:spcPct val="120000"/>
              </a:lnSpc>
              <a:buNone/>
            </a:pPr>
            <a:r>
              <a:rPr lang="fr-FR" sz="5800" dirty="0" smtClean="0">
                <a:solidFill>
                  <a:srgbClr val="002060"/>
                </a:solidFill>
              </a:rPr>
              <a:t>	on approxime avec une très bonne précision la probabilité que </a:t>
            </a:r>
            <a:r>
              <a:rPr lang="fr-FR" sz="5800" i="1" dirty="0" smtClean="0">
                <a:solidFill>
                  <a:srgbClr val="002060"/>
                </a:solidFill>
              </a:rPr>
              <a:t>R</a:t>
            </a:r>
            <a:r>
              <a:rPr lang="fr-FR" sz="5800" i="1" baseline="-25000" dirty="0" smtClean="0">
                <a:solidFill>
                  <a:srgbClr val="002060"/>
                </a:solidFill>
              </a:rPr>
              <a:t>n</a:t>
            </a:r>
            <a:r>
              <a:rPr lang="fr-FR" sz="5800" dirty="0" smtClean="0">
                <a:solidFill>
                  <a:srgbClr val="002060"/>
                </a:solidFill>
              </a:rPr>
              <a:t> prenne des valeurs entre </a:t>
            </a:r>
            <a:r>
              <a:rPr lang="fr-FR" sz="5800" i="1" dirty="0" smtClean="0">
                <a:solidFill>
                  <a:srgbClr val="002060"/>
                </a:solidFill>
              </a:rPr>
              <a:t>a</a:t>
            </a:r>
            <a:r>
              <a:rPr lang="fr-FR" sz="5800" dirty="0" smtClean="0">
                <a:solidFill>
                  <a:srgbClr val="002060"/>
                </a:solidFill>
              </a:rPr>
              <a:t> et </a:t>
            </a:r>
            <a:r>
              <a:rPr lang="fr-FR" sz="5800" i="1" dirty="0" smtClean="0">
                <a:solidFill>
                  <a:srgbClr val="002060"/>
                </a:solidFill>
              </a:rPr>
              <a:t>b</a:t>
            </a:r>
            <a:r>
              <a:rPr lang="fr-FR" sz="5800" dirty="0" smtClean="0">
                <a:solidFill>
                  <a:srgbClr val="002060"/>
                </a:solidFill>
              </a:rPr>
              <a:t> par sa limite donnée par le théorème de Moivre-Laplace.</a:t>
            </a:r>
          </a:p>
          <a:p>
            <a:pPr>
              <a:buNone/>
            </a:pPr>
            <a:r>
              <a:rPr lang="fr-FR" sz="5800" dirty="0" smtClean="0">
                <a:solidFill>
                  <a:srgbClr val="002060"/>
                </a:solidFill>
              </a:rPr>
              <a:t>	</a:t>
            </a:r>
            <a:endParaRPr lang="fr-FR" sz="5800" dirty="0">
              <a:solidFill>
                <a:srgbClr val="002060"/>
              </a:solidFill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88840"/>
            <a:ext cx="3096344" cy="120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Graphiquement </a:t>
            </a:r>
            <a:br>
              <a:rPr lang="fr-FR" sz="3600" dirty="0" smtClean="0">
                <a:solidFill>
                  <a:srgbClr val="00206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(fonctions de répartition avec </a:t>
            </a:r>
            <a:r>
              <a:rPr lang="fr-FR" sz="3600" i="1" dirty="0" smtClean="0">
                <a:solidFill>
                  <a:srgbClr val="002060"/>
                </a:solidFill>
              </a:rPr>
              <a:t>n</a:t>
            </a:r>
            <a:r>
              <a:rPr lang="fr-FR" sz="3600" dirty="0" smtClean="0">
                <a:solidFill>
                  <a:srgbClr val="002060"/>
                </a:solidFill>
              </a:rPr>
              <a:t>=100)</a:t>
            </a: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060848"/>
            <a:ext cx="35283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619672" y="55172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Loi binomiale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12160" y="5805264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2060"/>
                </a:solidFill>
              </a:rPr>
              <a:t>Loi normale (</a:t>
            </a:r>
            <a:r>
              <a:rPr lang="fr-FR" sz="2400" i="1" dirty="0" err="1" smtClean="0">
                <a:solidFill>
                  <a:srgbClr val="002060"/>
                </a:solidFill>
              </a:rPr>
              <a:t>euler</a:t>
            </a:r>
            <a:r>
              <a:rPr lang="fr-FR" sz="2400" dirty="0" smtClean="0">
                <a:solidFill>
                  <a:srgbClr val="002060"/>
                </a:solidFill>
              </a:rPr>
              <a:t>)</a:t>
            </a:r>
            <a:endParaRPr lang="fr-FR" sz="2400" dirty="0">
              <a:solidFill>
                <a:srgbClr val="002060"/>
              </a:solidFill>
            </a:endParaRPr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132856"/>
            <a:ext cx="50405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centré réduit (avec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=0,5) :</a:t>
            </a:r>
            <a:endParaRPr lang="fr-FR" dirty="0">
              <a:solidFill>
                <a:srgbClr val="002060"/>
              </a:solidFill>
            </a:endParaRP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3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16832"/>
            <a:ext cx="38385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63688" y="537321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 = 5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6084168" y="551723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n = 30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Une table de la loi normale (centrée réduite) donne la valeur de </a:t>
            </a:r>
            <a:r>
              <a:rPr lang="fr-FR" i="1" dirty="0" smtClean="0"/>
              <a:t>u</a:t>
            </a:r>
            <a:r>
              <a:rPr lang="fr-FR" dirty="0" smtClean="0"/>
              <a:t> telle que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</a:p>
          <a:p>
            <a:pPr>
              <a:buNone/>
            </a:pPr>
            <a:r>
              <a:rPr lang="fr-FR" dirty="0" smtClean="0"/>
              <a:t>prenne une valeur donnée.</a:t>
            </a:r>
          </a:p>
          <a:p>
            <a:pPr>
              <a:buNone/>
            </a:pPr>
            <a:r>
              <a:rPr lang="fr-FR" dirty="0" smtClean="0"/>
              <a:t>On retient que :  </a:t>
            </a:r>
            <a:endParaRPr lang="fr-FR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869160"/>
            <a:ext cx="7143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16832"/>
            <a:ext cx="4464496" cy="132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r-FR" dirty="0" smtClean="0"/>
              <a:t>D’où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Or                                              équivaut à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inégalité qui est donc vraie avec une probabilité voisine de 0,95.</a:t>
            </a:r>
            <a:endParaRPr lang="fr-FR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587003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348880"/>
            <a:ext cx="3456384" cy="67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19" y="2996952"/>
            <a:ext cx="838231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002060"/>
                </a:solidFill>
              </a:rPr>
              <a:t>L’intervalle de bornes 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est appelé intervalle de fluctuation de niveau 95%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</a:rPr>
              <a:t>(ou  intervalle </a:t>
            </a:r>
            <a:r>
              <a:rPr lang="fr-FR" dirty="0" smtClean="0">
                <a:solidFill>
                  <a:srgbClr val="002060"/>
                </a:solidFill>
              </a:rPr>
              <a:t>de fluctuation asymptotique au seuil de 95% …).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</a:rPr>
              <a:t>Dans environ </a:t>
            </a:r>
            <a:r>
              <a:rPr lang="fr-FR" dirty="0" smtClean="0">
                <a:solidFill>
                  <a:srgbClr val="002060"/>
                </a:solidFill>
              </a:rPr>
              <a:t>95% des séries de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tirages que l’on peut faire, la fréquence empirique de succès </a:t>
            </a:r>
            <a:r>
              <a:rPr lang="fr-FR" i="1" dirty="0" err="1" smtClean="0">
                <a:solidFill>
                  <a:srgbClr val="002060"/>
                </a:solidFill>
              </a:rPr>
              <a:t>f</a:t>
            </a:r>
            <a:r>
              <a:rPr lang="fr-FR" i="1" baseline="-25000" dirty="0" err="1" smtClean="0">
                <a:solidFill>
                  <a:srgbClr val="002060"/>
                </a:solidFill>
              </a:rPr>
              <a:t>n</a:t>
            </a:r>
            <a:r>
              <a:rPr lang="fr-FR" baseline="-25000" dirty="0" smtClean="0">
                <a:solidFill>
                  <a:srgbClr val="002060"/>
                </a:solidFill>
              </a:rPr>
              <a:t>  </a:t>
            </a:r>
            <a:r>
              <a:rPr lang="fr-FR" dirty="0" smtClean="0">
                <a:solidFill>
                  <a:srgbClr val="002060"/>
                </a:solidFill>
              </a:rPr>
              <a:t>obtenue expérimentalement (modélisée par </a:t>
            </a:r>
            <a:r>
              <a:rPr lang="fr-FR" i="1" dirty="0" smtClean="0">
                <a:solidFill>
                  <a:srgbClr val="002060"/>
                </a:solidFill>
              </a:rPr>
              <a:t>F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baseline="-25000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) doit appartenir à cet intervalle.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908720"/>
            <a:ext cx="6192688" cy="132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	</a:t>
            </a:r>
            <a:r>
              <a:rPr lang="fr-FR" sz="4000" dirty="0" smtClean="0">
                <a:solidFill>
                  <a:srgbClr val="002060"/>
                </a:solidFill>
              </a:rPr>
              <a:t>En seconde, on </a:t>
            </a:r>
            <a:r>
              <a:rPr lang="fr-FR" sz="4000" dirty="0" smtClean="0">
                <a:solidFill>
                  <a:srgbClr val="002060"/>
                </a:solidFill>
              </a:rPr>
              <a:t>simplifie …</a:t>
            </a:r>
            <a:endParaRPr lang="fr-FR" sz="4000" dirty="0">
              <a:solidFill>
                <a:srgbClr val="002060"/>
              </a:solidFill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12976"/>
            <a:ext cx="63436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248"/>
          </a:xfrm>
        </p:spPr>
        <p:txBody>
          <a:bodyPr/>
          <a:lstStyle/>
          <a:p>
            <a:r>
              <a:rPr lang="fr-FR" u="sng" dirty="0" smtClean="0">
                <a:solidFill>
                  <a:srgbClr val="7030A0"/>
                </a:solidFill>
                <a:cs typeface="Times New Roman"/>
              </a:rPr>
              <a:t>Échantillonnage  e</a:t>
            </a:r>
            <a:r>
              <a:rPr lang="fr-FR" u="sng" dirty="0" smtClean="0">
                <a:solidFill>
                  <a:srgbClr val="7030A0"/>
                </a:solidFill>
              </a:rPr>
              <a:t>n   2</a:t>
            </a:r>
            <a:r>
              <a:rPr lang="fr-FR" u="sng" baseline="30000" dirty="0" smtClean="0">
                <a:solidFill>
                  <a:srgbClr val="7030A0"/>
                </a:solidFill>
              </a:rPr>
              <a:t>nde</a:t>
            </a:r>
            <a:r>
              <a:rPr lang="fr-FR" baseline="30000" dirty="0" smtClean="0">
                <a:solidFill>
                  <a:srgbClr val="7030A0"/>
                </a:solidFill>
              </a:rPr>
              <a:t> 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819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>
                <a:solidFill>
                  <a:srgbClr val="7030A0"/>
                </a:solidFill>
              </a:rPr>
              <a:t>Objectifs  </a:t>
            </a:r>
          </a:p>
          <a:p>
            <a:pPr algn="ctr">
              <a:buNone/>
            </a:pPr>
            <a:r>
              <a:rPr lang="fr-FR" sz="2800" dirty="0" smtClean="0">
                <a:solidFill>
                  <a:srgbClr val="7030A0"/>
                </a:solidFill>
              </a:rPr>
              <a:t>(programme officiel - préambule de la partie « Statistiques et probabilités ») 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faire réfléchir les élèves à la conception et à la mise en </a:t>
            </a:r>
            <a:r>
              <a:rPr lang="fr-FR" dirty="0" smtClean="0">
                <a:solidFill>
                  <a:srgbClr val="002060"/>
                </a:solidFill>
                <a:latin typeface="Calibri"/>
              </a:rPr>
              <a:t>œuvre d’une simulation ;</a:t>
            </a:r>
          </a:p>
          <a:p>
            <a:r>
              <a:rPr lang="fr-FR" dirty="0" smtClean="0">
                <a:solidFill>
                  <a:srgbClr val="002060"/>
                </a:solidFill>
                <a:latin typeface="Calibri"/>
              </a:rPr>
              <a:t>sensibiliser les élèves à la fluctuation d’échantillonnage, aux notions d’intervalle de fluctuation et d’intervalle de confiance et à l’utilisation qui peut en être faite.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1,96 </a:t>
            </a:r>
            <a:r>
              <a:rPr lang="fr-FR" sz="4000" dirty="0" smtClean="0">
                <a:solidFill>
                  <a:srgbClr val="002060"/>
                </a:solidFill>
                <a:latin typeface="Calibri"/>
              </a:rPr>
              <a:t>≤</a:t>
            </a:r>
            <a:r>
              <a:rPr lang="fr-FR" sz="4000" dirty="0" smtClean="0">
                <a:solidFill>
                  <a:srgbClr val="002060"/>
                </a:solidFill>
              </a:rPr>
              <a:t>  2 et, en étudiant sur </a:t>
            </a:r>
          </a:p>
          <a:p>
            <a:pPr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[0 ; 1] la fonction                         ,</a:t>
            </a:r>
          </a:p>
          <a:p>
            <a:pPr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 on montre que cette fonction a un maximum égal à 0,5 atteint en </a:t>
            </a:r>
            <a:r>
              <a:rPr lang="fr-FR" sz="4000" i="1" dirty="0" smtClean="0">
                <a:solidFill>
                  <a:srgbClr val="002060"/>
                </a:solidFill>
              </a:rPr>
              <a:t>x</a:t>
            </a:r>
            <a:r>
              <a:rPr lang="fr-FR" sz="4000" dirty="0" smtClean="0">
                <a:solidFill>
                  <a:srgbClr val="002060"/>
                </a:solidFill>
              </a:rPr>
              <a:t> = 0,5.</a:t>
            </a:r>
          </a:p>
          <a:p>
            <a:pPr>
              <a:buNone/>
            </a:pPr>
            <a:r>
              <a:rPr lang="fr-FR" sz="4000" dirty="0" smtClean="0">
                <a:solidFill>
                  <a:srgbClr val="002060"/>
                </a:solidFill>
              </a:rPr>
              <a:t>	Donc :</a:t>
            </a:r>
          </a:p>
          <a:p>
            <a:pPr>
              <a:buNone/>
            </a:pPr>
            <a:r>
              <a:rPr lang="fr-FR" sz="3000" dirty="0" smtClean="0">
                <a:solidFill>
                  <a:srgbClr val="002060"/>
                </a:solidFill>
              </a:rPr>
              <a:t>(pour que la majoration ne soit pas trop "grossière", on considère que le résultat est valable si </a:t>
            </a:r>
            <a:r>
              <a:rPr lang="fr-FR" sz="3000" i="1" dirty="0" smtClean="0">
                <a:solidFill>
                  <a:srgbClr val="002060"/>
                </a:solidFill>
              </a:rPr>
              <a:t>p</a:t>
            </a:r>
            <a:r>
              <a:rPr lang="fr-FR" sz="3000" dirty="0" smtClean="0">
                <a:solidFill>
                  <a:srgbClr val="002060"/>
                </a:solidFill>
              </a:rPr>
              <a:t> pas trop éloigné de 0,5 : si 0,2 </a:t>
            </a:r>
            <a:r>
              <a:rPr lang="fr-FR" sz="2800" dirty="0" smtClean="0">
                <a:solidFill>
                  <a:srgbClr val="002060"/>
                </a:solidFill>
              </a:rPr>
              <a:t>≤ </a:t>
            </a:r>
            <a:r>
              <a:rPr lang="fr-FR" sz="2800" i="1" dirty="0" smtClean="0">
                <a:solidFill>
                  <a:srgbClr val="002060"/>
                </a:solidFill>
              </a:rPr>
              <a:t>p</a:t>
            </a:r>
            <a:r>
              <a:rPr lang="fr-FR" sz="2800" dirty="0" smtClean="0">
                <a:solidFill>
                  <a:srgbClr val="002060"/>
                </a:solidFill>
              </a:rPr>
              <a:t> ≤ 0,8,  alors   :                       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                                                                         </a:t>
            </a:r>
            <a:r>
              <a:rPr lang="fr-FR" sz="3000" dirty="0" smtClean="0">
                <a:solidFill>
                  <a:srgbClr val="002060"/>
                </a:solidFill>
              </a:rPr>
              <a:t>).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268760"/>
            <a:ext cx="2600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140968"/>
            <a:ext cx="4104456" cy="823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373216"/>
            <a:ext cx="3024336" cy="54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002060"/>
                </a:solidFill>
              </a:rPr>
              <a:t>L’intervalle précédent est donc inclus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dans l’intervalle 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Environ 95 % des échantillons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fournissent une fréquence appartenant à cet intervalle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(ce qu'on peut vérifier par des simulations).</a:t>
            </a:r>
          </a:p>
          <a:p>
            <a:endParaRPr lang="fr-F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79" y="1412776"/>
            <a:ext cx="424047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	</a:t>
            </a:r>
            <a:r>
              <a:rPr lang="fr-FR" sz="4400" dirty="0" smtClean="0">
                <a:solidFill>
                  <a:srgbClr val="0070C0"/>
                </a:solidFill>
              </a:rPr>
              <a:t>UTILISATION  DE  LA  </a:t>
            </a:r>
          </a:p>
          <a:p>
            <a:pPr algn="ctr">
              <a:buNone/>
            </a:pPr>
            <a:r>
              <a:rPr lang="fr-FR" sz="4400" dirty="0">
                <a:solidFill>
                  <a:srgbClr val="0070C0"/>
                </a:solidFill>
              </a:rPr>
              <a:t>	</a:t>
            </a:r>
            <a:r>
              <a:rPr lang="fr-FR" sz="4400" dirty="0" smtClean="0">
                <a:solidFill>
                  <a:srgbClr val="0070C0"/>
                </a:solidFill>
              </a:rPr>
              <a:t>LOI  BINOMIALE</a:t>
            </a:r>
            <a:endParaRPr lang="fr-FR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001419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Avec la notion de variable aléatoire et la loi binomiale, il n’est plus nécessaire d’approximer par la loi normale.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L’intervalle de fluctuation déterminé est valable « en toutes circonstances ».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Mais comme la loi binomiale est discrète, on ne pourra pas déterminer précisément un intervalle où la fréquence observée se situe avec une probabilité exactement égale à 0,95.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92688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	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suit la loi binomiale de paramètres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Elle prend donc ses valeurs (entières) dans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[0 ;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].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On cherche à partager cet intervalle en trois intervalles [0, 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– 1], [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, 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] et [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+ 1,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] de sorte que 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prenne ses valeurs dans chacun des intervalles extrêmes avec une probabilité proche de 0,025, sans dépasser cette valeur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(donc 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i="1" baseline="-25000" dirty="0" smtClean="0">
                <a:solidFill>
                  <a:srgbClr val="002060"/>
                </a:solidFill>
              </a:rPr>
              <a:t>n</a:t>
            </a:r>
            <a:r>
              <a:rPr lang="fr-FR" baseline="-25000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</a:rPr>
              <a:t>prend ses valeurs dans l’intervalle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[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, 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] avec une probabilité voisine de - ou légèrement supérieure à - 0,95).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i="1" dirty="0" smtClean="0"/>
              <a:t> 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dépendent de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On fait une hypothèse de « symétrie ».</a:t>
            </a:r>
          </a:p>
          <a:p>
            <a:pPr>
              <a:buNone/>
            </a:pP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est le plus grand entier tel que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&lt;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  0,025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sym typeface="Symbol"/>
              </a:rPr>
              <a:t>(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S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 dans l’intervalle </a:t>
            </a:r>
            <a:r>
              <a:rPr lang="fr-FR" dirty="0" smtClean="0">
                <a:solidFill>
                  <a:srgbClr val="002060"/>
                </a:solidFill>
              </a:rPr>
              <a:t>[0, 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– 1]), donc </a:t>
            </a:r>
          </a:p>
          <a:p>
            <a:pPr>
              <a:buNone/>
            </a:pP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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&gt; 0,025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&gt;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  0,025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sym typeface="Symbol"/>
              </a:rPr>
              <a:t>(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S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 dans l’intervalle </a:t>
            </a:r>
            <a:r>
              <a:rPr lang="fr-FR" dirty="0" smtClean="0">
                <a:solidFill>
                  <a:srgbClr val="002060"/>
                </a:solidFill>
              </a:rPr>
              <a:t>[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+ 1,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] ), donc </a:t>
            </a:r>
          </a:p>
          <a:p>
            <a:pPr>
              <a:buNone/>
            </a:pP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i="1" dirty="0" smtClean="0">
                <a:solidFill>
                  <a:srgbClr val="002060"/>
                </a:solidFill>
              </a:rPr>
              <a:t>S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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</a:t>
            </a:r>
            <a:r>
              <a:rPr lang="fr-FR" dirty="0" smtClean="0">
                <a:solidFill>
                  <a:srgbClr val="002060"/>
                </a:solidFill>
                <a:latin typeface="Calibri"/>
                <a:sym typeface="Symbol"/>
              </a:rPr>
              <a:t>≥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 0,975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(on se ramène à des probabilités du type </a:t>
            </a:r>
            <a:r>
              <a:rPr lang="fr-FR" sz="2800" i="1" dirty="0" smtClean="0">
                <a:solidFill>
                  <a:srgbClr val="002060"/>
                </a:solidFill>
              </a:rPr>
              <a:t>P</a:t>
            </a:r>
            <a:r>
              <a:rPr lang="fr-FR" sz="2800" dirty="0" smtClean="0">
                <a:solidFill>
                  <a:srgbClr val="002060"/>
                </a:solidFill>
              </a:rPr>
              <a:t>(</a:t>
            </a:r>
            <a:r>
              <a:rPr lang="fr-FR" sz="2800" i="1" dirty="0" smtClean="0">
                <a:solidFill>
                  <a:srgbClr val="002060"/>
                </a:solidFill>
              </a:rPr>
              <a:t>S</a:t>
            </a:r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dirty="0" smtClean="0">
                <a:solidFill>
                  <a:srgbClr val="002060"/>
                </a:solidFill>
                <a:sym typeface="Symbol"/>
              </a:rPr>
              <a:t> </a:t>
            </a:r>
            <a:r>
              <a:rPr lang="fr-FR" sz="2800" i="1" dirty="0" smtClean="0">
                <a:solidFill>
                  <a:srgbClr val="002060"/>
                </a:solidFill>
                <a:sym typeface="Symbol"/>
              </a:rPr>
              <a:t>k</a:t>
            </a:r>
            <a:r>
              <a:rPr lang="fr-FR" sz="2800" dirty="0" smtClean="0">
                <a:solidFill>
                  <a:srgbClr val="002060"/>
                </a:solidFill>
                <a:sym typeface="Symbol"/>
              </a:rPr>
              <a:t>) que l’on peut obtenir à l’aide d’un tableur).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191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882279"/>
            <a:ext cx="4968552" cy="297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83568" y="4797152"/>
            <a:ext cx="1789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Outil  3944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91722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On divise par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pour passer aux fréquences;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D’où  (</a:t>
            </a:r>
            <a:r>
              <a:rPr lang="fr-FR" dirty="0" smtClean="0">
                <a:solidFill>
                  <a:srgbClr val="0070C0"/>
                </a:solidFill>
              </a:rPr>
              <a:t>définition</a:t>
            </a:r>
            <a:r>
              <a:rPr lang="fr-FR" dirty="0" smtClean="0">
                <a:solidFill>
                  <a:srgbClr val="002060"/>
                </a:solidFill>
              </a:rPr>
              <a:t>) :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</a:t>
            </a:r>
            <a:r>
              <a:rPr lang="fr-FR" b="1" dirty="0" smtClean="0">
                <a:solidFill>
                  <a:srgbClr val="002060"/>
                </a:solidFill>
              </a:rPr>
              <a:t>L’intervalle de fluctuation </a:t>
            </a:r>
            <a:r>
              <a:rPr lang="fr-FR" dirty="0" smtClean="0">
                <a:solidFill>
                  <a:srgbClr val="002060"/>
                </a:solidFill>
              </a:rPr>
              <a:t>à 95 % d’une fréquence correspondant à la réalisation, sur un échantillon aléatoire, d’une variable aléatoire X de loi binomiale de paramètres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i="1" dirty="0" smtClean="0">
                <a:solidFill>
                  <a:srgbClr val="002060"/>
                </a:solidFill>
              </a:rPr>
              <a:t>p </a:t>
            </a:r>
            <a:r>
              <a:rPr lang="fr-FR" dirty="0" smtClean="0">
                <a:solidFill>
                  <a:srgbClr val="002060"/>
                </a:solidFill>
              </a:rPr>
              <a:t>est … l’intervalle               défini par :</a:t>
            </a:r>
          </a:p>
          <a:p>
            <a:pPr marL="173038" indent="0">
              <a:buNone/>
            </a:pPr>
            <a:endParaRPr lang="fr-FR" sz="2000" i="1" dirty="0">
              <a:solidFill>
                <a:srgbClr val="002060"/>
              </a:solidFill>
            </a:endParaRPr>
          </a:p>
          <a:p>
            <a:pPr marL="173038" indent="0">
              <a:buNone/>
            </a:pP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(X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≤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a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&gt; 0,025</a:t>
            </a:r>
          </a:p>
          <a:p>
            <a:pPr marL="173038" indent="0">
              <a:buNone/>
            </a:pP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est le plus petit entier tel que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(X 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≤ </a:t>
            </a:r>
            <a:r>
              <a:rPr lang="fr-FR" i="1" dirty="0" smtClean="0">
                <a:solidFill>
                  <a:srgbClr val="002060"/>
                </a:solidFill>
                <a:sym typeface="Symbol"/>
              </a:rPr>
              <a:t>b</a:t>
            </a:r>
            <a:r>
              <a:rPr lang="fr-FR" dirty="0" smtClean="0">
                <a:solidFill>
                  <a:srgbClr val="002060"/>
                </a:solidFill>
                <a:sym typeface="Symbol"/>
              </a:rPr>
              <a:t>) ≥ 0,975 …</a:t>
            </a:r>
          </a:p>
          <a:p>
            <a:pPr>
              <a:buNone/>
            </a:pPr>
            <a:endParaRPr lang="fr-FR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878404"/>
              </p:ext>
            </p:extLst>
          </p:nvPr>
        </p:nvGraphicFramePr>
        <p:xfrm>
          <a:off x="2418256" y="3679856"/>
          <a:ext cx="1296144" cy="979309"/>
        </p:xfrm>
        <a:graphic>
          <a:graphicData uri="http://schemas.openxmlformats.org/presentationml/2006/ole">
            <p:oleObj spid="_x0000_s55298" name="…quation" r:id="rId3" imgW="57132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101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21744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Voir autres précisions sur la détermination de </a:t>
            </a:r>
            <a:r>
              <a:rPr lang="fr-FR" i="1" dirty="0" smtClean="0">
                <a:solidFill>
                  <a:srgbClr val="002060"/>
                </a:solidFill>
              </a:rPr>
              <a:t>a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i="1" dirty="0" smtClean="0">
                <a:solidFill>
                  <a:srgbClr val="002060"/>
                </a:solidFill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   </a:t>
            </a:r>
            <a:r>
              <a:rPr lang="fr-FR" dirty="0" err="1" smtClean="0">
                <a:solidFill>
                  <a:srgbClr val="002060"/>
                </a:solidFill>
              </a:rPr>
              <a:t>d.r</a:t>
            </a:r>
            <a:r>
              <a:rPr lang="fr-FR" dirty="0" smtClean="0">
                <a:solidFill>
                  <a:srgbClr val="002060"/>
                </a:solidFill>
              </a:rPr>
              <a:t>. page 39.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La « règle de décision » est la même …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L’intervalle de fluctuation déterminé avec la loi binomiale est « quasiment » centré sur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dès que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est assez grand.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Cet intervalle est « quasiment » le même que celui vu en seconde pour les « grandes binomiales »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&gt;25 ; 0,2 &lt;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&lt; 0,8)  (voir page 48).</a:t>
            </a:r>
          </a:p>
          <a:p>
            <a:endParaRPr lang="fr-FR" dirty="0" smtClean="0"/>
          </a:p>
          <a:p>
            <a:pPr>
              <a:buNone/>
            </a:pPr>
            <a:r>
              <a:rPr lang="fr-FR" sz="2400" dirty="0" smtClean="0"/>
              <a:t>             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57528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56992"/>
            <a:ext cx="875758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70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3600" b="1" dirty="0" smtClean="0">
                <a:solidFill>
                  <a:srgbClr val="002060"/>
                </a:solidFill>
              </a:rPr>
              <a:t>Échantillon de taille </a:t>
            </a:r>
            <a:r>
              <a:rPr lang="fr-FR" sz="3600" b="1" i="1" dirty="0" smtClean="0">
                <a:solidFill>
                  <a:srgbClr val="002060"/>
                </a:solidFill>
              </a:rPr>
              <a:t>n</a:t>
            </a:r>
            <a:r>
              <a:rPr lang="fr-FR" sz="3600" b="1" dirty="0" smtClean="0">
                <a:solidFill>
                  <a:srgbClr val="002060"/>
                </a:solidFill>
              </a:rPr>
              <a:t> </a:t>
            </a:r>
            <a:r>
              <a:rPr lang="fr-FR" sz="3600" dirty="0" smtClean="0">
                <a:solidFill>
                  <a:srgbClr val="002060"/>
                </a:solidFill>
              </a:rPr>
              <a:t>: 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(programme officiel)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constitué des résultats 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de </a:t>
            </a:r>
            <a:r>
              <a:rPr lang="fr-FR" sz="3600" i="1" dirty="0" smtClean="0">
                <a:solidFill>
                  <a:srgbClr val="002060"/>
                </a:solidFill>
              </a:rPr>
              <a:t>n</a:t>
            </a:r>
            <a:r>
              <a:rPr lang="fr-FR" sz="3600" dirty="0" smtClean="0">
                <a:solidFill>
                  <a:srgbClr val="002060"/>
                </a:solidFill>
              </a:rPr>
              <a:t> répétitions indépendantes 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de la même expérience</a:t>
            </a:r>
          </a:p>
          <a:p>
            <a:pPr algn="ctr"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fr-FR" sz="2800" i="1" dirty="0" smtClean="0">
                <a:solidFill>
                  <a:srgbClr val="002060"/>
                </a:solidFill>
              </a:rPr>
              <a:t>On accepte comme indépendants des « tirages sans remise » si la population est grande.</a:t>
            </a:r>
          </a:p>
          <a:p>
            <a:pPr algn="just">
              <a:buNone/>
            </a:pPr>
            <a:r>
              <a:rPr lang="fr-FR" sz="2800" i="1" dirty="0" smtClean="0">
                <a:solidFill>
                  <a:srgbClr val="002060"/>
                </a:solidFill>
              </a:rPr>
              <a:t>On ne se pose pas la question de la représentativité de l’échantillon.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solidFill>
                  <a:srgbClr val="008000"/>
                </a:solidFill>
              </a:rPr>
              <a:t>INTERVALLE  DE  CONFIANCE</a:t>
            </a:r>
            <a:endParaRPr lang="fr-FR" sz="6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57403"/>
          </a:xfrm>
        </p:spPr>
        <p:txBody>
          <a:bodyPr/>
          <a:lstStyle/>
          <a:p>
            <a:r>
              <a:rPr lang="fr-FR" sz="3600" dirty="0" smtClean="0">
                <a:solidFill>
                  <a:srgbClr val="002060"/>
                </a:solidFill>
              </a:rPr>
              <a:t>On ne connaît pas la proportion </a:t>
            </a:r>
            <a:r>
              <a:rPr lang="fr-FR" sz="3600" i="1" dirty="0" smtClean="0">
                <a:solidFill>
                  <a:srgbClr val="002060"/>
                </a:solidFill>
              </a:rPr>
              <a:t>p</a:t>
            </a:r>
            <a:r>
              <a:rPr lang="fr-FR" sz="3600" dirty="0" smtClean="0">
                <a:solidFill>
                  <a:srgbClr val="002060"/>
                </a:solidFill>
              </a:rPr>
              <a:t> du caractère dans la population 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On cherche à estimer </a:t>
            </a:r>
            <a:r>
              <a:rPr lang="fr-FR" sz="3600" i="1" dirty="0" smtClean="0">
                <a:solidFill>
                  <a:srgbClr val="002060"/>
                </a:solidFill>
              </a:rPr>
              <a:t>p</a:t>
            </a:r>
            <a:r>
              <a:rPr lang="fr-FR" sz="3600" dirty="0" smtClean="0">
                <a:solidFill>
                  <a:srgbClr val="002060"/>
                </a:solidFill>
              </a:rPr>
              <a:t> à partir de la fréquence empirique </a:t>
            </a:r>
            <a:r>
              <a:rPr lang="fr-FR" sz="3600" i="1" dirty="0" smtClean="0">
                <a:solidFill>
                  <a:srgbClr val="002060"/>
                </a:solidFill>
              </a:rPr>
              <a:t>f</a:t>
            </a:r>
            <a:r>
              <a:rPr lang="fr-FR" sz="3600" dirty="0" smtClean="0">
                <a:solidFill>
                  <a:srgbClr val="002060"/>
                </a:solidFill>
              </a:rPr>
              <a:t> (expérimentale) mesurée dans un échantillon</a:t>
            </a: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On est dans la théorie de l’</a:t>
            </a:r>
            <a:r>
              <a:rPr lang="fr-FR" sz="3600" b="1" dirty="0" smtClean="0">
                <a:solidFill>
                  <a:srgbClr val="002060"/>
                </a:solidFill>
              </a:rPr>
              <a:t>estimation</a:t>
            </a:r>
            <a:r>
              <a:rPr lang="fr-FR" sz="36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4000" i="1" dirty="0" smtClean="0">
                <a:solidFill>
                  <a:srgbClr val="7030A0"/>
                </a:solidFill>
              </a:rPr>
              <a:t>Comment estimer p?</a:t>
            </a:r>
          </a:p>
          <a:p>
            <a:pPr>
              <a:buNone/>
            </a:pPr>
            <a:endParaRPr lang="fr-FR" sz="4000" i="1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On peut faire une </a:t>
            </a:r>
            <a:r>
              <a:rPr lang="fr-FR" b="1" dirty="0" smtClean="0">
                <a:solidFill>
                  <a:srgbClr val="002060"/>
                </a:solidFill>
              </a:rPr>
              <a:t>estimation ponctuelle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en posant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= </a:t>
            </a:r>
            <a:r>
              <a:rPr lang="fr-FR" i="1" dirty="0" smtClean="0">
                <a:solidFill>
                  <a:srgbClr val="002060"/>
                </a:solidFill>
              </a:rPr>
              <a:t>f</a:t>
            </a:r>
          </a:p>
          <a:p>
            <a:pPr>
              <a:buNone/>
            </a:pPr>
            <a:endParaRPr lang="fr-FR" i="1" dirty="0" smtClean="0">
              <a:solidFill>
                <a:srgbClr val="002060"/>
              </a:solidFill>
            </a:endParaRPr>
          </a:p>
          <a:p>
            <a:r>
              <a:rPr lang="fr-FR" i="1" dirty="0" smtClean="0">
                <a:solidFill>
                  <a:srgbClr val="002060"/>
                </a:solidFill>
              </a:rPr>
              <a:t>Mieux :</a:t>
            </a: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On peut chercher un </a:t>
            </a:r>
            <a:r>
              <a:rPr lang="fr-FR" b="1" dirty="0" smtClean="0">
                <a:solidFill>
                  <a:srgbClr val="002060"/>
                </a:solidFill>
              </a:rPr>
              <a:t>intervalle de confiance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de la proportion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(c’est-à-dire un intervalle contenant « très vraisemblablement »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) à partir de la fréquence </a:t>
            </a:r>
            <a:r>
              <a:rPr lang="fr-FR" i="1" dirty="0" smtClean="0">
                <a:solidFill>
                  <a:srgbClr val="002060"/>
                </a:solidFill>
              </a:rPr>
              <a:t>f</a:t>
            </a:r>
            <a:r>
              <a:rPr lang="fr-FR" dirty="0" smtClean="0">
                <a:solidFill>
                  <a:srgbClr val="002060"/>
                </a:solidFill>
              </a:rPr>
              <a:t> mesurée dans un échantillon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endParaRPr lang="fr-FR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688632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Parmi tous les échantillons de taille </a:t>
            </a:r>
            <a:r>
              <a:rPr lang="fr-FR" i="1" dirty="0" smtClean="0">
                <a:solidFill>
                  <a:srgbClr val="002060"/>
                </a:solidFill>
              </a:rPr>
              <a:t>n</a:t>
            </a:r>
            <a:r>
              <a:rPr lang="fr-FR" dirty="0" smtClean="0">
                <a:solidFill>
                  <a:srgbClr val="002060"/>
                </a:solidFill>
              </a:rPr>
              <a:t> possibles, 95% des intervalles associés de la forme                                             	                       contiennent le nombre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La fréquence empirique </a:t>
            </a:r>
            <a:r>
              <a:rPr lang="fr-FR" i="1" dirty="0" smtClean="0">
                <a:solidFill>
                  <a:srgbClr val="002060"/>
                </a:solidFill>
              </a:rPr>
              <a:t>f</a:t>
            </a:r>
            <a:r>
              <a:rPr lang="fr-FR" dirty="0" smtClean="0">
                <a:solidFill>
                  <a:srgbClr val="002060"/>
                </a:solidFill>
              </a:rPr>
              <a:t> étant connue, on dit que cet intervalle est un </a:t>
            </a:r>
            <a:r>
              <a:rPr lang="fr-FR" b="1" dirty="0" smtClean="0">
                <a:solidFill>
                  <a:srgbClr val="002060"/>
                </a:solidFill>
              </a:rPr>
              <a:t>intervalle de confiance à 95% </a:t>
            </a:r>
            <a:r>
              <a:rPr lang="fr-FR" dirty="0" smtClean="0">
                <a:solidFill>
                  <a:srgbClr val="002060"/>
                </a:solidFill>
              </a:rPr>
              <a:t>pour la proportion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(on parle aussi de « fourchette » au niveau de confiance de 95%).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Dans plus de 95 % des cas, la « fourchette » recouvre effectivement la valeur 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27051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52736"/>
            <a:ext cx="471325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 flipH="1">
            <a:off x="1737397" y="2996952"/>
            <a:ext cx="3842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est  équivalent à : </a:t>
            </a:r>
            <a:endParaRPr lang="fr-FR" sz="3200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365104"/>
            <a:ext cx="480926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04664"/>
            <a:ext cx="7920880" cy="5904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Quand </a:t>
            </a:r>
            <a:r>
              <a:rPr lang="fr-FR" dirty="0">
                <a:solidFill>
                  <a:srgbClr val="002060"/>
                </a:solidFill>
              </a:rPr>
              <a:t>on entend comme résultat d’un sondage </a:t>
            </a:r>
            <a:r>
              <a:rPr lang="fr-FR" dirty="0" smtClean="0">
                <a:solidFill>
                  <a:srgbClr val="002060"/>
                </a:solidFill>
              </a:rPr>
              <a:t>: </a:t>
            </a:r>
            <a:r>
              <a:rPr lang="fr-FR" i="1" dirty="0" smtClean="0">
                <a:solidFill>
                  <a:srgbClr val="002060"/>
                </a:solidFill>
              </a:rPr>
              <a:t>Il </a:t>
            </a:r>
            <a:r>
              <a:rPr lang="fr-FR" i="1" dirty="0">
                <a:solidFill>
                  <a:srgbClr val="002060"/>
                </a:solidFill>
              </a:rPr>
              <a:t>y a actuellement 52 % de </a:t>
            </a:r>
            <a:r>
              <a:rPr lang="fr-FR" i="1" dirty="0" smtClean="0">
                <a:solidFill>
                  <a:srgbClr val="002060"/>
                </a:solidFill>
              </a:rPr>
              <a:t>gens qui </a:t>
            </a:r>
            <a:r>
              <a:rPr lang="fr-FR" i="1" dirty="0">
                <a:solidFill>
                  <a:srgbClr val="002060"/>
                </a:solidFill>
              </a:rPr>
              <a:t>voteraient pour M. </a:t>
            </a:r>
            <a:r>
              <a:rPr lang="fr-FR" i="1" dirty="0" smtClean="0">
                <a:solidFill>
                  <a:srgbClr val="002060"/>
                </a:solidFill>
              </a:rPr>
              <a:t>X au </a:t>
            </a:r>
            <a:r>
              <a:rPr lang="fr-FR" i="1" dirty="0">
                <a:solidFill>
                  <a:srgbClr val="002060"/>
                </a:solidFill>
              </a:rPr>
              <a:t>deuxième tour </a:t>
            </a:r>
            <a:r>
              <a:rPr lang="fr-FR" i="1" dirty="0" smtClean="0">
                <a:solidFill>
                  <a:srgbClr val="002060"/>
                </a:solidFill>
              </a:rPr>
              <a:t>(</a:t>
            </a:r>
            <a:r>
              <a:rPr lang="fr-FR" i="1" dirty="0">
                <a:solidFill>
                  <a:srgbClr val="002060"/>
                </a:solidFill>
              </a:rPr>
              <a:t>sondage </a:t>
            </a:r>
            <a:r>
              <a:rPr lang="fr-FR" i="1" dirty="0" smtClean="0">
                <a:solidFill>
                  <a:srgbClr val="002060"/>
                </a:solidFill>
              </a:rPr>
              <a:t>effectué auprès </a:t>
            </a:r>
            <a:r>
              <a:rPr lang="fr-FR" i="1" dirty="0">
                <a:solidFill>
                  <a:srgbClr val="002060"/>
                </a:solidFill>
              </a:rPr>
              <a:t>de 948 personnes</a:t>
            </a:r>
            <a:r>
              <a:rPr lang="fr-FR" i="1" dirty="0" smtClean="0">
                <a:solidFill>
                  <a:srgbClr val="002060"/>
                </a:solidFill>
              </a:rPr>
              <a:t>), </a:t>
            </a:r>
            <a:r>
              <a:rPr lang="fr-FR" dirty="0" smtClean="0">
                <a:solidFill>
                  <a:srgbClr val="002060"/>
                </a:solidFill>
              </a:rPr>
              <a:t>il </a:t>
            </a:r>
            <a:r>
              <a:rPr lang="fr-FR" dirty="0">
                <a:solidFill>
                  <a:srgbClr val="002060"/>
                </a:solidFill>
              </a:rPr>
              <a:t>faut </a:t>
            </a:r>
            <a:r>
              <a:rPr lang="fr-FR" dirty="0" smtClean="0">
                <a:solidFill>
                  <a:srgbClr val="002060"/>
                </a:solidFill>
              </a:rPr>
              <a:t>comprendre </a:t>
            </a:r>
            <a:r>
              <a:rPr lang="fr-FR" i="1" dirty="0" smtClean="0">
                <a:solidFill>
                  <a:srgbClr val="002060"/>
                </a:solidFill>
              </a:rPr>
              <a:t>:</a:t>
            </a:r>
            <a:endParaRPr lang="fr-F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i="1" dirty="0">
                <a:solidFill>
                  <a:srgbClr val="002060"/>
                </a:solidFill>
              </a:rPr>
              <a:t>	</a:t>
            </a:r>
            <a:r>
              <a:rPr lang="fr-FR" i="1" dirty="0" smtClean="0">
                <a:solidFill>
                  <a:srgbClr val="002060"/>
                </a:solidFill>
              </a:rPr>
              <a:t>« Il </a:t>
            </a:r>
            <a:r>
              <a:rPr lang="fr-FR" i="1" dirty="0">
                <a:solidFill>
                  <a:srgbClr val="002060"/>
                </a:solidFill>
              </a:rPr>
              <a:t>y a 95 % de chance pour que </a:t>
            </a:r>
            <a:r>
              <a:rPr lang="fr-FR" i="1" dirty="0" smtClean="0">
                <a:solidFill>
                  <a:srgbClr val="002060"/>
                </a:solidFill>
              </a:rPr>
              <a:t>l’intervalle </a:t>
            </a:r>
          </a:p>
          <a:p>
            <a:pPr>
              <a:buNone/>
            </a:pPr>
            <a:r>
              <a:rPr lang="fr-FR" i="1" dirty="0">
                <a:solidFill>
                  <a:srgbClr val="002060"/>
                </a:solidFill>
              </a:rPr>
              <a:t>	</a:t>
            </a:r>
            <a:r>
              <a:rPr lang="fr-FR" i="1" dirty="0" smtClean="0">
                <a:solidFill>
                  <a:srgbClr val="002060"/>
                </a:solidFill>
              </a:rPr>
              <a:t>[49% ; 55%] contienne </a:t>
            </a:r>
            <a:r>
              <a:rPr lang="fr-FR" i="1" dirty="0">
                <a:solidFill>
                  <a:srgbClr val="002060"/>
                </a:solidFill>
              </a:rPr>
              <a:t>le pourcentage de </a:t>
            </a:r>
            <a:r>
              <a:rPr lang="fr-FR" i="1" dirty="0" smtClean="0">
                <a:solidFill>
                  <a:srgbClr val="002060"/>
                </a:solidFill>
              </a:rPr>
              <a:t>gens prêts à voter </a:t>
            </a:r>
            <a:r>
              <a:rPr lang="fr-FR" i="1" dirty="0">
                <a:solidFill>
                  <a:srgbClr val="002060"/>
                </a:solidFill>
              </a:rPr>
              <a:t>pour M. </a:t>
            </a:r>
            <a:r>
              <a:rPr lang="fr-FR" i="1" dirty="0" smtClean="0">
                <a:solidFill>
                  <a:srgbClr val="002060"/>
                </a:solidFill>
              </a:rPr>
              <a:t>X au </a:t>
            </a:r>
            <a:r>
              <a:rPr lang="fr-FR" i="1" dirty="0">
                <a:solidFill>
                  <a:srgbClr val="002060"/>
                </a:solidFill>
              </a:rPr>
              <a:t>deuxième </a:t>
            </a:r>
            <a:r>
              <a:rPr lang="fr-FR" i="1" dirty="0" smtClean="0">
                <a:solidFill>
                  <a:srgbClr val="002060"/>
                </a:solidFill>
              </a:rPr>
              <a:t>tour », </a:t>
            </a:r>
            <a:endParaRPr lang="fr-F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</a:t>
            </a:r>
            <a:r>
              <a:rPr lang="fr-FR" sz="3600" dirty="0" smtClean="0">
                <a:solidFill>
                  <a:srgbClr val="002060"/>
                </a:solidFill>
              </a:rPr>
              <a:t>ce </a:t>
            </a:r>
            <a:r>
              <a:rPr lang="fr-FR" sz="3600" dirty="0">
                <a:solidFill>
                  <a:srgbClr val="002060"/>
                </a:solidFill>
              </a:rPr>
              <a:t>qui n’est pas tout </a:t>
            </a:r>
            <a:r>
              <a:rPr lang="fr-FR" sz="3600" dirty="0" smtClean="0">
                <a:solidFill>
                  <a:srgbClr val="002060"/>
                </a:solidFill>
              </a:rPr>
              <a:t>à fait </a:t>
            </a:r>
            <a:r>
              <a:rPr lang="fr-FR" sz="3600" dirty="0">
                <a:solidFill>
                  <a:srgbClr val="002060"/>
                </a:solidFill>
              </a:rPr>
              <a:t>la même chose que de dire </a:t>
            </a:r>
            <a:r>
              <a:rPr lang="fr-FR" sz="3600" dirty="0" smtClean="0">
                <a:solidFill>
                  <a:srgbClr val="002060"/>
                </a:solidFill>
              </a:rPr>
              <a:t>que 52 % des électeurs </a:t>
            </a:r>
            <a:r>
              <a:rPr lang="fr-FR" sz="3600" dirty="0">
                <a:solidFill>
                  <a:srgbClr val="002060"/>
                </a:solidFill>
              </a:rPr>
              <a:t>sont prêts </a:t>
            </a:r>
            <a:r>
              <a:rPr lang="fr-FR" sz="3600" dirty="0" smtClean="0">
                <a:solidFill>
                  <a:srgbClr val="002060"/>
                </a:solidFill>
              </a:rPr>
              <a:t>à voter </a:t>
            </a:r>
            <a:r>
              <a:rPr lang="fr-FR" sz="3600" dirty="0">
                <a:solidFill>
                  <a:srgbClr val="002060"/>
                </a:solidFill>
              </a:rPr>
              <a:t>pour lui !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67544" y="897687"/>
            <a:ext cx="79208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zh-CN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Une réponse à la question : « combien faut-il tirer de boules dans une urne de Bernoulli pour pouvoir faire une estimation de sa composition avec une précision donnée a priori » est donc : en tirant </a:t>
            </a:r>
            <a:r>
              <a:rPr kumimoji="0" lang="fr-FR" altLang="zh-CN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n</a:t>
            </a:r>
            <a:r>
              <a:rPr kumimoji="0" lang="fr-FR" altLang="zh-CN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boules avec remise, on obtient</a:t>
            </a:r>
            <a:r>
              <a:rPr kumimoji="0" lang="fr-FR" altLang="zh-CN" sz="36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lang="fr-FR" altLang="zh-CN" sz="3600" dirty="0" smtClean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u</a:t>
            </a:r>
            <a:r>
              <a:rPr kumimoji="0" lang="fr-FR" altLang="zh-CN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ne estimation de </a:t>
            </a:r>
            <a:r>
              <a:rPr kumimoji="0" lang="fr-FR" altLang="zh-CN" sz="36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p</a:t>
            </a:r>
            <a:r>
              <a:rPr kumimoji="0" lang="fr-FR" altLang="zh-CN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par un intervalle d’amplitude      </a:t>
            </a:r>
            <a:r>
              <a:rPr lang="fr-FR" altLang="zh-CN" sz="3600" dirty="0" smtClean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, avec une confiance de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fr-FR" altLang="zh-CN" sz="3600" dirty="0" smtClean="0">
                <a:solidFill>
                  <a:srgbClr val="002060"/>
                </a:solidFill>
                <a:ea typeface="SimSun" pitchFamily="2" charset="-122"/>
                <a:cs typeface="Times New Roman" pitchFamily="18" charset="0"/>
              </a:rPr>
              <a:t> plus de 95 %.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771800" y="4725144"/>
          <a:ext cx="576064" cy="761228"/>
        </p:xfrm>
        <a:graphic>
          <a:graphicData uri="http://schemas.openxmlformats.org/presentationml/2006/ole">
            <p:oleObj spid="_x0000_s58369" name="Équation" r:id="rId3" imgW="266469" imgH="35529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404664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Si l’on tire </a:t>
            </a:r>
            <a:r>
              <a:rPr kumimoji="0" lang="fr-FR" altLang="zh-CN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n</a:t>
            </a: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= 1 000 boules (avec remise) on 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une estimation de  </a:t>
            </a:r>
            <a:r>
              <a:rPr kumimoji="0" lang="fr-FR" altLang="zh-CN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p</a:t>
            </a: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à plus de 95 % de confiance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par un intervalle d’amplitude 6 %.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Si par exemple le tirage de 1000 boules avec remise fournit une fréquence de boules noires égale à 0,47, on peut estimer avec plus de 95 % de confiance</a:t>
            </a:r>
            <a:r>
              <a:rPr kumimoji="0" lang="fr-FR" altLang="zh-CN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que la proportion  </a:t>
            </a:r>
            <a:r>
              <a:rPr kumimoji="0" lang="fr-FR" altLang="zh-CN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p</a:t>
            </a: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 de boules noires dans l’urne est comprise entre 0,44 et 0,50.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SimSun" pitchFamily="2" charset="-122"/>
                <a:cs typeface="Times New Roman" pitchFamily="18" charset="0"/>
              </a:rPr>
              <a:t>Les sondages, par exemple, sont souvent pratiqués sur des échantillons d’environ 1 000 personnes.</a:t>
            </a: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2060"/>
                </a:solidFill>
              </a:rPr>
              <a:t>Construction d’un abaque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(</a:t>
            </a:r>
            <a:r>
              <a:rPr lang="fr-FR" sz="2800" i="1" dirty="0" smtClean="0">
                <a:solidFill>
                  <a:srgbClr val="002060"/>
                </a:solidFill>
              </a:rPr>
              <a:t>f</a:t>
            </a:r>
            <a:r>
              <a:rPr lang="fr-FR" sz="2800" dirty="0" smtClean="0">
                <a:solidFill>
                  <a:srgbClr val="002060"/>
                </a:solidFill>
              </a:rPr>
              <a:t> en abscisse, </a:t>
            </a:r>
            <a:r>
              <a:rPr lang="fr-FR" sz="2800" i="1" dirty="0" smtClean="0">
                <a:solidFill>
                  <a:srgbClr val="002060"/>
                </a:solidFill>
              </a:rPr>
              <a:t>p</a:t>
            </a:r>
            <a:r>
              <a:rPr lang="fr-FR" sz="2800" dirty="0" smtClean="0">
                <a:solidFill>
                  <a:srgbClr val="002060"/>
                </a:solidFill>
              </a:rPr>
              <a:t> en ordonnée) </a:t>
            </a:r>
            <a:r>
              <a:rPr lang="fr-FR" sz="2800" dirty="0" smtClean="0"/>
              <a:t>:</a:t>
            </a:r>
            <a:endParaRPr lang="fr-FR" sz="2800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74382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805101" cy="51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628800"/>
            <a:ext cx="7128792" cy="4497363"/>
          </a:xfrm>
        </p:spPr>
        <p:txBody>
          <a:bodyPr/>
          <a:lstStyle/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</a:t>
            </a:r>
            <a:r>
              <a:rPr lang="fr-FR" sz="4000" dirty="0" smtClean="0">
                <a:solidFill>
                  <a:srgbClr val="002060"/>
                </a:solidFill>
              </a:rPr>
              <a:t>Dans le sens commun des sondages, un échantillon est un sous-ensemble obtenu par prélèvement aléatoire dans une population.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002060"/>
                </a:solidFill>
              </a:rPr>
              <a:t>On souhaite estimer la proportion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(inconnue)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  	d'individus présentant une propriété donnée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dans une population à partir d'un échantillon de taille 40.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Supposons que la propriété est observée dans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l'échantillon avec une fréquence de 60 %.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On détermine les valeurs de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 qui font en sorte que 0,6 appartienne à l'intervalle de fluctuation au seuil de 95 %, relatif aux échantillons de taille 40, associé à </a:t>
            </a:r>
            <a:r>
              <a:rPr lang="fr-FR" i="1" dirty="0" smtClean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1071563"/>
            <a:ext cx="73533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rgbClr val="002060"/>
                </a:solidFill>
              </a:rPr>
              <a:t>Capacités attendues  </a:t>
            </a:r>
            <a:r>
              <a:rPr lang="fr-FR" sz="3100" dirty="0" smtClean="0">
                <a:solidFill>
                  <a:srgbClr val="002060"/>
                </a:solidFill>
              </a:rPr>
              <a:t>(programme officiel)  </a:t>
            </a:r>
            <a:r>
              <a:rPr lang="fr-FR" sz="4000" dirty="0" smtClean="0">
                <a:solidFill>
                  <a:srgbClr val="002060"/>
                </a:solidFill>
              </a:rPr>
              <a:t>: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Concevoir, mettre en œuvre et exploiter des simulations de situations concrètes à l’aide du tableur ou d’une calculatrice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Exploiter et faire une analyse critique d’un résultat d’échantillonnage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sz="3600" dirty="0" smtClean="0">
                <a:solidFill>
                  <a:srgbClr val="002060"/>
                </a:solidFill>
              </a:rPr>
              <a:t>Après simulations, on se rend compte que les fréquences obtenues varient d’un échantillon à l’autre pour une même expérience : </a:t>
            </a:r>
            <a:r>
              <a:rPr lang="fr-FR" sz="3600" dirty="0">
                <a:solidFill>
                  <a:srgbClr val="002060"/>
                </a:solidFill>
              </a:rPr>
              <a:t>	</a:t>
            </a:r>
            <a:r>
              <a:rPr lang="fr-FR" sz="3600" dirty="0" smtClean="0">
                <a:solidFill>
                  <a:srgbClr val="002060"/>
                </a:solidFill>
              </a:rPr>
              <a:t>c’est ce qu’on appelle la </a:t>
            </a:r>
            <a:r>
              <a:rPr lang="fr-FR" sz="3600" b="1" dirty="0" smtClean="0">
                <a:solidFill>
                  <a:srgbClr val="002060"/>
                </a:solidFill>
              </a:rPr>
              <a:t>fluctuation d’échantillonnage</a:t>
            </a:r>
            <a:r>
              <a:rPr lang="fr-FR" sz="36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Lorsque la taille de l’échantillon augmente, les fluctuations diminuent …</a:t>
            </a:r>
          </a:p>
          <a:p>
            <a:pPr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836712"/>
            <a:ext cx="7200800" cy="5289451"/>
          </a:xfrm>
        </p:spPr>
        <p:txBody>
          <a:bodyPr/>
          <a:lstStyle/>
          <a:p>
            <a:pPr algn="ctr">
              <a:buNone/>
            </a:pPr>
            <a:r>
              <a:rPr lang="fr-FR" sz="3600" dirty="0" smtClean="0">
                <a:solidFill>
                  <a:srgbClr val="7030A0"/>
                </a:solidFill>
              </a:rPr>
              <a:t>Questionnement  </a:t>
            </a:r>
          </a:p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(2</a:t>
            </a:r>
            <a:r>
              <a:rPr lang="fr-FR" sz="3600" baseline="30000" dirty="0" smtClean="0">
                <a:solidFill>
                  <a:srgbClr val="002060"/>
                </a:solidFill>
              </a:rPr>
              <a:t>nde</a:t>
            </a:r>
            <a:r>
              <a:rPr lang="fr-FR" sz="3600" dirty="0" smtClean="0">
                <a:solidFill>
                  <a:srgbClr val="002060"/>
                </a:solidFill>
              </a:rPr>
              <a:t> – programme officiel) :</a:t>
            </a:r>
          </a:p>
          <a:p>
            <a:pPr algn="ctr">
              <a:buNone/>
            </a:pPr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estimation d’une proportion inconnue à partir d’un échantillon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prise de décision à partir d’un échantillon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3600" dirty="0" smtClean="0">
              <a:solidFill>
                <a:srgbClr val="002060"/>
              </a:solidFill>
              <a:latin typeface="Calibri"/>
            </a:endParaRPr>
          </a:p>
          <a:p>
            <a:pPr>
              <a:buNone/>
            </a:pPr>
            <a:r>
              <a:rPr lang="fr-FR" sz="3600" b="1" dirty="0" smtClean="0">
                <a:solidFill>
                  <a:srgbClr val="002060"/>
                </a:solidFill>
                <a:latin typeface="Calibri"/>
              </a:rPr>
              <a:t>	Intervalle de fluctuation </a:t>
            </a:r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au seuil de 95 % : centré autour de </a:t>
            </a:r>
            <a:r>
              <a:rPr lang="fr-FR" sz="3600" i="1" dirty="0" smtClean="0">
                <a:solidFill>
                  <a:srgbClr val="002060"/>
                </a:solidFill>
                <a:latin typeface="Calibri"/>
              </a:rPr>
              <a:t>p</a:t>
            </a:r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 (proportion du caractère dans la population), contient, avec une probabilité (environ) égale à 0,95, la fréquence d’apparition du caractère observée dans un échantillon de taille </a:t>
            </a:r>
            <a:r>
              <a:rPr lang="fr-FR" sz="3600" i="1" dirty="0" smtClean="0">
                <a:solidFill>
                  <a:srgbClr val="002060"/>
                </a:solidFill>
                <a:latin typeface="Calibri"/>
              </a:rPr>
              <a:t>n.</a:t>
            </a:r>
          </a:p>
          <a:p>
            <a:pPr>
              <a:buNone/>
            </a:pPr>
            <a:r>
              <a:rPr lang="fr-FR" sz="3600" i="1" dirty="0" smtClean="0">
                <a:solidFill>
                  <a:srgbClr val="002060"/>
                </a:solidFill>
                <a:latin typeface="Calibri"/>
              </a:rPr>
              <a:t>	</a:t>
            </a:r>
            <a:endParaRPr lang="fr-FR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9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394</Words>
  <Application>Microsoft Office PowerPoint</Application>
  <PresentationFormat>Affichage à l'écran (4:3)</PresentationFormat>
  <Paragraphs>206</Paragraphs>
  <Slides>51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51</vt:i4>
      </vt:variant>
    </vt:vector>
  </HeadingPairs>
  <TitlesOfParts>
    <vt:vector size="54" baseType="lpstr">
      <vt:lpstr>Thème Office</vt:lpstr>
      <vt:lpstr>…quation</vt:lpstr>
      <vt:lpstr>Équation</vt:lpstr>
      <vt:lpstr>Échantillonnage, estimation</vt:lpstr>
      <vt:lpstr>Diapositive 2</vt:lpstr>
      <vt:lpstr>Échantillonnage  en   2nde  </vt:lpstr>
      <vt:lpstr>Diapositive 4</vt:lpstr>
      <vt:lpstr>Diapositive 5</vt:lpstr>
      <vt:lpstr>Capacités attendues  (programme officiel)  :</vt:lpstr>
      <vt:lpstr>Diapositive 7</vt:lpstr>
      <vt:lpstr>Diapositive 8</vt:lpstr>
      <vt:lpstr>Diapositive 9</vt:lpstr>
      <vt:lpstr> Règle de décision </vt:lpstr>
      <vt:lpstr>Diapositive 11</vt:lpstr>
      <vt:lpstr>Diapositive 12</vt:lpstr>
      <vt:lpstr>Intervalle de fluctuation </vt:lpstr>
      <vt:lpstr>Intervalle de confiance</vt:lpstr>
      <vt:lpstr> Comment déterminer  un intervalle de fluctuation ? 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Graphiquement  (fonctions de répartition avec n=100)</vt:lpstr>
      <vt:lpstr>centré réduit (avec p=0,5) :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Echantillonnage</dc:title>
  <dc:creator>ms</dc:creator>
  <cp:lastModifiedBy>ms</cp:lastModifiedBy>
  <cp:revision>175</cp:revision>
  <dcterms:created xsi:type="dcterms:W3CDTF">2011-12-06T20:50:26Z</dcterms:created>
  <dcterms:modified xsi:type="dcterms:W3CDTF">2013-01-29T09:17:57Z</dcterms:modified>
</cp:coreProperties>
</file>