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6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314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633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948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195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318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5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23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732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636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18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510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B4EB-4CA3-0945-A0EB-ECF9D41761EA}" type="datetimeFigureOut">
              <a:rPr lang="fr-FR" smtClean="0"/>
              <a:pPr/>
              <a:t>24/02/2011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A191-23D7-DB4B-B161-B5BE7247BD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577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5343" y="1480338"/>
            <a:ext cx="714647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b="1" dirty="0">
                <a:latin typeface="Times New Roman"/>
                <a:cs typeface="Times New Roman"/>
              </a:rPr>
              <a:t>Faire entrer des compétences dans les pratiques d'enseignement</a:t>
            </a:r>
          </a:p>
          <a:p>
            <a:pPr>
              <a:lnSpc>
                <a:spcPct val="150000"/>
              </a:lnSpc>
            </a:pPr>
            <a:r>
              <a:rPr lang="fr-FR" sz="3600" b="1" dirty="0">
                <a:latin typeface="Times New Roman"/>
                <a:cs typeface="Times New Roman"/>
              </a:rPr>
              <a:t>et d'évaluation.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5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200" y="957320"/>
            <a:ext cx="801382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Un élève a les « bonnes attitudes » mais fait une erreur de calcul et n'arrive pas au résultat attendu </a:t>
            </a:r>
            <a:r>
              <a:rPr lang="fr-FR" sz="3600" dirty="0" smtClean="0">
                <a:latin typeface="Times New Roman"/>
                <a:cs typeface="Times New Roman"/>
              </a:rPr>
              <a:t>:</a:t>
            </a:r>
          </a:p>
          <a:p>
            <a:endParaRPr lang="fr-FR" sz="3600" dirty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fr-FR" sz="3600" dirty="0">
                <a:latin typeface="Times New Roman"/>
                <a:cs typeface="Times New Roman"/>
              </a:rPr>
              <a:t>L</a:t>
            </a:r>
            <a:r>
              <a:rPr lang="fr-FR" sz="3600" dirty="0" smtClean="0">
                <a:latin typeface="Times New Roman"/>
                <a:cs typeface="Times New Roman"/>
              </a:rPr>
              <a:t>'évaluation </a:t>
            </a:r>
            <a:r>
              <a:rPr lang="fr-FR" sz="3600" b="1" dirty="0">
                <a:latin typeface="Times New Roman"/>
                <a:cs typeface="Times New Roman"/>
              </a:rPr>
              <a:t>traditionnelle</a:t>
            </a:r>
            <a:r>
              <a:rPr lang="fr-FR" sz="3600" dirty="0">
                <a:latin typeface="Times New Roman"/>
                <a:cs typeface="Times New Roman"/>
              </a:rPr>
              <a:t> sanctionne son erreur,</a:t>
            </a:r>
          </a:p>
          <a:p>
            <a:pPr marL="571500" indent="-571500">
              <a:buFont typeface="Arial"/>
              <a:buChar char="•"/>
            </a:pPr>
            <a:r>
              <a:rPr lang="fr-FR" sz="3600" dirty="0">
                <a:latin typeface="Times New Roman"/>
                <a:cs typeface="Times New Roman"/>
              </a:rPr>
              <a:t>L</a:t>
            </a:r>
            <a:r>
              <a:rPr lang="fr-FR" sz="3600" dirty="0" smtClean="0">
                <a:latin typeface="Times New Roman"/>
                <a:cs typeface="Times New Roman"/>
              </a:rPr>
              <a:t>'évaluation </a:t>
            </a:r>
            <a:r>
              <a:rPr lang="fr-FR" sz="3600" b="1" dirty="0">
                <a:latin typeface="Times New Roman"/>
                <a:cs typeface="Times New Roman"/>
              </a:rPr>
              <a:t>par compétences </a:t>
            </a:r>
            <a:r>
              <a:rPr lang="fr-FR" sz="3600" dirty="0">
                <a:latin typeface="Times New Roman"/>
                <a:cs typeface="Times New Roman"/>
              </a:rPr>
              <a:t>valorise sa démarche.</a:t>
            </a:r>
          </a:p>
        </p:txBody>
      </p:sp>
    </p:spTree>
    <p:extLst>
      <p:ext uri="{BB962C8B-B14F-4D97-AF65-F5344CB8AC3E}">
        <p14:creationId xmlns:p14="http://schemas.microsoft.com/office/powerpoint/2010/main" xmlns="" val="2138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538" y="1594700"/>
            <a:ext cx="7982850" cy="3211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/>
                <a:cs typeface="Times New Roman"/>
              </a:rPr>
              <a:t>L</a:t>
            </a:r>
            <a:r>
              <a:rPr lang="fr-FR" sz="3200" dirty="0" smtClean="0">
                <a:latin typeface="Times New Roman"/>
                <a:cs typeface="Times New Roman"/>
              </a:rPr>
              <a:t>'évaluation </a:t>
            </a:r>
            <a:r>
              <a:rPr lang="fr-FR" sz="3200" b="1" dirty="0" smtClean="0">
                <a:latin typeface="Times New Roman"/>
                <a:cs typeface="Times New Roman"/>
              </a:rPr>
              <a:t>traditionnelle</a:t>
            </a:r>
            <a:r>
              <a:rPr lang="fr-FR" sz="3200" dirty="0" smtClean="0">
                <a:latin typeface="Times New Roman"/>
                <a:cs typeface="Times New Roman"/>
              </a:rPr>
              <a:t> permet </a:t>
            </a:r>
            <a:r>
              <a:rPr lang="fr-FR" sz="3200" dirty="0">
                <a:latin typeface="Times New Roman"/>
                <a:cs typeface="Times New Roman"/>
              </a:rPr>
              <a:t>de repérer les élèves en </a:t>
            </a:r>
            <a:r>
              <a:rPr lang="fr-FR" sz="3200" dirty="0" smtClean="0">
                <a:latin typeface="Times New Roman"/>
                <a:cs typeface="Times New Roman"/>
              </a:rPr>
              <a:t>difficulté.</a:t>
            </a:r>
          </a:p>
          <a:p>
            <a:endParaRPr lang="fr-FR" sz="3200" dirty="0">
              <a:latin typeface="Times New Roman"/>
              <a:cs typeface="Times New Roman"/>
            </a:endParaRPr>
          </a:p>
          <a:p>
            <a:r>
              <a:rPr lang="fr-FR" sz="3200" dirty="0" smtClean="0">
                <a:latin typeface="Times New Roman"/>
                <a:cs typeface="Times New Roman"/>
              </a:rPr>
              <a:t>L'évaluation </a:t>
            </a:r>
            <a:r>
              <a:rPr lang="fr-FR" sz="3200" b="1" dirty="0">
                <a:latin typeface="Times New Roman"/>
                <a:cs typeface="Times New Roman"/>
              </a:rPr>
              <a:t>par compétences </a:t>
            </a:r>
            <a:r>
              <a:rPr lang="fr-FR" sz="3200" dirty="0" smtClean="0">
                <a:latin typeface="Times New Roman"/>
                <a:cs typeface="Times New Roman"/>
              </a:rPr>
              <a:t>permet de repérer les difficultés.</a:t>
            </a:r>
          </a:p>
          <a:p>
            <a:pPr>
              <a:lnSpc>
                <a:spcPct val="140000"/>
              </a:lnSpc>
            </a:pP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4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7571" y="0"/>
            <a:ext cx="810622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Dans la conception et l’évaluation des épreuves de mathématiques du BAC il est tenu compte des compétences à évaluer :</a:t>
            </a:r>
          </a:p>
          <a:p>
            <a:endParaRPr lang="fr-FR" sz="3200" dirty="0" smtClean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Restituer </a:t>
            </a:r>
            <a:r>
              <a:rPr lang="fr-FR" sz="2800" dirty="0">
                <a:latin typeface="Times New Roman"/>
                <a:cs typeface="Times New Roman"/>
              </a:rPr>
              <a:t>et mobiliser des connaissances </a:t>
            </a:r>
            <a:endParaRPr lang="fr-FR" sz="2800" b="1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Appliquer </a:t>
            </a:r>
            <a:r>
              <a:rPr lang="fr-FR" sz="2800" dirty="0">
                <a:latin typeface="Times New Roman"/>
                <a:cs typeface="Times New Roman"/>
              </a:rPr>
              <a:t>une méthode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Prendre </a:t>
            </a:r>
            <a:r>
              <a:rPr lang="fr-FR" sz="2800" dirty="0">
                <a:latin typeface="Times New Roman"/>
                <a:cs typeface="Times New Roman"/>
              </a:rPr>
              <a:t>des initiatives, choisir un modèle, émettre une conjecture, expérimenter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Raisonner</a:t>
            </a:r>
            <a:r>
              <a:rPr lang="fr-FR" sz="2800" dirty="0">
                <a:latin typeface="Times New Roman"/>
                <a:cs typeface="Times New Roman"/>
              </a:rPr>
              <a:t>, démontrer, élaborer une démarche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Évaluer</a:t>
            </a:r>
            <a:r>
              <a:rPr lang="fr-FR" sz="2800" dirty="0">
                <a:latin typeface="Times New Roman"/>
                <a:cs typeface="Times New Roman"/>
              </a:rPr>
              <a:t>, critiquer un résultat, vérifier la validité d’un résultat ou d’une </a:t>
            </a:r>
            <a:r>
              <a:rPr lang="fr-FR" sz="2800" dirty="0" smtClean="0">
                <a:latin typeface="Times New Roman"/>
                <a:cs typeface="Times New Roman"/>
              </a:rPr>
              <a:t>méthode</a:t>
            </a:r>
          </a:p>
          <a:p>
            <a:pPr marL="457200" indent="-457200">
              <a:buFont typeface="Arial"/>
              <a:buChar char="•"/>
            </a:pPr>
            <a:endParaRPr lang="fr-FR" sz="3200" dirty="0" smtClean="0">
              <a:latin typeface="Times New Roman"/>
              <a:cs typeface="Times New Roman"/>
            </a:endParaRPr>
          </a:p>
          <a:p>
            <a:r>
              <a:rPr lang="fr-FR" sz="3200" dirty="0" smtClean="0">
                <a:latin typeface="Times New Roman"/>
                <a:cs typeface="Times New Roman"/>
              </a:rPr>
              <a:t>Ces compétences </a:t>
            </a:r>
            <a:r>
              <a:rPr lang="fr-FR" sz="3200" dirty="0">
                <a:latin typeface="Times New Roman"/>
                <a:cs typeface="Times New Roman"/>
              </a:rPr>
              <a:t>f</a:t>
            </a:r>
            <a:r>
              <a:rPr lang="fr-FR" sz="3200" dirty="0" smtClean="0">
                <a:latin typeface="Times New Roman"/>
                <a:cs typeface="Times New Roman"/>
              </a:rPr>
              <a:t>ont aussi partie du socle commun.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9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590" y="909873"/>
            <a:ext cx="78934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Times New Roman"/>
                <a:cs typeface="Times New Roman"/>
              </a:rPr>
              <a:t>Pour </a:t>
            </a:r>
            <a:r>
              <a:rPr lang="fr-FR" sz="3200" b="1" dirty="0" smtClean="0">
                <a:latin typeface="Times New Roman"/>
                <a:cs typeface="Times New Roman"/>
              </a:rPr>
              <a:t>changer les pratiques </a:t>
            </a:r>
            <a:r>
              <a:rPr lang="fr-FR" sz="3200" b="1" dirty="0" smtClean="0">
                <a:latin typeface="Times New Roman"/>
                <a:cs typeface="Times New Roman"/>
              </a:rPr>
              <a:t>d</a:t>
            </a:r>
            <a:r>
              <a:rPr lang="fr-FR" sz="3200" b="1" dirty="0" smtClean="0">
                <a:latin typeface="Times New Roman"/>
                <a:cs typeface="Times New Roman"/>
              </a:rPr>
              <a:t>es élèves, </a:t>
            </a:r>
            <a:r>
              <a:rPr lang="fr-FR" sz="3200" b="1" dirty="0" smtClean="0">
                <a:latin typeface="Times New Roman"/>
                <a:cs typeface="Times New Roman"/>
              </a:rPr>
              <a:t>il est nécessaire de:</a:t>
            </a:r>
          </a:p>
          <a:p>
            <a:endParaRPr lang="fr-FR" sz="32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fr-FR" sz="3200" dirty="0">
                <a:latin typeface="Times New Roman"/>
                <a:cs typeface="Times New Roman"/>
              </a:rPr>
              <a:t>R</a:t>
            </a:r>
            <a:r>
              <a:rPr lang="fr-FR" sz="3200" dirty="0" smtClean="0">
                <a:latin typeface="Times New Roman"/>
                <a:cs typeface="Times New Roman"/>
              </a:rPr>
              <a:t>epérer </a:t>
            </a:r>
            <a:r>
              <a:rPr lang="fr-FR" sz="3200" dirty="0" smtClean="0">
                <a:latin typeface="Times New Roman"/>
                <a:cs typeface="Times New Roman"/>
              </a:rPr>
              <a:t>aussi souvent que possible </a:t>
            </a:r>
            <a:r>
              <a:rPr lang="fr-FR" sz="3200" dirty="0">
                <a:latin typeface="Times New Roman"/>
                <a:cs typeface="Times New Roman"/>
              </a:rPr>
              <a:t>d</a:t>
            </a:r>
            <a:r>
              <a:rPr lang="fr-FR" sz="3200" dirty="0" smtClean="0">
                <a:latin typeface="Times New Roman"/>
                <a:cs typeface="Times New Roman"/>
              </a:rPr>
              <a:t>es </a:t>
            </a:r>
            <a:r>
              <a:rPr lang="fr-FR" sz="3200" dirty="0">
                <a:latin typeface="Times New Roman"/>
                <a:cs typeface="Times New Roman"/>
              </a:rPr>
              <a:t>compétences </a:t>
            </a:r>
            <a:r>
              <a:rPr lang="fr-FR" sz="3200" dirty="0" smtClean="0">
                <a:latin typeface="Times New Roman"/>
                <a:cs typeface="Times New Roman"/>
              </a:rPr>
              <a:t>dans les </a:t>
            </a:r>
            <a:r>
              <a:rPr lang="fr-FR" sz="3200" dirty="0">
                <a:latin typeface="Times New Roman"/>
                <a:cs typeface="Times New Roman"/>
              </a:rPr>
              <a:t>activités </a:t>
            </a:r>
            <a:r>
              <a:rPr lang="fr-FR" sz="3200" dirty="0" smtClean="0">
                <a:latin typeface="Times New Roman"/>
                <a:cs typeface="Times New Roman"/>
              </a:rPr>
              <a:t>proposées.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>
                <a:latin typeface="Times New Roman"/>
                <a:cs typeface="Times New Roman"/>
              </a:rPr>
              <a:t>Interroger les élèves à l’oral en classe ou lors d’épreuves pratiques.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>
                <a:latin typeface="Times New Roman"/>
                <a:cs typeface="Times New Roman"/>
              </a:rPr>
              <a:t>Faire prendre </a:t>
            </a:r>
            <a:r>
              <a:rPr lang="fr-FR" sz="3200" dirty="0">
                <a:latin typeface="Times New Roman"/>
                <a:cs typeface="Times New Roman"/>
              </a:rPr>
              <a:t>conscience </a:t>
            </a:r>
            <a:r>
              <a:rPr lang="fr-FR" sz="3200" dirty="0" smtClean="0">
                <a:latin typeface="Times New Roman"/>
                <a:cs typeface="Times New Roman"/>
              </a:rPr>
              <a:t>aux élèves de </a:t>
            </a:r>
            <a:r>
              <a:rPr lang="fr-FR" sz="3200" dirty="0">
                <a:latin typeface="Times New Roman"/>
                <a:cs typeface="Times New Roman"/>
              </a:rPr>
              <a:t>ce qu'ils savent ou ne savent pas </a:t>
            </a:r>
            <a:r>
              <a:rPr lang="fr-FR" sz="3200" dirty="0" smtClean="0">
                <a:latin typeface="Times New Roman"/>
                <a:cs typeface="Times New Roman"/>
              </a:rPr>
              <a:t>faire.</a:t>
            </a:r>
          </a:p>
        </p:txBody>
      </p:sp>
    </p:spTree>
    <p:extLst>
      <p:ext uri="{BB962C8B-B14F-4D97-AF65-F5344CB8AC3E}">
        <p14:creationId xmlns:p14="http://schemas.microsoft.com/office/powerpoint/2010/main" xmlns="" val="9974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6822" y="238940"/>
            <a:ext cx="8049678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/>
                <a:cs typeface="Times New Roman"/>
              </a:rPr>
              <a:t>Pour </a:t>
            </a:r>
            <a:r>
              <a:rPr lang="fr-FR" sz="3600" b="1" dirty="0" smtClean="0">
                <a:latin typeface="Times New Roman"/>
                <a:cs typeface="Times New Roman"/>
              </a:rPr>
              <a:t>travailler des compétences…</a:t>
            </a:r>
          </a:p>
          <a:p>
            <a:endParaRPr lang="fr-FR" sz="3200" b="1" dirty="0">
              <a:latin typeface="Times New Roman"/>
              <a:cs typeface="Times New Roman"/>
            </a:endParaRPr>
          </a:p>
          <a:p>
            <a:r>
              <a:rPr lang="fr-FR" sz="2800" b="1" dirty="0">
                <a:latin typeface="Times New Roman"/>
                <a:cs typeface="Times New Roman"/>
              </a:rPr>
              <a:t>I</a:t>
            </a:r>
            <a:r>
              <a:rPr lang="fr-FR" sz="2800" b="1" dirty="0" smtClean="0">
                <a:latin typeface="Times New Roman"/>
                <a:cs typeface="Times New Roman"/>
              </a:rPr>
              <a:t>l ne faut pas :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Découper les tâches en micro-tâches.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Entrainer uniquement à une technique répétitive.</a:t>
            </a:r>
          </a:p>
          <a:p>
            <a:pPr marL="457200" indent="-457200">
              <a:buFont typeface="Arial"/>
              <a:buChar char="•"/>
            </a:pPr>
            <a:endParaRPr lang="fr-FR" sz="2800" dirty="0">
              <a:latin typeface="Times New Roman"/>
              <a:cs typeface="Times New Roman"/>
            </a:endParaRPr>
          </a:p>
          <a:p>
            <a:r>
              <a:rPr lang="fr-FR" sz="2800" b="1" dirty="0">
                <a:latin typeface="Times New Roman"/>
                <a:cs typeface="Times New Roman"/>
              </a:rPr>
              <a:t>I</a:t>
            </a:r>
            <a:r>
              <a:rPr lang="fr-FR" sz="2800" b="1" dirty="0" smtClean="0">
                <a:latin typeface="Times New Roman"/>
                <a:cs typeface="Times New Roman"/>
              </a:rPr>
              <a:t>l faut :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>
                <a:latin typeface="Times New Roman"/>
                <a:cs typeface="Times New Roman"/>
              </a:rPr>
              <a:t>R</a:t>
            </a:r>
            <a:r>
              <a:rPr lang="fr-FR" sz="2800" dirty="0" smtClean="0">
                <a:latin typeface="Times New Roman"/>
                <a:cs typeface="Times New Roman"/>
              </a:rPr>
              <a:t>evenir </a:t>
            </a:r>
            <a:r>
              <a:rPr lang="fr-FR" sz="2800" dirty="0">
                <a:latin typeface="Times New Roman"/>
                <a:cs typeface="Times New Roman"/>
              </a:rPr>
              <a:t>plusieurs fois sur les notions </a:t>
            </a:r>
            <a:r>
              <a:rPr lang="fr-FR" sz="2800" dirty="0" smtClean="0">
                <a:latin typeface="Times New Roman"/>
                <a:cs typeface="Times New Roman"/>
              </a:rPr>
              <a:t>mises en jeu.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>
                <a:latin typeface="Times New Roman"/>
                <a:cs typeface="Times New Roman"/>
              </a:rPr>
              <a:t>D</a:t>
            </a:r>
            <a:r>
              <a:rPr lang="fr-FR" sz="2800" dirty="0" smtClean="0">
                <a:latin typeface="Times New Roman"/>
                <a:cs typeface="Times New Roman"/>
              </a:rPr>
              <a:t>onner </a:t>
            </a:r>
            <a:r>
              <a:rPr lang="fr-FR" sz="2800" dirty="0">
                <a:latin typeface="Times New Roman"/>
                <a:cs typeface="Times New Roman"/>
              </a:rPr>
              <a:t>l'occasion de les rencontrer dans des contextes variés.</a:t>
            </a:r>
          </a:p>
          <a:p>
            <a:pPr marL="457200" indent="-457200"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Proposer aux élèves des tâches « complexes » du type des épreuves pratiques.</a:t>
            </a:r>
          </a:p>
        </p:txBody>
      </p:sp>
    </p:spTree>
    <p:extLst>
      <p:ext uri="{BB962C8B-B14F-4D97-AF65-F5344CB8AC3E}">
        <p14:creationId xmlns:p14="http://schemas.microsoft.com/office/powerpoint/2010/main" xmlns="" val="34450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72818"/>
            <a:ext cx="8291286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latin typeface="Times New Roman"/>
                <a:cs typeface="Times New Roman"/>
              </a:rPr>
              <a:t>Pour évaluer des compétences :</a:t>
            </a:r>
          </a:p>
          <a:p>
            <a:endParaRPr lang="fr-FR" sz="3600" dirty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fr-FR" sz="3600" dirty="0" smtClean="0">
                <a:latin typeface="Times New Roman"/>
                <a:cs typeface="Times New Roman"/>
              </a:rPr>
              <a:t>Construire </a:t>
            </a:r>
            <a:r>
              <a:rPr lang="fr-FR" sz="3600" dirty="0">
                <a:latin typeface="Times New Roman"/>
                <a:cs typeface="Times New Roman"/>
              </a:rPr>
              <a:t>les évaluations en étant attentif aux compétences qu'on souhaite </a:t>
            </a:r>
            <a:r>
              <a:rPr lang="fr-FR" sz="3600" dirty="0" smtClean="0">
                <a:latin typeface="Times New Roman"/>
                <a:cs typeface="Times New Roman"/>
              </a:rPr>
              <a:t>évaluer.</a:t>
            </a:r>
          </a:p>
          <a:p>
            <a:pPr marL="571500" indent="-571500">
              <a:buFont typeface="Arial"/>
              <a:buChar char="•"/>
            </a:pPr>
            <a:endParaRPr lang="fr-FR" sz="3600" dirty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fr-FR" sz="3600" dirty="0" smtClean="0">
                <a:latin typeface="Times New Roman"/>
                <a:cs typeface="Times New Roman"/>
              </a:rPr>
              <a:t>Proposer des exercices mettant en jeu les mêmes compétences à des moments différents de l’année.</a:t>
            </a:r>
          </a:p>
          <a:p>
            <a:endParaRPr lang="fr-FR" sz="36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7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271</Words>
  <Application>Microsoft Office PowerPoint</Application>
  <PresentationFormat>Affichage à l'écran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Jacques</dc:creator>
  <cp:lastModifiedBy>Evelyne ROUDNEFF</cp:lastModifiedBy>
  <cp:revision>20</cp:revision>
  <dcterms:created xsi:type="dcterms:W3CDTF">2011-01-28T16:39:00Z</dcterms:created>
  <dcterms:modified xsi:type="dcterms:W3CDTF">2011-02-24T15:24:12Z</dcterms:modified>
</cp:coreProperties>
</file>