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5" r:id="rId6"/>
    <p:sldId id="266" r:id="rId7"/>
    <p:sldId id="260" r:id="rId8"/>
    <p:sldId id="262" r:id="rId9"/>
    <p:sldId id="263" r:id="rId10"/>
    <p:sldId id="264" r:id="rId11"/>
    <p:sldId id="267" r:id="rId12"/>
    <p:sldId id="268" r:id="rId13"/>
    <p:sldId id="271" r:id="rId14"/>
    <p:sldId id="269" r:id="rId15"/>
    <p:sldId id="273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84BCD-E3D8-45EC-AD5E-85C8E21C7317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1F93D-7FD8-4493-BEC9-13238A8EDF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1F93D-7FD8-4493-BEC9-13238A8EDF5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E700-978E-4487-BCBF-5F3F5C32043A}" type="datetimeFigureOut">
              <a:rPr lang="fr-FR" smtClean="0"/>
              <a:pPr/>
              <a:t>16/02/2013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14E7-E5CC-4B73-8D8C-5E5E19E967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Evaluer autrement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Des épreuves pratiques aux TP</a:t>
            </a:r>
          </a:p>
          <a:p>
            <a:endParaRPr lang="fr-FR" dirty="0"/>
          </a:p>
          <a:p>
            <a:r>
              <a:rPr lang="fr-FR" dirty="0" smtClean="0"/>
              <a:t>Des exemples en probabilités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TP « Marche aléatoire »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19749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/>
              <a:t>Un pion est placé sur la case de départ :  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</a:t>
            </a:r>
            <a:r>
              <a:rPr lang="fr-FR" dirty="0"/>
              <a:t>lancer d'une pièce détermine le déplacement du pion</a:t>
            </a:r>
          </a:p>
          <a:p>
            <a:r>
              <a:rPr lang="fr-FR" dirty="0"/>
              <a:t>Pile, le pion se déplace vers la droite</a:t>
            </a:r>
          </a:p>
          <a:p>
            <a:r>
              <a:rPr lang="fr-FR" dirty="0"/>
              <a:t>Face, le pion se déplace vers la gauche</a:t>
            </a:r>
          </a:p>
          <a:p>
            <a:pPr>
              <a:buNone/>
            </a:pPr>
            <a:r>
              <a:rPr lang="fr-FR" b="1" dirty="0"/>
              <a:t>La pièce est truquée et la probabilité d'obtenir un pile est de 0,4.</a:t>
            </a:r>
          </a:p>
          <a:p>
            <a:pPr>
              <a:buNone/>
            </a:pPr>
            <a:r>
              <a:rPr lang="fr-FR" dirty="0"/>
              <a:t>Un trajet est une succession de 4 déplacements. On s'intéresse à l'événement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A «  </a:t>
            </a:r>
            <a:r>
              <a:rPr lang="fr-FR" dirty="0"/>
              <a:t>le pion est revenu à la case départ après 4 </a:t>
            </a:r>
            <a:r>
              <a:rPr lang="fr-FR" dirty="0" smtClean="0"/>
              <a:t>déplacements »</a:t>
            </a:r>
          </a:p>
          <a:p>
            <a:pPr marL="514350" indent="-514350">
              <a:buNone/>
            </a:pPr>
            <a:r>
              <a:rPr lang="fr-FR" dirty="0" smtClean="0"/>
              <a:t>1) Etude expérimentale :</a:t>
            </a:r>
          </a:p>
          <a:p>
            <a:pPr marL="514350" indent="-514350">
              <a:buNone/>
            </a:pPr>
            <a:r>
              <a:rPr lang="fr-FR" dirty="0"/>
              <a:t>	</a:t>
            </a:r>
            <a:r>
              <a:rPr lang="fr-FR" dirty="0" smtClean="0"/>
              <a:t>a) Ecrire un algorithme simulant un trajet et s’intéressant à la réalisation de l’événement A</a:t>
            </a:r>
          </a:p>
          <a:p>
            <a:pPr marL="514350" indent="-514350">
              <a:buNone/>
            </a:pPr>
            <a:r>
              <a:rPr lang="fr-FR" dirty="0" smtClean="0"/>
              <a:t>	b) Modifier cet algorithme pour, sur un échantillon de taille N, estimer la fréquence de A</a:t>
            </a:r>
          </a:p>
          <a:p>
            <a:pPr marL="514350" indent="-514350">
              <a:buNone/>
            </a:pPr>
            <a:r>
              <a:rPr lang="fr-FR" dirty="0" smtClean="0"/>
              <a:t>2) Etude théorique :</a:t>
            </a:r>
          </a:p>
          <a:p>
            <a:pPr marL="514350" indent="-514350">
              <a:buNone/>
            </a:pPr>
            <a:r>
              <a:rPr lang="fr-FR" dirty="0" smtClean="0"/>
              <a:t>	a) Soit X le nombre de déplacements du pion vers la </a:t>
            </a:r>
            <a:r>
              <a:rPr lang="fr-FR" dirty="0" smtClean="0"/>
              <a:t>droite sur un trajet.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/>
              <a:t>	</a:t>
            </a:r>
            <a:r>
              <a:rPr lang="fr-FR" dirty="0" smtClean="0"/>
              <a:t>Quelle est la loi de probabilité suivie par </a:t>
            </a:r>
            <a:r>
              <a:rPr lang="fr-FR" dirty="0" smtClean="0"/>
              <a:t>X ?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/>
              <a:t>	</a:t>
            </a:r>
            <a:r>
              <a:rPr lang="fr-FR" dirty="0" smtClean="0"/>
              <a:t>b) Calculer alors la probabilité de A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4422"/>
            <a:ext cx="7353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Algorithme simulant l’expérience aléatoire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3"/>
            <a:ext cx="8543956" cy="35718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/>
              <a:t>Affecter à </a:t>
            </a:r>
            <a:r>
              <a:rPr lang="fr-FR" sz="2800" dirty="0" smtClean="0"/>
              <a:t>X </a:t>
            </a:r>
            <a:r>
              <a:rPr lang="fr-FR" sz="2800" dirty="0"/>
              <a:t>la valeur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E(alea(0,1)+0,4)+E(alea(0,1)+0,4)+ E(alea(0,1)+0,4) E(alea(0,1)+0,4)</a:t>
            </a:r>
            <a:endParaRPr lang="fr-FR" sz="2800" dirty="0"/>
          </a:p>
          <a:p>
            <a:pPr>
              <a:buNone/>
            </a:pPr>
            <a:r>
              <a:rPr lang="fr-FR" sz="2800" dirty="0"/>
              <a:t>Si </a:t>
            </a:r>
            <a:r>
              <a:rPr lang="fr-FR" sz="2800" dirty="0" smtClean="0"/>
              <a:t>X = 2 alors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	Afficher « A réalisé »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Sinon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dirty="0" smtClean="0"/>
              <a:t>Afficher « A non réalisé »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28728" y="5103674"/>
            <a:ext cx="6429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800" dirty="0" smtClean="0">
                <a:solidFill>
                  <a:schemeClr val="tx2"/>
                </a:solidFill>
              </a:rPr>
              <a:t>E(alea (0,1)+p) génère un nombre aléatoire qui vaut 1 avec une fréquence de p et 0 avec une fréquence de 1-p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500042"/>
            <a:ext cx="9124950" cy="5143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143240" y="5715016"/>
            <a:ext cx="5614998" cy="9286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2800" dirty="0" smtClean="0"/>
              <a:t>Résultat obtenu pour N = 100000 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dirty="0" smtClean="0"/>
              <a:t>à comparer avec  p(X=2)=0,3456</a:t>
            </a:r>
            <a:endParaRPr lang="fr-FR" sz="28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86454"/>
            <a:ext cx="3143272" cy="88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Comment prendre en compte cette évaluation 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57431"/>
            <a:ext cx="8229600" cy="2857520"/>
          </a:xfrm>
        </p:spPr>
        <p:txBody>
          <a:bodyPr/>
          <a:lstStyle/>
          <a:p>
            <a:r>
              <a:rPr lang="fr-FR" dirty="0" smtClean="0"/>
              <a:t>Par une appréciation dans le commentaire du bulletin scolaire </a:t>
            </a:r>
          </a:p>
          <a:p>
            <a:r>
              <a:rPr lang="fr-FR" dirty="0" smtClean="0"/>
              <a:t>Mais aussi : dans le livret scolaire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Les compétences  à renseigner </a:t>
            </a:r>
            <a:br>
              <a:rPr lang="fr-FR" sz="3600" dirty="0" smtClean="0"/>
            </a:br>
            <a:r>
              <a:rPr lang="fr-FR" sz="3600" dirty="0" smtClean="0"/>
              <a:t>sur le livret scolaire 2013 toutes séries </a:t>
            </a:r>
            <a:br>
              <a:rPr lang="fr-FR" sz="3600" dirty="0" smtClean="0"/>
            </a:br>
            <a:r>
              <a:rPr lang="fr-FR" sz="3600" dirty="0" smtClean="0"/>
              <a:t>(2014 pour STMG)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/>
              <a:t>Maîtriser les connaissances exigibles</a:t>
            </a:r>
          </a:p>
          <a:p>
            <a:r>
              <a:rPr lang="fr-FR" dirty="0" smtClean="0"/>
              <a:t>Mettre en œuvre une recherche de façon autonome</a:t>
            </a:r>
          </a:p>
          <a:p>
            <a:r>
              <a:rPr lang="fr-FR" dirty="0" smtClean="0"/>
              <a:t>Mener des raisonnements</a:t>
            </a:r>
          </a:p>
          <a:p>
            <a:r>
              <a:rPr lang="fr-FR" dirty="0" smtClean="0"/>
              <a:t>Avoir une attitude critique</a:t>
            </a:r>
          </a:p>
          <a:p>
            <a:r>
              <a:rPr lang="fr-FR" dirty="0" smtClean="0"/>
              <a:t>Utiliser les outils logiciels pour résoudre des problèmes de mathématiques</a:t>
            </a:r>
          </a:p>
          <a:p>
            <a:r>
              <a:rPr lang="fr-FR" dirty="0" smtClean="0"/>
              <a:t>Communiquer à l’écrit et à l’oral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fr-FR" sz="3600" dirty="0" smtClean="0"/>
              <a:t>Orange en ES, Violet en S, Bleu ciel en L, Vert en STI2D….</a:t>
            </a:r>
            <a:endParaRPr lang="fr-FR" sz="3600" dirty="0"/>
          </a:p>
        </p:txBody>
      </p:sp>
      <p:pic>
        <p:nvPicPr>
          <p:cNvPr id="8" name="Imag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103427" y="-325456"/>
            <a:ext cx="5008585" cy="86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Ne pas oublier l’AP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premier exemple peut être fait en AP en seconde (sans parler de variable aléatoire !)</a:t>
            </a:r>
          </a:p>
          <a:p>
            <a:r>
              <a:rPr lang="fr-FR" dirty="0" smtClean="0"/>
              <a:t>AP Approfondissement dans le programme </a:t>
            </a:r>
            <a:r>
              <a:rPr lang="fr-FR" smtClean="0"/>
              <a:t>de </a:t>
            </a:r>
            <a:r>
              <a:rPr lang="fr-FR" smtClean="0"/>
              <a:t>TS, </a:t>
            </a:r>
            <a:r>
              <a:rPr lang="fr-FR" dirty="0" smtClean="0"/>
              <a:t>parmi les thèmes proposés : méthode de Monte Carlo</a:t>
            </a:r>
          </a:p>
          <a:p>
            <a:pPr lvl="1">
              <a:buNone/>
            </a:pPr>
            <a:r>
              <a:rPr lang="fr-FR" dirty="0"/>
              <a:t>	</a:t>
            </a:r>
            <a:r>
              <a:rPr lang="fr-FR" dirty="0" smtClean="0"/>
              <a:t>EP N° 6 2009 2010 </a:t>
            </a:r>
          </a:p>
          <a:p>
            <a:pPr lvl="1">
              <a:buNone/>
            </a:pPr>
            <a:r>
              <a:rPr lang="fr-FR" dirty="0"/>
              <a:t>	</a:t>
            </a:r>
            <a:r>
              <a:rPr lang="fr-FR" dirty="0" smtClean="0"/>
              <a:t>Calcul approché d’une intégrale par une méthode de Monte -Carlo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dirty="0" smtClean="0"/>
              <a:t>En première S ou ES -L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Variable aléatoire discrète et loi de probabilité</a:t>
            </a:r>
          </a:p>
          <a:p>
            <a:r>
              <a:rPr lang="fr-FR" dirty="0" smtClean="0"/>
              <a:t>Répétition d’expériences identiques et indépendantes à deux ou trois issues</a:t>
            </a:r>
          </a:p>
          <a:p>
            <a:r>
              <a:rPr lang="fr-FR" dirty="0" smtClean="0"/>
              <a:t>Algorithmique : ◊ du programme de 1</a:t>
            </a:r>
            <a:r>
              <a:rPr lang="fr-FR" baseline="30000" dirty="0" smtClean="0"/>
              <a:t>ère </a:t>
            </a:r>
            <a:endParaRPr lang="fr-FR" dirty="0" smtClean="0"/>
          </a:p>
          <a:p>
            <a:pPr lvl="1"/>
            <a:r>
              <a:rPr lang="fr-FR" dirty="0" smtClean="0"/>
              <a:t>Simulation de la loi binomiale</a:t>
            </a:r>
          </a:p>
          <a:p>
            <a:pPr lvl="1"/>
            <a:r>
              <a:rPr lang="fr-FR" dirty="0" smtClean="0"/>
              <a:t>Simulation de la loi géométrique tronquée (en 1S)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		Epreuve pratique N°3 2007-2008 TS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		« étude d’un jeu »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214282" y="0"/>
            <a:ext cx="8501122" cy="67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TP « étude d’un jeu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/>
              <a:t>On lance trois dés bien équilibrés dont les six faces sont numérotées de 1 à 6. </a:t>
            </a:r>
          </a:p>
          <a:p>
            <a:pPr>
              <a:buNone/>
            </a:pPr>
            <a:r>
              <a:rPr lang="fr-FR" sz="2000" dirty="0"/>
              <a:t>Alice et Bob calculent la somme des trois nombres obtenus.</a:t>
            </a:r>
          </a:p>
          <a:p>
            <a:pPr>
              <a:buNone/>
            </a:pPr>
            <a:r>
              <a:rPr lang="fr-FR" sz="2000" dirty="0"/>
              <a:t>Si la somme est égale à 9, Alice gagne, si la somme est égale à </a:t>
            </a:r>
            <a:r>
              <a:rPr lang="fr-FR" sz="2000" dirty="0" smtClean="0"/>
              <a:t>10, Bob gagne, dans </a:t>
            </a:r>
            <a:r>
              <a:rPr lang="fr-FR" sz="2000" dirty="0"/>
              <a:t>tous les autres cas, la partie est annulée.</a:t>
            </a:r>
          </a:p>
          <a:p>
            <a:pPr>
              <a:buNone/>
            </a:pPr>
            <a:r>
              <a:rPr lang="fr-FR" sz="2000" b="1" dirty="0"/>
              <a:t>1) Etude expérimentale :</a:t>
            </a:r>
          </a:p>
          <a:p>
            <a:pPr>
              <a:buNone/>
            </a:pPr>
            <a:r>
              <a:rPr lang="fr-FR" sz="2000" dirty="0" smtClean="0"/>
              <a:t>	a</a:t>
            </a:r>
            <a:r>
              <a:rPr lang="fr-FR" sz="2000" dirty="0"/>
              <a:t>) Ecrire un algorithme permettant de simuler cette expérience aléatoire.</a:t>
            </a:r>
          </a:p>
          <a:p>
            <a:pPr>
              <a:buNone/>
            </a:pPr>
            <a:r>
              <a:rPr lang="fr-FR" sz="2000" dirty="0" smtClean="0"/>
              <a:t>	b</a:t>
            </a:r>
            <a:r>
              <a:rPr lang="fr-FR" sz="2000" dirty="0"/>
              <a:t>) Modifier cet algorithme pour obtenir les fréquences de réussite d'Alice et Bob sur un échantillon de taille N .</a:t>
            </a:r>
          </a:p>
          <a:p>
            <a:pPr>
              <a:buNone/>
            </a:pPr>
            <a:r>
              <a:rPr lang="fr-FR" sz="2000" dirty="0" smtClean="0"/>
              <a:t>	c</a:t>
            </a:r>
            <a:r>
              <a:rPr lang="fr-FR" sz="2000" dirty="0"/>
              <a:t>) Programmer cet algorithme sur logiciel et le tester pour N = 10000. </a:t>
            </a:r>
          </a:p>
          <a:p>
            <a:pPr>
              <a:buNone/>
            </a:pPr>
            <a:r>
              <a:rPr lang="fr-FR" sz="2000" dirty="0" smtClean="0"/>
              <a:t>	Quelle </a:t>
            </a:r>
            <a:r>
              <a:rPr lang="fr-FR" sz="2000" dirty="0"/>
              <a:t>conjecture peut-on faire ?</a:t>
            </a:r>
          </a:p>
          <a:p>
            <a:pPr>
              <a:buNone/>
            </a:pPr>
            <a:r>
              <a:rPr lang="fr-FR" sz="2000" b="1" dirty="0"/>
              <a:t>2) Etude mathématique</a:t>
            </a:r>
          </a:p>
          <a:p>
            <a:pPr>
              <a:buNone/>
            </a:pPr>
            <a:r>
              <a:rPr lang="fr-FR" sz="2000" dirty="0" smtClean="0"/>
              <a:t>	Soit </a:t>
            </a:r>
            <a:r>
              <a:rPr lang="fr-FR" sz="2000" dirty="0"/>
              <a:t>S la variable aléatoire égale à la somme obtenue à l'issue de cette expérience aléatoire.</a:t>
            </a:r>
          </a:p>
          <a:p>
            <a:pPr>
              <a:buNone/>
            </a:pPr>
            <a:r>
              <a:rPr lang="fr-FR" sz="2000" dirty="0" smtClean="0"/>
              <a:t>	a</a:t>
            </a:r>
            <a:r>
              <a:rPr lang="fr-FR" sz="2000" dirty="0"/>
              <a:t>) Quelles sont les valeurs prises par S ?</a:t>
            </a:r>
          </a:p>
          <a:p>
            <a:pPr>
              <a:buNone/>
            </a:pPr>
            <a:r>
              <a:rPr lang="fr-FR" sz="2000" dirty="0" smtClean="0"/>
              <a:t>	b</a:t>
            </a:r>
            <a:r>
              <a:rPr lang="fr-FR" sz="2000" dirty="0"/>
              <a:t>) Calculer </a:t>
            </a:r>
            <a:r>
              <a:rPr lang="fr-FR" sz="2000" dirty="0" smtClean="0"/>
              <a:t>p(S = 9</a:t>
            </a:r>
            <a:r>
              <a:rPr lang="fr-FR" sz="2000" dirty="0"/>
              <a:t>) puis </a:t>
            </a:r>
            <a:r>
              <a:rPr lang="fr-FR" sz="2000" dirty="0" smtClean="0"/>
              <a:t>p(S = 10</a:t>
            </a:r>
            <a:r>
              <a:rPr lang="fr-FR" sz="2000" dirty="0"/>
              <a:t>). </a:t>
            </a:r>
            <a:r>
              <a:rPr lang="fr-FR" sz="2000" dirty="0" smtClean="0"/>
              <a:t>Conclure.</a:t>
            </a:r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Algorithme simulant l’expérience aléatoire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/>
              <a:t>Affecter à S la valeur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Aléatoire </a:t>
            </a:r>
            <a:r>
              <a:rPr lang="fr-FR" dirty="0"/>
              <a:t>entier (1;6) + Aléatoire entier (1;6) </a:t>
            </a:r>
            <a:r>
              <a:rPr lang="fr-FR" dirty="0" smtClean="0"/>
              <a:t>+ Aléatoire </a:t>
            </a:r>
            <a:r>
              <a:rPr lang="fr-FR" dirty="0"/>
              <a:t>entier (1;6)</a:t>
            </a:r>
          </a:p>
          <a:p>
            <a:pPr>
              <a:buNone/>
            </a:pPr>
            <a:r>
              <a:rPr lang="fr-FR" dirty="0"/>
              <a:t>Si S = 9 alors</a:t>
            </a:r>
          </a:p>
          <a:p>
            <a:pPr>
              <a:buNone/>
            </a:pPr>
            <a:r>
              <a:rPr lang="fr-FR" dirty="0" smtClean="0"/>
              <a:t>	Afficher « A gagné » </a:t>
            </a:r>
            <a:endParaRPr lang="fr-FR" dirty="0"/>
          </a:p>
          <a:p>
            <a:pPr>
              <a:buNone/>
            </a:pPr>
            <a:r>
              <a:rPr lang="fr-FR" dirty="0" smtClean="0"/>
              <a:t>	Sinon 	Si </a:t>
            </a:r>
            <a:r>
              <a:rPr lang="fr-FR" dirty="0"/>
              <a:t>S = 10 alors</a:t>
            </a:r>
          </a:p>
          <a:p>
            <a:pPr>
              <a:buNone/>
            </a:pPr>
            <a:r>
              <a:rPr lang="fr-FR" dirty="0" smtClean="0"/>
              <a:t>				Afficher « B gagné » 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	Sinon Afficher « perdu »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	</a:t>
            </a:r>
            <a:r>
              <a:rPr lang="fr-FR" dirty="0" err="1" smtClean="0"/>
              <a:t>FinSi</a:t>
            </a:r>
            <a:endParaRPr lang="fr-FR" dirty="0" smtClean="0"/>
          </a:p>
          <a:p>
            <a:pPr>
              <a:buNone/>
            </a:pPr>
            <a:r>
              <a:rPr lang="fr-FR" dirty="0"/>
              <a:t>	</a:t>
            </a:r>
            <a:r>
              <a:rPr lang="fr-FR" dirty="0" err="1" smtClean="0"/>
              <a:t>FinSi</a:t>
            </a:r>
            <a:r>
              <a:rPr lang="fr-FR" dirty="0"/>
              <a:t>	</a:t>
            </a:r>
            <a:r>
              <a:rPr lang="fr-FR" dirty="0" smtClean="0"/>
              <a:t>	</a:t>
            </a:r>
            <a:endParaRPr lang="fr-FR" dirty="0"/>
          </a:p>
          <a:p>
            <a:pPr>
              <a:buNone/>
            </a:pPr>
            <a:r>
              <a:rPr lang="fr-FR" dirty="0"/>
              <a:t>Fin Si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6858" r="5788" b="18101"/>
          <a:stretch>
            <a:fillRect/>
          </a:stretch>
        </p:blipFill>
        <p:spPr bwMode="auto">
          <a:xfrm>
            <a:off x="142012" y="0"/>
            <a:ext cx="8501954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heure en salle informatique</a:t>
            </a:r>
          </a:p>
          <a:p>
            <a:r>
              <a:rPr lang="fr-FR" dirty="0" smtClean="0"/>
              <a:t>Travail de groupe (ici en binôme)</a:t>
            </a:r>
          </a:p>
          <a:p>
            <a:r>
              <a:rPr lang="fr-FR" dirty="0" smtClean="0"/>
              <a:t>Echanges avec le professeur qui « circule » entre les groupes </a:t>
            </a:r>
          </a:p>
          <a:p>
            <a:r>
              <a:rPr lang="fr-FR" dirty="0" smtClean="0"/>
              <a:t>Un compte rendu (évalué) par binôme ramassé en fin de séance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fr-FR" dirty="0" smtClean="0"/>
              <a:t>Autre exemple en début de 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fr-FR" dirty="0" smtClean="0"/>
              <a:t>Réinvestissement de la loi binomiale vue en 1</a:t>
            </a:r>
            <a:r>
              <a:rPr lang="fr-FR" baseline="30000" dirty="0" smtClean="0"/>
              <a:t>ère</a:t>
            </a:r>
            <a:endParaRPr lang="fr-FR" dirty="0" smtClean="0"/>
          </a:p>
          <a:p>
            <a:r>
              <a:rPr lang="fr-FR" dirty="0" smtClean="0"/>
              <a:t>Algorithmique : ◊ du programme de TS :</a:t>
            </a:r>
          </a:p>
          <a:p>
            <a:pPr>
              <a:buNone/>
            </a:pPr>
            <a:r>
              <a:rPr lang="fr-FR" dirty="0" smtClean="0"/>
              <a:t>	Simulation d’une marche aléatoire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Epreuve pratique N°10 TS 2007 2008</a:t>
            </a:r>
          </a:p>
          <a:p>
            <a:pPr lvl="1">
              <a:buNone/>
            </a:pPr>
            <a:r>
              <a:rPr lang="fr-FR" dirty="0"/>
              <a:t>	</a:t>
            </a:r>
            <a:r>
              <a:rPr lang="fr-FR" dirty="0" smtClean="0"/>
              <a:t>			« </a:t>
            </a:r>
            <a:r>
              <a:rPr lang="fr-FR" dirty="0"/>
              <a:t>M</a:t>
            </a:r>
            <a:r>
              <a:rPr lang="fr-FR" dirty="0" smtClean="0"/>
              <a:t>arche aléatoire »</a:t>
            </a:r>
          </a:p>
          <a:p>
            <a:endParaRPr lang="fr-FR" baseline="30000" dirty="0"/>
          </a:p>
          <a:p>
            <a:endParaRPr lang="fr-FR" baseline="30000" dirty="0"/>
          </a:p>
          <a:p>
            <a:endParaRPr lang="fr-FR" baseline="30000" dirty="0" smtClean="0"/>
          </a:p>
          <a:p>
            <a:endParaRPr lang="fr-FR" baseline="30000" dirty="0" smtClean="0"/>
          </a:p>
          <a:p>
            <a:pPr>
              <a:buNone/>
            </a:pPr>
            <a:endParaRPr lang="fr-FR" baseline="30000" dirty="0"/>
          </a:p>
          <a:p>
            <a:pPr>
              <a:buNone/>
            </a:pPr>
            <a:endParaRPr lang="fr-FR" baseline="30000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357158" y="0"/>
            <a:ext cx="8429684" cy="677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383</Words>
  <Application>Microsoft Office PowerPoint</Application>
  <PresentationFormat>Affichage à l'écran (4:3)</PresentationFormat>
  <Paragraphs>99</Paragraphs>
  <Slides>16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Evaluer autrement </vt:lpstr>
      <vt:lpstr>En première S ou ES -L</vt:lpstr>
      <vt:lpstr>Diapositive 3</vt:lpstr>
      <vt:lpstr>TP « étude d’un jeu »</vt:lpstr>
      <vt:lpstr>Algorithme simulant l’expérience aléatoire</vt:lpstr>
      <vt:lpstr>Diapositive 6</vt:lpstr>
      <vt:lpstr>Modalités</vt:lpstr>
      <vt:lpstr>Autre exemple en début de TS </vt:lpstr>
      <vt:lpstr>Diapositive 9</vt:lpstr>
      <vt:lpstr>TP « Marche aléatoire »</vt:lpstr>
      <vt:lpstr>Algorithme simulant l’expérience aléatoire</vt:lpstr>
      <vt:lpstr>Diapositive 12</vt:lpstr>
      <vt:lpstr>Comment prendre en compte cette évaluation  ?</vt:lpstr>
      <vt:lpstr>Les compétences  à renseigner  sur le livret scolaire 2013 toutes séries  (2014 pour STMG)</vt:lpstr>
      <vt:lpstr>Orange en ES, Violet en S, Bleu ciel en L, Vert en STI2D….</vt:lpstr>
      <vt:lpstr>Ne pas oublier l’AP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 autrement</dc:title>
  <dc:creator>Line</dc:creator>
  <cp:lastModifiedBy>Line</cp:lastModifiedBy>
  <cp:revision>16</cp:revision>
  <dcterms:created xsi:type="dcterms:W3CDTF">2013-02-16T13:54:32Z</dcterms:created>
  <dcterms:modified xsi:type="dcterms:W3CDTF">2013-02-16T16:19:19Z</dcterms:modified>
</cp:coreProperties>
</file>