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8" r:id="rId2"/>
    <p:sldId id="256" r:id="rId3"/>
    <p:sldId id="257" r:id="rId4"/>
    <p:sldId id="286" r:id="rId5"/>
    <p:sldId id="288" r:id="rId6"/>
    <p:sldId id="287" r:id="rId7"/>
    <p:sldId id="289" r:id="rId8"/>
    <p:sldId id="290" r:id="rId9"/>
    <p:sldId id="259" r:id="rId10"/>
    <p:sldId id="260" r:id="rId11"/>
    <p:sldId id="269" r:id="rId12"/>
    <p:sldId id="262" r:id="rId13"/>
    <p:sldId id="263" r:id="rId14"/>
    <p:sldId id="270" r:id="rId15"/>
    <p:sldId id="271" r:id="rId16"/>
    <p:sldId id="272" r:id="rId17"/>
    <p:sldId id="273" r:id="rId18"/>
    <p:sldId id="274" r:id="rId19"/>
    <p:sldId id="261" r:id="rId20"/>
    <p:sldId id="264" r:id="rId21"/>
    <p:sldId id="265" r:id="rId22"/>
    <p:sldId id="266" r:id="rId23"/>
    <p:sldId id="267" r:id="rId24"/>
    <p:sldId id="26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/>
    <p:restoredTop sz="94725"/>
  </p:normalViewPr>
  <p:slideViewPr>
    <p:cSldViewPr snapToGrid="0" snapToObjects="1">
      <p:cViewPr varScale="1">
        <p:scale>
          <a:sx n="113" d="100"/>
          <a:sy n="113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8D1-5CF5-5045-AC2A-B308C012C92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7695-2B12-5748-81EA-A0FCC7987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41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8EB3F-38A1-5042-8B74-0F8C8E57DA9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96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934D8-4634-CE4C-A9C7-302ACEE0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43B473-27BF-6B4C-829D-B0F9F8D8B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E56A2-8F61-4C4D-8069-4FFBE3CE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3266ED-96BF-1345-8D4E-B6B1F56C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B82758-0611-2945-865E-7A97498F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64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556B5-C196-9D4F-9498-5F757272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9110DE-0E2B-DE49-A929-60BBC1CAF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AF0B4-FDFF-0C4D-9816-E71309C7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C0744-F4B0-CA45-9F22-D67624A7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B30DA8-8345-044B-982B-6F226379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42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B95D95-B12D-314B-A389-A3537BCEA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F43A4A-24B5-724B-97D8-FF5CF1B44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CAD955-5E1F-A04B-A7AA-0014C0AC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8E91E8-8901-5545-8BF3-06B8E86E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4432D8-1C00-214C-9526-FF265BEE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45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0DB1D-0FB0-784A-88AA-2715772A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DC3393-8C90-5647-BD2E-3950E5C4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9AEA87-42C9-314D-A464-852069F9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9661B-372A-2B47-8436-FB0D3E3C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42CD87-2F12-F147-9C0F-C131F839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09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B4743-873B-3C4C-AC1E-C3A7BD38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B4FE42-6D30-DA40-917E-54636C8A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F32CDE-6BAF-5E44-AE02-2A8AA895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3F2FD-954C-EA48-BC0F-5620856F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5AF28-40DB-BF4F-B769-1BD66790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3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A6E2D-090D-C24E-BCC2-E5ED33D2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6751A-9217-A845-9198-204D1D400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FF4962-AE74-AA46-ADD7-F2FBF88B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F6060-C602-C244-A8E2-9F3BA6AE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5D13EE-2DBF-024A-852B-AE20EFCF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293DBA-A2E1-9947-8495-ADD3FA4D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27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961D7-B4FD-644B-B1CC-2C1EBFA0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862AED-9D44-B74A-B53C-866A814E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087ECA-E64A-7145-BEE8-2A8A67D2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C6A516-7BD8-334C-BB4F-7D2B59C66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D54195-6B96-0D4A-9522-5576B92A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B68EBE-2E5F-5A44-8E82-71BCFF4D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F53DBE-C242-F04D-8507-49E6B1FD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24A0B1-C5BF-C14D-A522-84E51449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68E4D-9ABC-334D-A3E0-6D0FF91C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356FA-B5C9-CC46-ACE9-DCA97B8B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EF5B7A-421C-6645-8CFD-0B699942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3E4096-B581-2D4B-8347-924C749E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98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C84F09-884A-2741-8E9B-6232F642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5981A8-5BFF-5D4B-89AD-7499749A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9C68BD-5EF6-074A-9B31-3CF4C4C4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37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9F2D9-E15E-6445-95B6-0489D283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59BCF-0659-BB40-8DC4-42564E9D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99E4F6-26E1-5A40-B495-99F4E3BC8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5AEE06-7FEF-1F4C-AB08-10089145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BC59A0-B0F1-794F-98C1-C1F4D5A0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5D937C-DA44-1C4C-A256-405727C8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94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D4CAA-8BD7-1542-8226-9C8C5C31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5123C7-F688-8342-835C-569C9916A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605BA4-053B-FE49-B0B6-D37A2BD4B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7F853D-3E7C-1B46-B33B-8E4DB760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D1176-5C4F-2C49-9204-775586E2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F60111-787F-6A44-B5C8-BD65CEE9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8FF4D1-61D2-8A45-A24C-3361BE1D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FEA1AD-77B7-6744-85C2-305EE2DB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180FB-E220-1545-BB8B-736E3B4C3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49AC-E95C-1244-A3D6-260ECB88CCCA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AA4BAA-63A3-2145-AA24-CB68C07BB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AA532-E490-594D-A37B-88674980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9461-B68F-7840-910A-11746A4B96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9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11EF6FA-EA6D-C34C-B5F4-A994F4986D0E}"/>
              </a:ext>
            </a:extLst>
          </p:cNvPr>
          <p:cNvSpPr txBox="1"/>
          <p:nvPr/>
        </p:nvSpPr>
        <p:spPr>
          <a:xfrm>
            <a:off x="352426" y="1114426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/>
              <a:t>Exercice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71BDAD-029C-D24C-915E-DD1E60363D00}"/>
                  </a:ext>
                </a:extLst>
              </p:cNvPr>
              <p:cNvSpPr/>
              <p:nvPr/>
            </p:nvSpPr>
            <p:spPr>
              <a:xfrm>
                <a:off x="352426" y="1978956"/>
                <a:ext cx="6096000" cy="27562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 la figure ci-contre, sept segments déterminent (entre autres) sept angles. Quatre des mesures sont données. Les trois angles marqués,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𝐶𝐸𝐹</m:t>
                        </m:r>
                      </m:e>
                    </m:acc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𝐸𝐹𝐺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</m:e>
                    </m:acc>
                    <m:acc>
                      <m:accPr>
                        <m:chr m:val="̂"/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𝐹𝐺𝐷</m:t>
                        </m:r>
                      </m:e>
                    </m:acc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fr-F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ont la même mesure.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Quelle est cette mesure ?</a:t>
                </a:r>
                <a:endParaRPr lang="fr-FR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71BDAD-029C-D24C-915E-DD1E60363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6" y="1978956"/>
                <a:ext cx="6096000" cy="2756267"/>
              </a:xfrm>
              <a:prstGeom prst="rect">
                <a:avLst/>
              </a:prstGeom>
              <a:blipFill>
                <a:blip r:embed="rId2"/>
                <a:stretch>
                  <a:fillRect l="-1455" t="-461" r="-1663" b="-4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ACC7D322-958C-344B-98D9-4066E41CF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4021" r="20561" b="15074"/>
          <a:stretch/>
        </p:blipFill>
        <p:spPr bwMode="auto">
          <a:xfrm>
            <a:off x="6958013" y="1978956"/>
            <a:ext cx="4297362" cy="2732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048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3B988F-E00E-FE4E-866E-91CE0C26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150" y="800100"/>
            <a:ext cx="6997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E2E9BA-0FB6-9C4A-8E41-C181DB4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91" y="946150"/>
            <a:ext cx="7315200" cy="49657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220A27-1573-6B4B-8FCB-F40945B8ACDF}"/>
              </a:ext>
            </a:extLst>
          </p:cNvPr>
          <p:cNvSpPr txBox="1"/>
          <p:nvPr/>
        </p:nvSpPr>
        <p:spPr>
          <a:xfrm>
            <a:off x="4246808" y="484485"/>
            <a:ext cx="369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 que nous donne l’énoncé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D34B668-69CD-1743-89FD-E8212933BF46}"/>
                  </a:ext>
                </a:extLst>
              </p:cNvPr>
              <p:cNvSpPr txBox="1"/>
              <p:nvPr/>
            </p:nvSpPr>
            <p:spPr>
              <a:xfrm>
                <a:off x="700088" y="2128838"/>
                <a:ext cx="40147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Comme A, B et F appartiennent au cercle de centre F et de rayon R, on a donc: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𝐹𝐵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D34B668-69CD-1743-89FD-E8212933B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8" y="2128838"/>
                <a:ext cx="4014787" cy="923330"/>
              </a:xfrm>
              <a:prstGeom prst="rect">
                <a:avLst/>
              </a:prstGeom>
              <a:blipFill>
                <a:blip r:embed="rId3"/>
                <a:stretch>
                  <a:fillRect l="-1577" t="-2703" r="-1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B1FA709-CE7C-A346-A5BE-0D034A1119FA}"/>
                  </a:ext>
                </a:extLst>
              </p:cNvPr>
              <p:cNvSpPr txBox="1"/>
              <p:nvPr/>
            </p:nvSpPr>
            <p:spPr>
              <a:xfrm>
                <a:off x="700088" y="3344168"/>
                <a:ext cx="40147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Comme C, B et F appartiennent au cercle de centre G et de rayon R, on a donc: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𝐺𝐵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B1FA709-CE7C-A346-A5BE-0D034A111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8" y="3344168"/>
                <a:ext cx="4014787" cy="923330"/>
              </a:xfrm>
              <a:prstGeom prst="rect">
                <a:avLst/>
              </a:prstGeom>
              <a:blipFill>
                <a:blip r:embed="rId4"/>
                <a:stretch>
                  <a:fillRect l="-1577" t="-2740" r="-15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48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8CB84CD-1B3B-AC4D-B590-9F5AA8BCB926}"/>
              </a:ext>
            </a:extLst>
          </p:cNvPr>
          <p:cNvSpPr txBox="1"/>
          <p:nvPr/>
        </p:nvSpPr>
        <p:spPr>
          <a:xfrm>
            <a:off x="3523281" y="2921168"/>
            <a:ext cx="5145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/>
              <a:t>Essayons de trouver la position du point O par construction</a:t>
            </a:r>
          </a:p>
        </p:txBody>
      </p:sp>
    </p:spTree>
    <p:extLst>
      <p:ext uri="{BB962C8B-B14F-4D97-AF65-F5344CB8AC3E}">
        <p14:creationId xmlns:p14="http://schemas.microsoft.com/office/powerpoint/2010/main" val="42981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8CB84CD-1B3B-AC4D-B590-9F5AA8BCB926}"/>
              </a:ext>
            </a:extLst>
          </p:cNvPr>
          <p:cNvSpPr txBox="1"/>
          <p:nvPr/>
        </p:nvSpPr>
        <p:spPr>
          <a:xfrm>
            <a:off x="3523281" y="2459504"/>
            <a:ext cx="5145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/>
              <a:t>SI O est le centre du cercle passant par les points A, E et D, alors c’est le centre du cercle circonscrit au triangle </a:t>
            </a:r>
            <a:r>
              <a:rPr lang="fr-FR" sz="3000" i="1" dirty="0"/>
              <a:t>AED</a:t>
            </a:r>
            <a:r>
              <a:rPr lang="fr-F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68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90F086-782C-AD46-8CBA-DB9E88A7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831850"/>
            <a:ext cx="75057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1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4E5659-C8C1-5844-9082-12DFCF03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831850"/>
            <a:ext cx="68707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6BE8D7-8546-5840-9AD4-ABA1330D0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889000"/>
            <a:ext cx="6972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328F75-C886-504E-BEE4-DD807AC8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79450"/>
            <a:ext cx="7543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6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D0EE5A-4564-B64B-BC1D-B6A6A76A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193800"/>
            <a:ext cx="7200900" cy="447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DABB08-BFC6-7346-8CE1-6E44A45F7A71}"/>
              </a:ext>
            </a:extLst>
          </p:cNvPr>
          <p:cNvSpPr txBox="1"/>
          <p:nvPr/>
        </p:nvSpPr>
        <p:spPr>
          <a:xfrm>
            <a:off x="2616630" y="639802"/>
            <a:ext cx="6958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Il ne reste plus qu’à démontrer que OA=GB</a:t>
            </a:r>
          </a:p>
        </p:txBody>
      </p:sp>
    </p:spTree>
    <p:extLst>
      <p:ext uri="{BB962C8B-B14F-4D97-AF65-F5344CB8AC3E}">
        <p14:creationId xmlns:p14="http://schemas.microsoft.com/office/powerpoint/2010/main" val="261165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08EF2B-5AD9-014B-B241-FCB49A2E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150" y="1028700"/>
            <a:ext cx="6997700" cy="4800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C109A5-713C-9440-A809-41DCBC868734}"/>
              </a:ext>
            </a:extLst>
          </p:cNvPr>
          <p:cNvSpPr txBox="1"/>
          <p:nvPr/>
        </p:nvSpPr>
        <p:spPr>
          <a:xfrm>
            <a:off x="2597150" y="412380"/>
            <a:ext cx="6958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/>
              <a:t>À y regarder de plus près, ABGO semble être un parallélogramme.</a:t>
            </a:r>
          </a:p>
        </p:txBody>
      </p:sp>
    </p:spTree>
    <p:extLst>
      <p:ext uri="{BB962C8B-B14F-4D97-AF65-F5344CB8AC3E}">
        <p14:creationId xmlns:p14="http://schemas.microsoft.com/office/powerpoint/2010/main" val="162763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2E7445-83D2-554C-AD50-DD513140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05" y="0"/>
            <a:ext cx="9553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E94D2F-6A91-7547-B1F8-85E68927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438328"/>
            <a:ext cx="7099300" cy="5283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2ADC26-16B4-3548-9D17-8CA8FB879A44}"/>
              </a:ext>
            </a:extLst>
          </p:cNvPr>
          <p:cNvSpPr txBox="1"/>
          <p:nvPr/>
        </p:nvSpPr>
        <p:spPr>
          <a:xfrm>
            <a:off x="511444" y="480447"/>
            <a:ext cx="10027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Prenons le problème à l’envers.</a:t>
            </a:r>
          </a:p>
          <a:p>
            <a:pPr algn="ctr"/>
            <a:r>
              <a:rPr lang="fr-FR" sz="2400" dirty="0"/>
              <a:t>On considère le point </a:t>
            </a:r>
            <a:r>
              <a:rPr lang="fr-FR" sz="2400" i="1" dirty="0"/>
              <a:t>O</a:t>
            </a:r>
            <a:r>
              <a:rPr lang="fr-FR" sz="2400" dirty="0"/>
              <a:t>, tel que </a:t>
            </a:r>
            <a:r>
              <a:rPr lang="fr-FR" sz="2400" i="1" dirty="0"/>
              <a:t>ABGO</a:t>
            </a:r>
            <a:r>
              <a:rPr lang="fr-FR" sz="2400" dirty="0"/>
              <a:t> soit un parallélogramme, et essayons de démontrer qu’il est le centre du cercle passant par </a:t>
            </a:r>
            <a:r>
              <a:rPr lang="fr-FR" sz="2400" i="1" dirty="0"/>
              <a:t>A, E </a:t>
            </a:r>
            <a:r>
              <a:rPr lang="fr-FR" sz="2400" dirty="0"/>
              <a:t>et </a:t>
            </a:r>
            <a:r>
              <a:rPr lang="fr-FR" sz="2400" i="1" dirty="0"/>
              <a:t>D</a:t>
            </a:r>
            <a:r>
              <a:rPr lang="fr-FR" sz="2400" dirty="0"/>
              <a:t>.</a:t>
            </a:r>
          </a:p>
          <a:p>
            <a:pPr algn="ctr"/>
            <a:r>
              <a:rPr lang="fr-FR" sz="2400" dirty="0"/>
              <a:t>C’est-à-dire, R=OA=OE=OD</a:t>
            </a:r>
          </a:p>
        </p:txBody>
      </p:sp>
    </p:spTree>
    <p:extLst>
      <p:ext uri="{BB962C8B-B14F-4D97-AF65-F5344CB8AC3E}">
        <p14:creationId xmlns:p14="http://schemas.microsoft.com/office/powerpoint/2010/main" val="406205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62B02AB-321B-7941-8BF0-29B40CB3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816" y="1337468"/>
            <a:ext cx="5880834" cy="41830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B13274-02E1-3A48-ABD3-630EB4E203C6}"/>
              </a:ext>
            </a:extLst>
          </p:cNvPr>
          <p:cNvSpPr txBox="1"/>
          <p:nvPr/>
        </p:nvSpPr>
        <p:spPr>
          <a:xfrm>
            <a:off x="828675" y="1337468"/>
            <a:ext cx="580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sait que ABGO est un parallélogramme, on a donc: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(OG)//(AB) et OG=AB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OA=GB=R  ce qui implique que </a:t>
            </a:r>
            <a:r>
              <a:rPr lang="fr-FR" dirty="0">
                <a:solidFill>
                  <a:srgbClr val="FF0000"/>
                </a:solidFill>
              </a:rPr>
              <a:t>OA=R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34C12D-C56A-7C48-A65D-5296B6A7B821}"/>
              </a:ext>
            </a:extLst>
          </p:cNvPr>
          <p:cNvSpPr txBox="1"/>
          <p:nvPr/>
        </p:nvSpPr>
        <p:spPr>
          <a:xfrm>
            <a:off x="828674" y="2375693"/>
            <a:ext cx="580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sait que ABCD est un parallélogramme, on a donc: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(AB)//(DC) et AB=DC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92026F-AC91-9E44-969E-86F35305CE5F}"/>
              </a:ext>
            </a:extLst>
          </p:cNvPr>
          <p:cNvSpPr txBox="1"/>
          <p:nvPr/>
        </p:nvSpPr>
        <p:spPr>
          <a:xfrm>
            <a:off x="828674" y="3369171"/>
            <a:ext cx="5186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pouvons en déduire 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(OG)//(DC) et OG=DC</a:t>
            </a:r>
          </a:p>
          <a:p>
            <a:r>
              <a:rPr lang="fr-FR" dirty="0"/>
              <a:t>Ce qui implique que le quadrilatère </a:t>
            </a:r>
            <a:r>
              <a:rPr lang="fr-FR" i="1" dirty="0"/>
              <a:t>ODCG </a:t>
            </a:r>
            <a:r>
              <a:rPr lang="fr-FR" dirty="0"/>
              <a:t>est un parallélogramme.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9EAB4A-1D09-8C44-98E5-4A57D72097C5}"/>
              </a:ext>
            </a:extLst>
          </p:cNvPr>
          <p:cNvSpPr txBox="1"/>
          <p:nvPr/>
        </p:nvSpPr>
        <p:spPr>
          <a:xfrm>
            <a:off x="828674" y="4916647"/>
            <a:ext cx="438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Comme </a:t>
            </a:r>
            <a:r>
              <a:rPr lang="fr-FR" i="1" dirty="0"/>
              <a:t>ODCG</a:t>
            </a:r>
            <a:r>
              <a:rPr lang="fr-FR" dirty="0"/>
              <a:t> est un parallélogramme, on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OD=GC=R ce qui implique que </a:t>
            </a:r>
            <a:r>
              <a:rPr lang="fr-FR" dirty="0">
                <a:solidFill>
                  <a:srgbClr val="FF0000"/>
                </a:solidFill>
              </a:rPr>
              <a:t>OD=R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634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13C51AC-FC08-154F-83CF-CE40B059222B}"/>
              </a:ext>
            </a:extLst>
          </p:cNvPr>
          <p:cNvSpPr txBox="1"/>
          <p:nvPr/>
        </p:nvSpPr>
        <p:spPr>
          <a:xfrm>
            <a:off x="2831522" y="2875002"/>
            <a:ext cx="6528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Il ne reste plus qu’à démontrer que OE=R</a:t>
            </a:r>
          </a:p>
        </p:txBody>
      </p:sp>
    </p:spTree>
    <p:extLst>
      <p:ext uri="{BB962C8B-B14F-4D97-AF65-F5344CB8AC3E}">
        <p14:creationId xmlns:p14="http://schemas.microsoft.com/office/powerpoint/2010/main" val="108608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0950F0-2B47-0D47-B279-4F9A5C30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384" y="1566068"/>
            <a:ext cx="5841315" cy="37258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78EE2F-CA99-DD4E-8E6B-209D939C02ED}"/>
              </a:ext>
            </a:extLst>
          </p:cNvPr>
          <p:cNvSpPr txBox="1"/>
          <p:nvPr/>
        </p:nvSpPr>
        <p:spPr>
          <a:xfrm>
            <a:off x="723900" y="2828834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sait que dans le quadrilatère </a:t>
            </a:r>
            <a:r>
              <a:rPr lang="fr-FR" i="1" dirty="0"/>
              <a:t>BGEF</a:t>
            </a:r>
            <a:r>
              <a:rPr lang="fr-FR" dirty="0"/>
              <a:t>, BF=FE=EG=GB.</a:t>
            </a:r>
          </a:p>
          <a:p>
            <a:r>
              <a:rPr lang="fr-FR" dirty="0"/>
              <a:t>Donc </a:t>
            </a:r>
            <a:r>
              <a:rPr lang="fr-FR" i="1" dirty="0"/>
              <a:t>BGEF </a:t>
            </a:r>
            <a:r>
              <a:rPr lang="fr-FR" dirty="0"/>
              <a:t>est un losange.</a:t>
            </a:r>
          </a:p>
          <a:p>
            <a:r>
              <a:rPr lang="fr-FR" dirty="0"/>
              <a:t>Ainsi, on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(EF)//(BG)</a:t>
            </a:r>
          </a:p>
        </p:txBody>
      </p:sp>
    </p:spTree>
    <p:extLst>
      <p:ext uri="{BB962C8B-B14F-4D97-AF65-F5344CB8AC3E}">
        <p14:creationId xmlns:p14="http://schemas.microsoft.com/office/powerpoint/2010/main" val="372101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F2464B-7FDA-8A4B-89A5-5D768175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89063"/>
            <a:ext cx="5292725" cy="36823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3D0E36-0BE3-C141-BA8C-5DA86D3ACE56}"/>
              </a:ext>
            </a:extLst>
          </p:cNvPr>
          <p:cNvSpPr txBox="1"/>
          <p:nvPr/>
        </p:nvSpPr>
        <p:spPr>
          <a:xfrm>
            <a:off x="803275" y="2860883"/>
            <a:ext cx="5292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quadrilatère </a:t>
            </a:r>
            <a:r>
              <a:rPr lang="fr-FR" i="1" dirty="0"/>
              <a:t>AOEF, </a:t>
            </a:r>
            <a:r>
              <a:rPr lang="fr-FR" dirty="0"/>
              <a:t>on a (EF)//(OA) et EF=OA.</a:t>
            </a:r>
          </a:p>
          <a:p>
            <a:r>
              <a:rPr lang="fr-FR" dirty="0"/>
              <a:t>Donc </a:t>
            </a:r>
            <a:r>
              <a:rPr lang="fr-FR" i="1" dirty="0"/>
              <a:t>AOEF </a:t>
            </a:r>
            <a:r>
              <a:rPr lang="fr-FR" dirty="0"/>
              <a:t>est un parallélogramme.</a:t>
            </a:r>
          </a:p>
          <a:p>
            <a:r>
              <a:rPr lang="fr-FR" dirty="0"/>
              <a:t>De plus, on sait que FA=FE</a:t>
            </a:r>
          </a:p>
          <a:p>
            <a:r>
              <a:rPr lang="fr-FR" dirty="0"/>
              <a:t>Donc </a:t>
            </a:r>
            <a:r>
              <a:rPr lang="fr-FR" i="1" dirty="0"/>
              <a:t>AOEF</a:t>
            </a:r>
            <a:r>
              <a:rPr lang="fr-FR" dirty="0"/>
              <a:t> est un losange.</a:t>
            </a:r>
          </a:p>
          <a:p>
            <a:endParaRPr lang="fr-FR" dirty="0"/>
          </a:p>
          <a:p>
            <a:r>
              <a:rPr lang="fr-FR" dirty="0"/>
              <a:t>Ce qui implique que OE=FE=R, soit </a:t>
            </a:r>
            <a:r>
              <a:rPr lang="fr-FR" dirty="0">
                <a:solidFill>
                  <a:srgbClr val="FF0000"/>
                </a:solidFill>
              </a:rPr>
              <a:t>OE=R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56047E-DCA3-2048-A32A-337961384E8D}"/>
              </a:ext>
            </a:extLst>
          </p:cNvPr>
          <p:cNvSpPr txBox="1"/>
          <p:nvPr/>
        </p:nvSpPr>
        <p:spPr>
          <a:xfrm>
            <a:off x="803275" y="1437302"/>
            <a:ext cx="427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(EF)//(BG)  et  EF=BG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(BG)//(AO) et BG=AO</a:t>
            </a:r>
          </a:p>
          <a:p>
            <a:r>
              <a:rPr lang="fr-FR" dirty="0"/>
              <a:t>Donc (EF)//(OA) et EF=OA</a:t>
            </a:r>
          </a:p>
        </p:txBody>
      </p:sp>
    </p:spTree>
    <p:extLst>
      <p:ext uri="{BB962C8B-B14F-4D97-AF65-F5344CB8AC3E}">
        <p14:creationId xmlns:p14="http://schemas.microsoft.com/office/powerpoint/2010/main" val="189356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328F75-C886-504E-BEE4-DD807AC8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79450"/>
            <a:ext cx="7543800" cy="54991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7429BD6-3213-F740-9328-9919283BE800}"/>
              </a:ext>
            </a:extLst>
          </p:cNvPr>
          <p:cNvSpPr txBox="1"/>
          <p:nvPr/>
        </p:nvSpPr>
        <p:spPr>
          <a:xfrm>
            <a:off x="565265" y="2144684"/>
            <a:ext cx="517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venons de démontrer que OE=OA=OD=R</a:t>
            </a:r>
          </a:p>
          <a:p>
            <a:endParaRPr lang="fr-FR" dirty="0"/>
          </a:p>
          <a:p>
            <a:r>
              <a:rPr lang="fr-FR" dirty="0"/>
              <a:t>Donc O est le centre du cercle de rayon R et passant par les points </a:t>
            </a:r>
            <a:r>
              <a:rPr lang="fr-FR" i="1" dirty="0"/>
              <a:t>A, D </a:t>
            </a:r>
            <a:r>
              <a:rPr lang="fr-FR" dirty="0"/>
              <a:t>et </a:t>
            </a:r>
            <a:r>
              <a:rPr lang="fr-FR" i="1" dirty="0"/>
              <a:t>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782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A69DEC-7669-B446-95A5-AF215CBFC00B}"/>
              </a:ext>
            </a:extLst>
          </p:cNvPr>
          <p:cNvSpPr/>
          <p:nvPr/>
        </p:nvSpPr>
        <p:spPr>
          <a:xfrm>
            <a:off x="703385" y="2205235"/>
            <a:ext cx="10649243" cy="202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Exercice 5: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 s’appelle (presque partout, mais pas en France) le théorème de Thalès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Montrer que le cercle circonscrit à un triangle rectangle a pour diamètre l’hypoténuse de ce triangle.</a:t>
            </a:r>
          </a:p>
        </p:txBody>
      </p:sp>
    </p:spTree>
    <p:extLst>
      <p:ext uri="{BB962C8B-B14F-4D97-AF65-F5344CB8AC3E}">
        <p14:creationId xmlns:p14="http://schemas.microsoft.com/office/powerpoint/2010/main" val="207939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C1A78F-A664-F143-9434-D8B78476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3" y="1689100"/>
            <a:ext cx="4762500" cy="34798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935DF9-FA73-4C40-AC98-C37497996245}"/>
              </a:ext>
            </a:extLst>
          </p:cNvPr>
          <p:cNvSpPr txBox="1"/>
          <p:nvPr/>
        </p:nvSpPr>
        <p:spPr>
          <a:xfrm>
            <a:off x="1200150" y="2428875"/>
            <a:ext cx="472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 considère le triangle </a:t>
            </a:r>
            <a:r>
              <a:rPr lang="fr-FR" sz="2400" i="1" dirty="0"/>
              <a:t>ABC </a:t>
            </a:r>
            <a:r>
              <a:rPr lang="fr-FR" sz="2400" dirty="0"/>
              <a:t>rectangle en A</a:t>
            </a:r>
          </a:p>
        </p:txBody>
      </p:sp>
    </p:spTree>
    <p:extLst>
      <p:ext uri="{BB962C8B-B14F-4D97-AF65-F5344CB8AC3E}">
        <p14:creationId xmlns:p14="http://schemas.microsoft.com/office/powerpoint/2010/main" val="2954551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395B208-36C0-B247-909B-987AAA39BF55}"/>
              </a:ext>
            </a:extLst>
          </p:cNvPr>
          <p:cNvSpPr txBox="1"/>
          <p:nvPr/>
        </p:nvSpPr>
        <p:spPr>
          <a:xfrm>
            <a:off x="585789" y="2371725"/>
            <a:ext cx="5967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Soit </a:t>
            </a:r>
            <a:r>
              <a:rPr lang="fr-FR" sz="2400" i="1" dirty="0"/>
              <a:t>A’</a:t>
            </a:r>
            <a:r>
              <a:rPr lang="fr-FR" sz="2400" dirty="0"/>
              <a:t> le point, tel que </a:t>
            </a:r>
            <a:r>
              <a:rPr lang="fr-FR" sz="2400" i="1" dirty="0"/>
              <a:t>ABA’C</a:t>
            </a:r>
            <a:r>
              <a:rPr lang="fr-FR" sz="2400" dirty="0"/>
              <a:t> soit un rectangle de centre 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0BE10F-E570-004B-8A16-E0861230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911" y="1682750"/>
            <a:ext cx="4813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2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B0B917-570B-CB4A-A203-250D4FA4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50" y="1574800"/>
            <a:ext cx="4711700" cy="370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2FB97C-3364-BD4F-AF77-EBF9A2434335}"/>
              </a:ext>
            </a:extLst>
          </p:cNvPr>
          <p:cNvSpPr txBox="1"/>
          <p:nvPr/>
        </p:nvSpPr>
        <p:spPr>
          <a:xfrm>
            <a:off x="1409700" y="2228671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Or, les diagonales d’un rectangle sont de même longueur et se coupent en leur milieu.</a:t>
            </a:r>
          </a:p>
          <a:p>
            <a:endParaRPr lang="fr-FR" sz="2400" dirty="0"/>
          </a:p>
          <a:p>
            <a:r>
              <a:rPr lang="fr-FR" sz="2400" dirty="0"/>
              <a:t>On a donc en particulier, que:</a:t>
            </a:r>
          </a:p>
          <a:p>
            <a:r>
              <a:rPr lang="fr-FR" sz="2400" dirty="0"/>
              <a:t>OA=OB=OC</a:t>
            </a:r>
          </a:p>
        </p:txBody>
      </p:sp>
    </p:spTree>
    <p:extLst>
      <p:ext uri="{BB962C8B-B14F-4D97-AF65-F5344CB8AC3E}">
        <p14:creationId xmlns:p14="http://schemas.microsoft.com/office/powerpoint/2010/main" val="121998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B12F6CA-8C1E-BA47-95FB-8EE75576E51B}"/>
              </a:ext>
            </a:extLst>
          </p:cNvPr>
          <p:cNvSpPr txBox="1"/>
          <p:nvPr/>
        </p:nvSpPr>
        <p:spPr>
          <a:xfrm>
            <a:off x="2595562" y="300037"/>
            <a:ext cx="70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Soit </a:t>
            </a:r>
            <a:r>
              <a:rPr lang="fr-FR" i="1" dirty="0"/>
              <a:t>L, M, N </a:t>
            </a:r>
            <a:r>
              <a:rPr lang="fr-FR" dirty="0"/>
              <a:t>et </a:t>
            </a:r>
            <a:r>
              <a:rPr lang="fr-FR" i="1" dirty="0"/>
              <a:t>P</a:t>
            </a:r>
            <a:r>
              <a:rPr lang="fr-FR" dirty="0"/>
              <a:t> les points d’intersections des quatre segments avec [</a:t>
            </a:r>
            <a:r>
              <a:rPr lang="fr-FR" i="1" dirty="0"/>
              <a:t>AB</a:t>
            </a:r>
            <a:r>
              <a:rPr lang="fr-FR" dirty="0"/>
              <a:t>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17E501-53C9-BA42-8FCE-11FD1D8E2CE4}"/>
              </a:ext>
            </a:extLst>
          </p:cNvPr>
          <p:cNvSpPr txBox="1"/>
          <p:nvPr/>
        </p:nvSpPr>
        <p:spPr>
          <a:xfrm>
            <a:off x="2595562" y="669369"/>
            <a:ext cx="312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Soit </a:t>
            </a:r>
            <a:r>
              <a:rPr lang="fr-FR" i="1" dirty="0"/>
              <a:t>x</a:t>
            </a:r>
            <a:r>
              <a:rPr lang="fr-FR" dirty="0"/>
              <a:t> la mesure l’angle cherché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672A73-B669-CD4E-B41A-1779E65D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1303045"/>
            <a:ext cx="7852192" cy="55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3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5C50AD-BD26-E547-90FC-6603BBFD8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37" y="806450"/>
            <a:ext cx="5295900" cy="52451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971E3F-665D-7249-9393-494C38310BB5}"/>
              </a:ext>
            </a:extLst>
          </p:cNvPr>
          <p:cNvSpPr txBox="1"/>
          <p:nvPr/>
        </p:nvSpPr>
        <p:spPr>
          <a:xfrm>
            <a:off x="576263" y="1905506"/>
            <a:ext cx="5743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Ainsi, le point O (Milieu de [AC]) est le centre du cercle circonscrit au triangle </a:t>
            </a:r>
            <a:r>
              <a:rPr lang="fr-FR" sz="2400" i="1" dirty="0"/>
              <a:t>ABC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Ainsi, [BC] est un diamètre du cercle.</a:t>
            </a:r>
          </a:p>
          <a:p>
            <a:endParaRPr lang="fr-FR" sz="2400" dirty="0"/>
          </a:p>
          <a:p>
            <a:r>
              <a:rPr lang="fr-FR" sz="2400" dirty="0"/>
              <a:t>Donc, le cercle circonscrit à un triangle rectangle a pour diamètre l’hypoténuse de ce triangle.</a:t>
            </a:r>
          </a:p>
        </p:txBody>
      </p:sp>
    </p:spTree>
    <p:extLst>
      <p:ext uri="{BB962C8B-B14F-4D97-AF65-F5344CB8AC3E}">
        <p14:creationId xmlns:p14="http://schemas.microsoft.com/office/powerpoint/2010/main" val="1523703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4715A-EBAE-784D-B8E5-9BFAF635B7D0}"/>
              </a:ext>
            </a:extLst>
          </p:cNvPr>
          <p:cNvSpPr/>
          <p:nvPr/>
        </p:nvSpPr>
        <p:spPr>
          <a:xfrm>
            <a:off x="1024597" y="2828835"/>
            <a:ext cx="10142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fr-FR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on considère un cercle et un point P extérieur à ce cercle. Par ce point P, on trace des droites sécantes au cercle et définissant ainsi des cordes. Montrer que les milieux de ces cordes appartiennent à un cercle à définir.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16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1F1708-6C99-8148-963F-7BD2D4DC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62" y="735013"/>
            <a:ext cx="6578600" cy="51308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19EFECF-DA8B-AD4A-B5C5-8A3600AF2519}"/>
              </a:ext>
            </a:extLst>
          </p:cNvPr>
          <p:cNvSpPr txBox="1"/>
          <p:nvPr/>
        </p:nvSpPr>
        <p:spPr>
          <a:xfrm>
            <a:off x="592138" y="1843087"/>
            <a:ext cx="4665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Soit un cercle de centre O.</a:t>
            </a:r>
          </a:p>
          <a:p>
            <a:r>
              <a:rPr lang="fr-FR" sz="2400" dirty="0"/>
              <a:t>Soit P un point extérieur au cercle.</a:t>
            </a:r>
          </a:p>
          <a:p>
            <a:r>
              <a:rPr lang="fr-FR" sz="2400" dirty="0"/>
              <a:t>Soit </a:t>
            </a:r>
            <a:r>
              <a:rPr lang="fr-FR" sz="2400" i="1" dirty="0"/>
              <a:t>A</a:t>
            </a:r>
            <a:r>
              <a:rPr lang="fr-FR" sz="2400" dirty="0"/>
              <a:t> et </a:t>
            </a:r>
            <a:r>
              <a:rPr lang="fr-FR" sz="2400" i="1" dirty="0"/>
              <a:t>B </a:t>
            </a:r>
            <a:r>
              <a:rPr lang="fr-FR" sz="2400" dirty="0"/>
              <a:t>les deux points d’intersection d’une droite passant par P et sécante au cercle en deux points.</a:t>
            </a:r>
          </a:p>
        </p:txBody>
      </p:sp>
    </p:spTree>
    <p:extLst>
      <p:ext uri="{BB962C8B-B14F-4D97-AF65-F5344CB8AC3E}">
        <p14:creationId xmlns:p14="http://schemas.microsoft.com/office/powerpoint/2010/main" val="3836415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AE82A9-67DA-1B4F-B1E6-9E69542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8" y="1117600"/>
            <a:ext cx="6121400" cy="46228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0D60EC-DB92-AA4D-B093-4813E6026E8E}"/>
              </a:ext>
            </a:extLst>
          </p:cNvPr>
          <p:cNvSpPr txBox="1"/>
          <p:nvPr/>
        </p:nvSpPr>
        <p:spPr>
          <a:xfrm>
            <a:off x="1057274" y="2100263"/>
            <a:ext cx="420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Soit I le milieu du segment [AB]</a:t>
            </a:r>
          </a:p>
        </p:txBody>
      </p:sp>
    </p:spTree>
    <p:extLst>
      <p:ext uri="{BB962C8B-B14F-4D97-AF65-F5344CB8AC3E}">
        <p14:creationId xmlns:p14="http://schemas.microsoft.com/office/powerpoint/2010/main" val="3916761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70DA0BD-B6D3-4E45-BB0B-6C6A320730A0}"/>
              </a:ext>
            </a:extLst>
          </p:cNvPr>
          <p:cNvSpPr txBox="1"/>
          <p:nvPr/>
        </p:nvSpPr>
        <p:spPr>
          <a:xfrm>
            <a:off x="1730946" y="2967335"/>
            <a:ext cx="873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Avant de faire la démonstration, nous allons essayer de comprendre</a:t>
            </a:r>
          </a:p>
        </p:txBody>
      </p:sp>
    </p:spTree>
    <p:extLst>
      <p:ext uri="{BB962C8B-B14F-4D97-AF65-F5344CB8AC3E}">
        <p14:creationId xmlns:p14="http://schemas.microsoft.com/office/powerpoint/2010/main" val="3851372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4295EF-F0F7-3F48-909A-ABE81A5C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812800"/>
            <a:ext cx="5740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73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1265ED-9752-414D-A436-B89F0DB8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863600"/>
            <a:ext cx="6007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9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7F5B3BA-9744-AE45-9C60-DC8C7C6FF635}"/>
              </a:ext>
            </a:extLst>
          </p:cNvPr>
          <p:cNvSpPr txBox="1"/>
          <p:nvPr/>
        </p:nvSpPr>
        <p:spPr>
          <a:xfrm>
            <a:off x="4203895" y="2967335"/>
            <a:ext cx="378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Passons à la démonstration</a:t>
            </a:r>
          </a:p>
        </p:txBody>
      </p:sp>
    </p:spTree>
    <p:extLst>
      <p:ext uri="{BB962C8B-B14F-4D97-AF65-F5344CB8AC3E}">
        <p14:creationId xmlns:p14="http://schemas.microsoft.com/office/powerpoint/2010/main" val="1584159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5C4861-1DFA-7C4A-8D19-13BF5EC9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0" y="1066800"/>
            <a:ext cx="6311900" cy="472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6265E9-A7A1-B643-9895-22692A773B90}"/>
              </a:ext>
            </a:extLst>
          </p:cNvPr>
          <p:cNvSpPr txBox="1"/>
          <p:nvPr/>
        </p:nvSpPr>
        <p:spPr>
          <a:xfrm>
            <a:off x="414339" y="1471613"/>
            <a:ext cx="4457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 sait que A et B appartiennent au cercle de centre O.</a:t>
            </a:r>
          </a:p>
          <a:p>
            <a:r>
              <a:rPr lang="fr-FR" sz="2400" dirty="0"/>
              <a:t>Donc OA=OB</a:t>
            </a:r>
          </a:p>
          <a:p>
            <a:endParaRPr lang="fr-FR" sz="2400" dirty="0"/>
          </a:p>
          <a:p>
            <a:r>
              <a:rPr lang="fr-FR" sz="2400" dirty="0"/>
              <a:t>De plus I est le milieu de [AB].</a:t>
            </a:r>
          </a:p>
          <a:p>
            <a:r>
              <a:rPr lang="fr-FR" sz="2400" dirty="0"/>
              <a:t>Donc (IO) est la médiatrice du segment [AB] </a:t>
            </a:r>
          </a:p>
        </p:txBody>
      </p:sp>
    </p:spTree>
    <p:extLst>
      <p:ext uri="{BB962C8B-B14F-4D97-AF65-F5344CB8AC3E}">
        <p14:creationId xmlns:p14="http://schemas.microsoft.com/office/powerpoint/2010/main" val="639902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7A0608-88E8-D740-A0A6-22E38023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524" y="1367631"/>
            <a:ext cx="4638976" cy="34369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300F6A-A07F-4C46-9D0F-4321FFADE2D2}"/>
              </a:ext>
            </a:extLst>
          </p:cNvPr>
          <p:cNvSpPr txBox="1"/>
          <p:nvPr/>
        </p:nvSpPr>
        <p:spPr>
          <a:xfrm>
            <a:off x="444500" y="2624435"/>
            <a:ext cx="666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 en déduit que le triangle </a:t>
            </a:r>
            <a:r>
              <a:rPr lang="fr-FR" sz="2400" i="1" dirty="0"/>
              <a:t>OIP</a:t>
            </a:r>
            <a:r>
              <a:rPr lang="fr-FR" sz="2400" dirty="0"/>
              <a:t> est rectangle en I.</a:t>
            </a:r>
          </a:p>
        </p:txBody>
      </p:sp>
    </p:spTree>
    <p:extLst>
      <p:ext uri="{BB962C8B-B14F-4D97-AF65-F5344CB8AC3E}">
        <p14:creationId xmlns:p14="http://schemas.microsoft.com/office/powerpoint/2010/main" val="415754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5B9FDF7-4B41-C44D-93FC-36DB43E3EBA7}"/>
                  </a:ext>
                </a:extLst>
              </p:cNvPr>
              <p:cNvSpPr txBox="1"/>
              <p:nvPr/>
            </p:nvSpPr>
            <p:spPr>
              <a:xfrm>
                <a:off x="2200275" y="185738"/>
                <a:ext cx="8686800" cy="124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D’après la propriété sur la somme des angles dans un triangle appliqué aux triangle ALC et DPB, on 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𝐴𝐿𝐶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=180°−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60°+47°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=73°</m:t>
                      </m:r>
                    </m:oMath>
                  </m:oMathPara>
                </a14:m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𝐷𝑃𝐵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=180°−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°+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5B9FDF7-4B41-C44D-93FC-36DB43E3E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185738"/>
                <a:ext cx="8686800" cy="1242520"/>
              </a:xfrm>
              <a:prstGeom prst="rect">
                <a:avLst/>
              </a:prstGeom>
              <a:blipFill>
                <a:blip r:embed="rId2"/>
                <a:stretch>
                  <a:fillRect l="-584" t="-2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CB0E1999-0AB4-7C40-8149-CF0DBB80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00" y="1509624"/>
            <a:ext cx="7610200" cy="51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7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47DE28-BA9D-8741-9BA5-A39F658E0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63" y="774700"/>
            <a:ext cx="6362700" cy="5308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63A599-67B7-BB48-94C3-B5DB72D0C9A6}"/>
              </a:ext>
            </a:extLst>
          </p:cNvPr>
          <p:cNvSpPr txBox="1"/>
          <p:nvPr/>
        </p:nvSpPr>
        <p:spPr>
          <a:xfrm>
            <a:off x="414337" y="1971675"/>
            <a:ext cx="5329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Ainsi, de la propriété que nous venons de découvrir à la question a, nous pouvons en déduire que le point I appartient au cercle de diamètre [OP].</a:t>
            </a:r>
          </a:p>
        </p:txBody>
      </p:sp>
    </p:spTree>
    <p:extLst>
      <p:ext uri="{BB962C8B-B14F-4D97-AF65-F5344CB8AC3E}">
        <p14:creationId xmlns:p14="http://schemas.microsoft.com/office/powerpoint/2010/main" val="50759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B4F5EE-1CF5-334A-9373-27F098E0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3" y="1326253"/>
            <a:ext cx="7943274" cy="5531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96481D-C090-0244-BCF2-B33FFDA241BF}"/>
                  </a:ext>
                </a:extLst>
              </p:cNvPr>
              <p:cNvSpPr txBox="1"/>
              <p:nvPr/>
            </p:nvSpPr>
            <p:spPr>
              <a:xfrm>
                <a:off x="2286000" y="214313"/>
                <a:ext cx="7558088" cy="9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Les angles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𝐴𝐿𝐶</m:t>
                        </m:r>
                      </m:e>
                    </m:acc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𝐸𝐿𝑀</m:t>
                        </m:r>
                      </m:e>
                    </m:acc>
                  </m:oMath>
                </a14:m>
                <a:r>
                  <a:rPr lang="fr-FR" dirty="0"/>
                  <a:t> sont opposés par leur sommet, ils sont donc de même mesures.</a:t>
                </a:r>
              </a:p>
              <a:p>
                <a:r>
                  <a:rPr lang="fr-FR" dirty="0"/>
                  <a:t>Ainsi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𝐸𝐿𝑀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=73°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396481D-C090-0244-BCF2-B33FFDA24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4313"/>
                <a:ext cx="7558088" cy="932371"/>
              </a:xfrm>
              <a:prstGeom prst="rect">
                <a:avLst/>
              </a:prstGeom>
              <a:blipFill>
                <a:blip r:embed="rId3"/>
                <a:stretch>
                  <a:fillRect l="-671" t="-1333" b="-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33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32A7F27-9419-FC47-814E-17A003F5AA1E}"/>
                  </a:ext>
                </a:extLst>
              </p:cNvPr>
              <p:cNvSpPr txBox="1"/>
              <p:nvPr/>
            </p:nvSpPr>
            <p:spPr>
              <a:xfrm>
                <a:off x="2345825" y="371718"/>
                <a:ext cx="7500348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On sait que les droites (FE) et (DG) coupées par la sécante (FG) forment deux angles alternes-internes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𝐸𝐹𝐺</m:t>
                        </m:r>
                      </m:e>
                    </m:acc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𝐹𝐺𝐷</m:t>
                        </m:r>
                      </m:e>
                    </m:acc>
                  </m:oMath>
                </a14:m>
                <a:r>
                  <a:rPr lang="fr-FR" dirty="0"/>
                  <a:t> de même mesure.</a:t>
                </a:r>
              </a:p>
              <a:p>
                <a:r>
                  <a:rPr lang="fr-FR" dirty="0"/>
                  <a:t>On peut donc en déduire que les droites (FE) et (DG) sont parallèles.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32A7F27-9419-FC47-814E-17A003F5A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825" y="371718"/>
                <a:ext cx="7500348" cy="932628"/>
              </a:xfrm>
              <a:prstGeom prst="rect">
                <a:avLst/>
              </a:prstGeom>
              <a:blipFill>
                <a:blip r:embed="rId2"/>
                <a:stretch>
                  <a:fillRect l="-676" t="-2703" b="-9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9EFED218-F02E-0A40-903F-0AD8A7271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25" y="1707270"/>
            <a:ext cx="7500348" cy="5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4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1ED1C2-AE23-C04F-A280-A9E1B589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62" y="2160828"/>
            <a:ext cx="6061075" cy="4559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F1C22B6-1DB7-674F-8549-73BBB4140ECB}"/>
                  </a:ext>
                </a:extLst>
              </p:cNvPr>
              <p:cNvSpPr txBox="1"/>
              <p:nvPr/>
            </p:nvSpPr>
            <p:spPr>
              <a:xfrm>
                <a:off x="1771650" y="485775"/>
                <a:ext cx="8715375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Les parallèles (FE) et (DG), coupées par la sécante (AB), forment des angles alternes-externes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𝐿𝑀𝐸</m:t>
                        </m:r>
                      </m:e>
                    </m:acc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𝐷𝑃𝐵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  <a:p>
                <a:r>
                  <a:rPr lang="fr-FR" dirty="0"/>
                  <a:t>Ainsi,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𝐿𝑀𝐸</m:t>
                        </m:r>
                      </m:e>
                    </m:acc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𝐷𝑃𝐵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=75°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F1C22B6-1DB7-674F-8549-73BBB4140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0" y="485775"/>
                <a:ext cx="8715375" cy="930768"/>
              </a:xfrm>
              <a:prstGeom prst="rect">
                <a:avLst/>
              </a:prstGeom>
              <a:blipFill>
                <a:blip r:embed="rId3"/>
                <a:stretch>
                  <a:fillRect l="-582" t="-2703" b="-10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60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203E66-FA54-BC44-9D6E-B280A296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38" y="1536700"/>
            <a:ext cx="2743200" cy="378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AC5E222-925A-C14A-9970-0D909476F00E}"/>
                  </a:ext>
                </a:extLst>
              </p:cNvPr>
              <p:cNvSpPr txBox="1"/>
              <p:nvPr/>
            </p:nvSpPr>
            <p:spPr>
              <a:xfrm>
                <a:off x="1714500" y="1800225"/>
                <a:ext cx="6186488" cy="95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D’après la propriété sur la somme des angles dans un triangle, appliqué au triangle </a:t>
                </a:r>
                <a:r>
                  <a:rPr lang="fr-FR" i="1" dirty="0"/>
                  <a:t>LME</a:t>
                </a:r>
                <a:r>
                  <a:rPr lang="fr-FR" dirty="0"/>
                  <a:t>, on 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𝐿𝐸𝑀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=180°−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73°+75°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=32°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AC5E222-925A-C14A-9970-0D909476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800225"/>
                <a:ext cx="6186488" cy="956480"/>
              </a:xfrm>
              <a:prstGeom prst="rect">
                <a:avLst/>
              </a:prstGeom>
              <a:blipFill>
                <a:blip r:embed="rId3"/>
                <a:stretch>
                  <a:fillRect l="-613" t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73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A82B54-D4E9-9B4C-8A3B-0345C282D055}"/>
              </a:ext>
            </a:extLst>
          </p:cNvPr>
          <p:cNvSpPr txBox="1"/>
          <p:nvPr/>
        </p:nvSpPr>
        <p:spPr>
          <a:xfrm>
            <a:off x="352426" y="1114426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/>
              <a:t>Exercice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BDD61C-512A-1740-B9C9-6371AA1F3239}"/>
                  </a:ext>
                </a:extLst>
              </p:cNvPr>
              <p:cNvSpPr/>
              <p:nvPr/>
            </p:nvSpPr>
            <p:spPr>
              <a:xfrm>
                <a:off x="352426" y="1780061"/>
                <a:ext cx="7419974" cy="3038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 quadrilatère ABCD est un parallélogramme. Un cercle (de centre G) passant par B et C et un autre cercle (de centre F) passant par A et B ont le même rayon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fr-F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On appelle E le deuxième point d’intersection de ces deux cercles (on suppose que E n’est pas un sommet du parallélogramme). Montrer que le cercle passant par A, E et D a lui aussi pour rayon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BDD61C-512A-1740-B9C9-6371AA1F3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6" y="1780061"/>
                <a:ext cx="7419974" cy="3038589"/>
              </a:xfrm>
              <a:prstGeom prst="rect">
                <a:avLst/>
              </a:prstGeom>
              <a:blipFill>
                <a:blip r:embed="rId2"/>
                <a:stretch>
                  <a:fillRect l="-1197" t="-417" r="-1368" b="-3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82C7C076-CAB4-DE4C-8ABF-5EE0108B8D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8795" r="24265" b="15072"/>
          <a:stretch/>
        </p:blipFill>
        <p:spPr bwMode="auto">
          <a:xfrm>
            <a:off x="7961188" y="1780061"/>
            <a:ext cx="3878386" cy="2406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2858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1082</Words>
  <Application>Microsoft Macintosh PowerPoint</Application>
  <PresentationFormat>Grand écran</PresentationFormat>
  <Paragraphs>87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Laurence Gigan</cp:lastModifiedBy>
  <cp:revision>6</cp:revision>
  <dcterms:created xsi:type="dcterms:W3CDTF">2021-10-24T15:15:36Z</dcterms:created>
  <dcterms:modified xsi:type="dcterms:W3CDTF">2021-10-28T15:43:43Z</dcterms:modified>
</cp:coreProperties>
</file>