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2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72" autoAdjust="0"/>
  </p:normalViewPr>
  <p:slideViewPr>
    <p:cSldViewPr>
      <p:cViewPr varScale="1">
        <p:scale>
          <a:sx n="75" d="100"/>
          <a:sy n="75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40C86-611A-49FC-9D0F-953B3AAD4091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11C88-5658-4725-9998-72E238022A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64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11C88-5658-4725-9998-72E238022A44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fait que la tangente</a:t>
            </a:r>
            <a:r>
              <a:rPr lang="fr-FR" baseline="0" dirty="0" smtClean="0"/>
              <a:t> au point C passe par l’origine ne donne pas lieu à une interprétation particulière en économie.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11C88-5658-4725-9998-72E238022A44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10489-F88F-43DD-9C69-B3A79C882A7E}" type="datetimeFigureOut">
              <a:rPr lang="fr-FR" smtClean="0"/>
              <a:t>30/04/2012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14DE5-25F4-4E92-B2DF-0E2183DCE5F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04664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Développer une attitude critique</a:t>
            </a:r>
            <a:endParaRPr lang="fr-FR" dirty="0"/>
          </a:p>
          <a:p>
            <a:r>
              <a:rPr lang="fr-FR" dirty="0"/>
              <a:t>Les courbes suivantes peuvent-elles être des courbes de coût variable </a:t>
            </a:r>
            <a:r>
              <a:rPr lang="fr-FR" dirty="0" smtClean="0"/>
              <a:t>?</a:t>
            </a:r>
            <a:endParaRPr lang="fr-FR" dirty="0"/>
          </a:p>
        </p:txBody>
      </p:sp>
      <p:pic>
        <p:nvPicPr>
          <p:cNvPr id="2054" name="Imag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1676400" cy="2676525"/>
          </a:xfrm>
          <a:prstGeom prst="rect">
            <a:avLst/>
          </a:prstGeom>
          <a:noFill/>
        </p:spPr>
      </p:pic>
      <p:pic>
        <p:nvPicPr>
          <p:cNvPr id="2053" name="Imag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24744"/>
            <a:ext cx="2486025" cy="2524125"/>
          </a:xfrm>
          <a:prstGeom prst="rect">
            <a:avLst/>
          </a:prstGeom>
          <a:noFill/>
        </p:spPr>
      </p:pic>
      <p:pic>
        <p:nvPicPr>
          <p:cNvPr id="2052" name="Imag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149080"/>
            <a:ext cx="2638425" cy="2228850"/>
          </a:xfrm>
          <a:prstGeom prst="rect">
            <a:avLst/>
          </a:prstGeom>
          <a:noFill/>
        </p:spPr>
      </p:pic>
      <p:pic>
        <p:nvPicPr>
          <p:cNvPr id="2051" name="Imag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861048"/>
            <a:ext cx="2705100" cy="2447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 de courbe de coût variable</a:t>
            </a:r>
            <a:br>
              <a:rPr lang="fr-FR" dirty="0" smtClean="0"/>
            </a:br>
            <a:r>
              <a:rPr lang="fr-FR" dirty="0" smtClean="0"/>
              <a:t>(fichier </a:t>
            </a:r>
            <a:r>
              <a:rPr lang="fr-FR" dirty="0" err="1" smtClean="0"/>
              <a:t>couts.ggb</a:t>
            </a:r>
            <a:r>
              <a:rPr lang="fr-FR" dirty="0" smtClean="0"/>
              <a:t>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fr-FR" sz="1800" dirty="0">
                <a:solidFill>
                  <a:prstClr val="black"/>
                </a:solidFill>
              </a:rPr>
              <a:t>C</a:t>
            </a:r>
            <a:r>
              <a:rPr lang="fr-FR" sz="1800" baseline="-25000" dirty="0">
                <a:solidFill>
                  <a:prstClr val="black"/>
                </a:solidFill>
              </a:rPr>
              <a:t>V</a:t>
            </a:r>
            <a:r>
              <a:rPr lang="fr-FR" sz="1800" dirty="0">
                <a:solidFill>
                  <a:prstClr val="black"/>
                </a:solidFill>
              </a:rPr>
              <a:t> est la courbe représentative de la fonction </a:t>
            </a:r>
            <a:r>
              <a:rPr lang="fr-FR" sz="1800" i="1" dirty="0">
                <a:solidFill>
                  <a:prstClr val="black"/>
                </a:solidFill>
              </a:rPr>
              <a:t>f</a:t>
            </a:r>
            <a:r>
              <a:rPr lang="fr-FR" sz="1800" dirty="0">
                <a:solidFill>
                  <a:prstClr val="black"/>
                </a:solidFill>
              </a:rPr>
              <a:t> définie, dérivable sur [0, 10] par </a:t>
            </a:r>
            <a:r>
              <a:rPr lang="fr-FR" sz="1800" dirty="0" smtClean="0">
                <a:solidFill>
                  <a:prstClr val="black"/>
                </a:solidFill>
              </a:rPr>
              <a:t>: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fr-FR" sz="1800" dirty="0" smtClean="0">
                <a:solidFill>
                  <a:prstClr val="black"/>
                </a:solidFill>
              </a:rPr>
              <a:t> </a:t>
            </a:r>
            <a:r>
              <a:rPr lang="fr-FR" sz="1800" i="1" dirty="0">
                <a:solidFill>
                  <a:prstClr val="black"/>
                </a:solidFill>
              </a:rPr>
              <a:t>f</a:t>
            </a:r>
            <a:r>
              <a:rPr lang="fr-FR" sz="1800" dirty="0">
                <a:solidFill>
                  <a:prstClr val="black"/>
                </a:solidFill>
              </a:rPr>
              <a:t>(</a:t>
            </a:r>
            <a:r>
              <a:rPr lang="fr-FR" sz="1800" i="1" dirty="0">
                <a:solidFill>
                  <a:prstClr val="black"/>
                </a:solidFill>
              </a:rPr>
              <a:t>q</a:t>
            </a:r>
            <a:r>
              <a:rPr lang="fr-FR" sz="1800" dirty="0">
                <a:solidFill>
                  <a:prstClr val="black"/>
                </a:solidFill>
              </a:rPr>
              <a:t>) = </a:t>
            </a:r>
            <a:r>
              <a:rPr lang="fr-FR" sz="1800" i="1" dirty="0">
                <a:solidFill>
                  <a:prstClr val="black"/>
                </a:solidFill>
              </a:rPr>
              <a:t>q</a:t>
            </a:r>
            <a:r>
              <a:rPr lang="fr-FR" sz="1800" baseline="30000" dirty="0">
                <a:solidFill>
                  <a:prstClr val="black"/>
                </a:solidFill>
              </a:rPr>
              <a:t>3</a:t>
            </a:r>
            <a:r>
              <a:rPr lang="fr-FR" sz="1800" dirty="0">
                <a:solidFill>
                  <a:prstClr val="black"/>
                </a:solidFill>
              </a:rPr>
              <a:t> – 12</a:t>
            </a:r>
            <a:r>
              <a:rPr lang="fr-FR" sz="1800" i="1" dirty="0">
                <a:solidFill>
                  <a:prstClr val="black"/>
                </a:solidFill>
              </a:rPr>
              <a:t>q</a:t>
            </a:r>
            <a:r>
              <a:rPr lang="fr-FR" sz="1800" baseline="30000" dirty="0">
                <a:solidFill>
                  <a:prstClr val="black"/>
                </a:solidFill>
              </a:rPr>
              <a:t>2</a:t>
            </a:r>
            <a:r>
              <a:rPr lang="fr-FR" sz="1800" dirty="0">
                <a:solidFill>
                  <a:prstClr val="black"/>
                </a:solidFill>
              </a:rPr>
              <a:t> + 60</a:t>
            </a:r>
            <a:r>
              <a:rPr lang="fr-FR" sz="1800" i="1" dirty="0">
                <a:solidFill>
                  <a:prstClr val="black"/>
                </a:solidFill>
              </a:rPr>
              <a:t>q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566124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f</a:t>
            </a:r>
            <a:r>
              <a:rPr lang="fr-FR" dirty="0" smtClean="0"/>
              <a:t>(0)= 0 : Le coût variable dépend de ce qui est produit. </a:t>
            </a:r>
          </a:p>
          <a:p>
            <a:pPr algn="just"/>
            <a:r>
              <a:rPr lang="fr-FR" dirty="0" smtClean="0"/>
              <a:t>S’il n’y a pas de production, le coût variable est nul.</a:t>
            </a:r>
          </a:p>
        </p:txBody>
      </p:sp>
      <p:pic>
        <p:nvPicPr>
          <p:cNvPr id="7" name="Picture 5" descr="C:\Windows\Temp\geogeb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5532131" cy="3300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134076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en déduit les courbes  de coût marginal C</a:t>
            </a:r>
            <a:r>
              <a:rPr lang="fr-FR" baseline="-25000" dirty="0" smtClean="0"/>
              <a:t>M</a:t>
            </a:r>
            <a:r>
              <a:rPr lang="fr-FR" dirty="0" smtClean="0"/>
              <a:t> et  de coût  variable moyen </a:t>
            </a:r>
            <a:r>
              <a:rPr lang="fr-FR" dirty="0" err="1" smtClean="0"/>
              <a:t>C</a:t>
            </a:r>
            <a:r>
              <a:rPr lang="fr-FR" baseline="-25000" dirty="0" err="1" smtClean="0"/>
              <a:t>Vm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7504" y="5013176"/>
            <a:ext cx="914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  <a:r>
              <a:rPr lang="fr-FR" baseline="-25000" dirty="0"/>
              <a:t>M</a:t>
            </a:r>
            <a:r>
              <a:rPr lang="fr-FR" dirty="0"/>
              <a:t> est la courbe représentative de </a:t>
            </a:r>
            <a:r>
              <a:rPr lang="fr-FR" i="1" dirty="0"/>
              <a:t>f</a:t>
            </a:r>
            <a:r>
              <a:rPr lang="fr-FR" dirty="0"/>
              <a:t>’ 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err="1" smtClean="0"/>
              <a:t>C</a:t>
            </a:r>
            <a:r>
              <a:rPr lang="fr-FR" baseline="-25000" dirty="0" err="1" smtClean="0"/>
              <a:t>Vm</a:t>
            </a:r>
            <a:r>
              <a:rPr lang="fr-FR" dirty="0" smtClean="0"/>
              <a:t> </a:t>
            </a:r>
            <a:r>
              <a:rPr lang="fr-FR" dirty="0"/>
              <a:t>la courbe représentative de la fonction </a:t>
            </a:r>
            <a:r>
              <a:rPr lang="fr-FR" i="1" dirty="0"/>
              <a:t>g</a:t>
            </a:r>
            <a:r>
              <a:rPr lang="fr-FR" dirty="0"/>
              <a:t> définie sur [0,10] par </a:t>
            </a:r>
            <a:r>
              <a:rPr lang="fr-FR" dirty="0" smtClean="0"/>
              <a:t>:</a:t>
            </a:r>
            <a:endParaRPr lang="fr-FR" dirty="0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6516216" y="5229200"/>
          <a:ext cx="18923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4" imgW="1892160" imgH="1104840" progId="Equation.DSMT4">
                  <p:embed/>
                </p:oleObj>
              </mc:Choice>
              <mc:Fallback>
                <p:oleObj name="Equation" r:id="rId4" imgW="1892160" imgH="11048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5229200"/>
                        <a:ext cx="18923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3" name="Picture 5" descr="C:\Windows\Temp\geogebr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844824"/>
            <a:ext cx="5486411" cy="3112014"/>
          </a:xfrm>
          <a:prstGeom prst="rect">
            <a:avLst/>
          </a:prstGeom>
          <a:noFill/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de courbe de coût variable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105273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fr-FR" dirty="0" smtClean="0"/>
              <a:t>1.	Les courbes de coût marginal C</a:t>
            </a:r>
            <a:r>
              <a:rPr lang="fr-FR" baseline="-25000" dirty="0" smtClean="0"/>
              <a:t>M</a:t>
            </a:r>
            <a:r>
              <a:rPr lang="fr-FR" dirty="0" smtClean="0"/>
              <a:t> et  de coût  variable moyen </a:t>
            </a:r>
            <a:r>
              <a:rPr lang="fr-FR" dirty="0" err="1" smtClean="0"/>
              <a:t>C</a:t>
            </a:r>
            <a:r>
              <a:rPr lang="fr-FR" baseline="-25000" dirty="0" err="1" smtClean="0"/>
              <a:t>Vm</a:t>
            </a:r>
            <a:r>
              <a:rPr lang="fr-FR" dirty="0" smtClean="0"/>
              <a:t> « partent » du même point d’abscisse 0.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83568" y="5085184"/>
          <a:ext cx="669674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/>
                <a:gridCol w="33483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 mathématiques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 économie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La limite en 0 de </a:t>
                      </a:r>
                      <a:r>
                        <a:rPr lang="fr-FR" i="1" dirty="0" smtClean="0"/>
                        <a:t>g</a:t>
                      </a:r>
                      <a:r>
                        <a:rPr lang="fr-FR" dirty="0" smtClean="0"/>
                        <a:t> :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i="1" dirty="0" smtClean="0"/>
                        <a:t>q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>
                          <a:sym typeface="Euclid Extra"/>
                        </a:rPr>
                        <a:t> </a:t>
                      </a:r>
                      <a:r>
                        <a:rPr lang="fr-FR" i="1" dirty="0" smtClean="0">
                          <a:sym typeface="Euclid Extra"/>
                        </a:rPr>
                        <a:t>f</a:t>
                      </a:r>
                      <a:r>
                        <a:rPr lang="fr-FR" dirty="0" smtClean="0">
                          <a:sym typeface="Euclid Extra"/>
                        </a:rPr>
                        <a:t>(</a:t>
                      </a:r>
                      <a:r>
                        <a:rPr lang="fr-FR" i="1" dirty="0" smtClean="0">
                          <a:sym typeface="Euclid Extra"/>
                        </a:rPr>
                        <a:t>q</a:t>
                      </a:r>
                      <a:r>
                        <a:rPr lang="fr-FR" dirty="0" smtClean="0">
                          <a:sym typeface="Euclid Extra"/>
                        </a:rPr>
                        <a:t>)/</a:t>
                      </a:r>
                      <a:r>
                        <a:rPr lang="fr-FR" i="1" dirty="0" smtClean="0">
                          <a:sym typeface="Euclid Extra"/>
                        </a:rPr>
                        <a:t>q</a:t>
                      </a:r>
                      <a:r>
                        <a:rPr lang="fr-FR" dirty="0" smtClean="0">
                          <a:sym typeface="Euclid Extra"/>
                        </a:rPr>
                        <a:t> </a:t>
                      </a:r>
                    </a:p>
                    <a:p>
                      <a:r>
                        <a:rPr lang="fr-FR" dirty="0" smtClean="0">
                          <a:sym typeface="Euclid Extra"/>
                        </a:rPr>
                        <a:t>existe et elle est égale à</a:t>
                      </a:r>
                      <a:r>
                        <a:rPr lang="fr-FR" baseline="0" dirty="0" smtClean="0">
                          <a:sym typeface="Euclid Extra"/>
                        </a:rPr>
                        <a:t> </a:t>
                      </a:r>
                      <a:r>
                        <a:rPr lang="fr-FR" i="1" dirty="0" smtClean="0">
                          <a:sym typeface="Euclid Extra"/>
                        </a:rPr>
                        <a:t>f</a:t>
                      </a:r>
                      <a:r>
                        <a:rPr lang="fr-FR" dirty="0" smtClean="0">
                          <a:sym typeface="Euclid Extra"/>
                        </a:rPr>
                        <a:t>’(0).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le premier objet,</a:t>
                      </a:r>
                      <a:r>
                        <a:rPr lang="fr-FR" baseline="0" dirty="0" smtClean="0"/>
                        <a:t> le coût variable moyen est le même que le coût du premier objet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re 1"/>
          <p:cNvSpPr txBox="1">
            <a:spLocks/>
          </p:cNvSpPr>
          <p:nvPr/>
        </p:nvSpPr>
        <p:spPr>
          <a:xfrm>
            <a:off x="395536" y="18864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de courbe de coût variable </a:t>
            </a:r>
          </a:p>
        </p:txBody>
      </p:sp>
      <p:pic>
        <p:nvPicPr>
          <p:cNvPr id="10" name="Picture 5" descr="C:\Windows\Temp\geogeb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486411" cy="3112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326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fr-FR" dirty="0" smtClean="0"/>
              <a:t>2.	Le sommet A de la courbe C</a:t>
            </a:r>
            <a:r>
              <a:rPr lang="fr-FR" baseline="-25000" dirty="0" smtClean="0"/>
              <a:t>M</a:t>
            </a:r>
            <a:r>
              <a:rPr lang="fr-FR" dirty="0" smtClean="0"/>
              <a:t> a même abscisse </a:t>
            </a:r>
            <a:r>
              <a:rPr lang="fr-FR" i="1" dirty="0" smtClean="0"/>
              <a:t>q</a:t>
            </a:r>
            <a:r>
              <a:rPr lang="fr-FR" baseline="-25000" dirty="0" smtClean="0"/>
              <a:t>0 </a:t>
            </a:r>
            <a:r>
              <a:rPr lang="fr-FR" dirty="0" smtClean="0"/>
              <a:t>que le point d’inflexion I de C</a:t>
            </a:r>
            <a:r>
              <a:rPr lang="fr-FR" baseline="-25000" dirty="0" smtClean="0"/>
              <a:t>V</a:t>
            </a:r>
            <a:r>
              <a:rPr lang="fr-FR" dirty="0" smtClean="0"/>
              <a:t>.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67544" y="4077072"/>
          <a:ext cx="8208912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7661"/>
                <a:gridCol w="406125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 mathématiques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 économie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Le minimum </a:t>
                      </a:r>
                      <a:r>
                        <a:rPr lang="fr-FR" dirty="0" smtClean="0"/>
                        <a:t>de </a:t>
                      </a:r>
                      <a:r>
                        <a:rPr lang="fr-FR" i="1" baseline="0" dirty="0" smtClean="0"/>
                        <a:t>f</a:t>
                      </a:r>
                      <a:r>
                        <a:rPr lang="fr-FR" baseline="0" dirty="0" smtClean="0"/>
                        <a:t>’ est atteint en </a:t>
                      </a:r>
                      <a:r>
                        <a:rPr lang="fr-FR" i="1" dirty="0" smtClean="0"/>
                        <a:t>q</a:t>
                      </a:r>
                      <a:r>
                        <a:rPr lang="fr-FR" baseline="-25000" dirty="0" smtClean="0"/>
                        <a:t>0</a:t>
                      </a:r>
                      <a:r>
                        <a:rPr lang="fr-FR" baseline="0" dirty="0" smtClean="0"/>
                        <a:t>. La fonction </a:t>
                      </a:r>
                      <a:r>
                        <a:rPr lang="fr-FR" i="1" baseline="0" dirty="0" smtClean="0"/>
                        <a:t>f</a:t>
                      </a:r>
                      <a:r>
                        <a:rPr lang="fr-FR" baseline="0" dirty="0" smtClean="0"/>
                        <a:t>’ (restriction à (0, 10] d’un polynôme du second degré) est donc décroissante sur [0, </a:t>
                      </a:r>
                      <a:r>
                        <a:rPr lang="fr-FR" i="1" dirty="0" smtClean="0"/>
                        <a:t>q</a:t>
                      </a:r>
                      <a:r>
                        <a:rPr lang="fr-FR" baseline="-25000" dirty="0" smtClean="0"/>
                        <a:t>0</a:t>
                      </a:r>
                      <a:r>
                        <a:rPr lang="fr-FR" baseline="0" dirty="0" smtClean="0"/>
                        <a:t>] et croissante sur [</a:t>
                      </a:r>
                      <a:r>
                        <a:rPr lang="fr-FR" i="1" dirty="0" smtClean="0"/>
                        <a:t>q</a:t>
                      </a:r>
                      <a:r>
                        <a:rPr lang="fr-FR" baseline="-25000" dirty="0" smtClean="0"/>
                        <a:t>0</a:t>
                      </a:r>
                      <a:r>
                        <a:rPr lang="fr-FR" baseline="0" dirty="0" smtClean="0"/>
                        <a:t>, 10].</a:t>
                      </a:r>
                    </a:p>
                    <a:p>
                      <a:r>
                        <a:rPr lang="fr-FR" baseline="0" dirty="0" smtClean="0"/>
                        <a:t>Le point I (</a:t>
                      </a:r>
                      <a:r>
                        <a:rPr lang="fr-FR" i="1" dirty="0" smtClean="0"/>
                        <a:t>q</a:t>
                      </a:r>
                      <a:r>
                        <a:rPr lang="fr-FR" baseline="-25000" dirty="0" smtClean="0"/>
                        <a:t>0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i="1" baseline="0" dirty="0" smtClean="0"/>
                        <a:t>f</a:t>
                      </a:r>
                      <a:r>
                        <a:rPr lang="fr-FR" baseline="0" dirty="0" smtClean="0"/>
                        <a:t>(</a:t>
                      </a:r>
                      <a:r>
                        <a:rPr lang="fr-FR" i="1" dirty="0" smtClean="0"/>
                        <a:t>q</a:t>
                      </a:r>
                      <a:r>
                        <a:rPr lang="fr-FR" baseline="-25000" dirty="0" smtClean="0"/>
                        <a:t>0</a:t>
                      </a:r>
                      <a:r>
                        <a:rPr lang="fr-FR" baseline="0" dirty="0" smtClean="0"/>
                        <a:t>))  est  donc un point d’inflexion de C</a:t>
                      </a:r>
                      <a:r>
                        <a:rPr lang="fr-FR" baseline="-25000" dirty="0" smtClean="0"/>
                        <a:t>V</a:t>
                      </a:r>
                      <a:r>
                        <a:rPr lang="fr-FR" baseline="0" dirty="0" smtClean="0"/>
                        <a:t>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Lorsque la croissance</a:t>
                      </a:r>
                      <a:r>
                        <a:rPr lang="fr-FR" baseline="0" dirty="0" smtClean="0"/>
                        <a:t>  du coût variable  « ralentit » (respectivement « accélère » , c’est que la dernière unité produite est de moins en moins ( respectivement  de plus en plus)chère.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5" descr="C:\Windows\Temp\geogeb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5486411" cy="3112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8864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fr-FR" dirty="0" smtClean="0"/>
              <a:t>3.	Soit B le point d’intersection des courbes C</a:t>
            </a:r>
            <a:r>
              <a:rPr lang="fr-FR" baseline="-25000" dirty="0" smtClean="0"/>
              <a:t>M</a:t>
            </a:r>
            <a:r>
              <a:rPr lang="fr-FR" dirty="0" smtClean="0"/>
              <a:t> et </a:t>
            </a:r>
            <a:r>
              <a:rPr lang="fr-FR" dirty="0" err="1" smtClean="0"/>
              <a:t>C</a:t>
            </a:r>
            <a:r>
              <a:rPr lang="fr-FR" baseline="-25000" dirty="0" err="1" smtClean="0"/>
              <a:t>Vm</a:t>
            </a:r>
            <a:r>
              <a:rPr lang="fr-FR" dirty="0" smtClean="0"/>
              <a:t>  et </a:t>
            </a:r>
            <a:r>
              <a:rPr lang="fr-FR" i="1" dirty="0" smtClean="0"/>
              <a:t>q</a:t>
            </a:r>
            <a:r>
              <a:rPr lang="fr-FR" baseline="-25000" dirty="0" smtClean="0"/>
              <a:t>1</a:t>
            </a:r>
            <a:r>
              <a:rPr lang="fr-FR" dirty="0"/>
              <a:t> </a:t>
            </a:r>
            <a:r>
              <a:rPr lang="fr-FR" dirty="0" smtClean="0"/>
              <a:t>l’abscisse de ce point. Alors : </a:t>
            </a:r>
          </a:p>
          <a:p>
            <a:pPr>
              <a:tabLst>
                <a:tab pos="357188" algn="l"/>
              </a:tabLst>
            </a:pPr>
            <a:r>
              <a:rPr lang="fr-FR" dirty="0" smtClean="0"/>
              <a:t>- le minimum de </a:t>
            </a:r>
            <a:r>
              <a:rPr lang="fr-FR" i="1" dirty="0" smtClean="0"/>
              <a:t>g</a:t>
            </a:r>
            <a:r>
              <a:rPr lang="fr-FR" dirty="0" smtClean="0"/>
              <a:t> </a:t>
            </a:r>
            <a:r>
              <a:rPr lang="fr-FR" dirty="0" smtClean="0">
                <a:sym typeface="Euclid Extra"/>
              </a:rPr>
              <a:t>est atteint en </a:t>
            </a:r>
            <a:r>
              <a:rPr lang="fr-FR" i="1" dirty="0" smtClean="0">
                <a:sym typeface="Euclid Extra"/>
              </a:rPr>
              <a:t>q</a:t>
            </a:r>
            <a:r>
              <a:rPr lang="fr-FR" baseline="-25000" dirty="0" smtClean="0">
                <a:sym typeface="Euclid Extra"/>
              </a:rPr>
              <a:t>1</a:t>
            </a:r>
            <a:r>
              <a:rPr lang="fr-FR" dirty="0" smtClean="0">
                <a:sym typeface="Euclid Extra"/>
              </a:rPr>
              <a:t>.</a:t>
            </a:r>
            <a:endParaRPr lang="fr-FR" baseline="-25000" dirty="0" smtClean="0">
              <a:sym typeface="Euclid Extra"/>
            </a:endParaRPr>
          </a:p>
          <a:p>
            <a:pPr>
              <a:tabLst>
                <a:tab pos="357188" algn="l"/>
              </a:tabLst>
            </a:pPr>
            <a:r>
              <a:rPr lang="fr-FR" dirty="0" smtClean="0">
                <a:sym typeface="Euclid Extra"/>
              </a:rPr>
              <a:t>- La tangente à C</a:t>
            </a:r>
            <a:r>
              <a:rPr lang="fr-FR" baseline="-25000" dirty="0" smtClean="0">
                <a:sym typeface="Euclid Extra"/>
              </a:rPr>
              <a:t>V</a:t>
            </a:r>
            <a:r>
              <a:rPr lang="fr-FR" dirty="0" smtClean="0">
                <a:sym typeface="Euclid Extra"/>
              </a:rPr>
              <a:t> au </a:t>
            </a:r>
            <a:r>
              <a:rPr lang="fr-FR" smtClean="0">
                <a:sym typeface="Euclid Extra"/>
              </a:rPr>
              <a:t>point  C d’abscisse </a:t>
            </a:r>
            <a:r>
              <a:rPr lang="fr-FR" i="1" dirty="0" smtClean="0">
                <a:sym typeface="Euclid Extra"/>
              </a:rPr>
              <a:t>q</a:t>
            </a:r>
            <a:r>
              <a:rPr lang="fr-FR" baseline="-25000" dirty="0" smtClean="0">
                <a:sym typeface="Euclid Extra"/>
              </a:rPr>
              <a:t>1</a:t>
            </a:r>
            <a:r>
              <a:rPr lang="fr-FR" dirty="0" smtClean="0">
                <a:sym typeface="Euclid Extra"/>
              </a:rPr>
              <a:t> passe par l’origine.</a:t>
            </a:r>
            <a:endParaRPr lang="fr-FR" dirty="0"/>
          </a:p>
        </p:txBody>
      </p:sp>
      <p:pic>
        <p:nvPicPr>
          <p:cNvPr id="19458" name="Picture 2" descr="C:\Windows\Temp\geogebr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124744"/>
            <a:ext cx="4068639" cy="2580004"/>
          </a:xfrm>
          <a:prstGeom prst="rect">
            <a:avLst/>
          </a:prstGeom>
          <a:noFill/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3528" y="3789040"/>
          <a:ext cx="8568952" cy="269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464496"/>
              </a:tblGrid>
              <a:tr h="337864">
                <a:tc>
                  <a:txBody>
                    <a:bodyPr/>
                    <a:lstStyle/>
                    <a:p>
                      <a:r>
                        <a:rPr lang="fr-FR" dirty="0" smtClean="0"/>
                        <a:t>En mathématiques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 économie</a:t>
                      </a:r>
                      <a:endParaRPr lang="fr-FR" dirty="0"/>
                    </a:p>
                  </a:txBody>
                  <a:tcPr/>
                </a:tc>
              </a:tr>
              <a:tr h="2332648"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Le minimum </a:t>
                      </a:r>
                      <a:r>
                        <a:rPr lang="fr-FR" dirty="0" smtClean="0"/>
                        <a:t>de </a:t>
                      </a:r>
                      <a:r>
                        <a:rPr lang="fr-FR" i="1" baseline="0" dirty="0" smtClean="0"/>
                        <a:t>g </a:t>
                      </a:r>
                      <a:r>
                        <a:rPr lang="fr-FR" i="0" baseline="0" dirty="0" smtClean="0"/>
                        <a:t>est atteint en un réel </a:t>
                      </a:r>
                      <a:r>
                        <a:rPr lang="fr-FR" i="1" dirty="0" smtClean="0">
                          <a:sym typeface="Euclid Extra"/>
                        </a:rPr>
                        <a:t>q</a:t>
                      </a:r>
                      <a:r>
                        <a:rPr lang="fr-FR" baseline="-25000" dirty="0" smtClean="0">
                          <a:sym typeface="Euclid Extra"/>
                        </a:rPr>
                        <a:t>1</a:t>
                      </a:r>
                      <a:r>
                        <a:rPr lang="fr-FR" i="1" baseline="0" dirty="0" smtClean="0"/>
                        <a:t> </a:t>
                      </a:r>
                      <a:r>
                        <a:rPr lang="fr-FR" i="0" baseline="0" dirty="0" smtClean="0"/>
                        <a:t>où</a:t>
                      </a:r>
                      <a:r>
                        <a:rPr lang="fr-FR" i="1" baseline="0" dirty="0" smtClean="0"/>
                        <a:t> g’</a:t>
                      </a:r>
                      <a:r>
                        <a:rPr lang="fr-FR" i="0" baseline="0" dirty="0" smtClean="0"/>
                        <a:t> s’annule  (et change de signe).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Tant que la production est inférieure à </a:t>
                      </a:r>
                      <a:r>
                        <a:rPr lang="fr-FR" i="1" dirty="0" smtClean="0">
                          <a:sym typeface="Euclid Extra"/>
                        </a:rPr>
                        <a:t>q</a:t>
                      </a:r>
                      <a:r>
                        <a:rPr lang="fr-FR" baseline="-25000" dirty="0" smtClean="0">
                          <a:sym typeface="Euclid Extra"/>
                        </a:rPr>
                        <a:t>1</a:t>
                      </a:r>
                      <a:r>
                        <a:rPr lang="fr-FR" baseline="0" dirty="0" smtClean="0">
                          <a:sym typeface="Euclid Extra"/>
                        </a:rPr>
                        <a:t>, le coût variable moyen décroit donc le prix de la dernière unité produite fait baisser la moyenne. Ce coût de la (q – 1)-</a:t>
                      </a:r>
                      <a:r>
                        <a:rPr lang="fr-FR" baseline="0" dirty="0" err="1" smtClean="0">
                          <a:sym typeface="Euclid Extra"/>
                        </a:rPr>
                        <a:t>ième</a:t>
                      </a:r>
                      <a:r>
                        <a:rPr lang="fr-FR" baseline="30000" dirty="0" smtClean="0">
                          <a:sym typeface="Euclid Extra"/>
                        </a:rPr>
                        <a:t> </a:t>
                      </a:r>
                      <a:r>
                        <a:rPr lang="fr-FR" baseline="0" dirty="0" smtClean="0">
                          <a:sym typeface="Euclid Extra"/>
                        </a:rPr>
                        <a:t>unité produite est donc inférieur au coût variable moyen  et la courbe </a:t>
                      </a:r>
                      <a:r>
                        <a:rPr lang="fr-FR" dirty="0" smtClean="0"/>
                        <a:t>C</a:t>
                      </a:r>
                      <a:r>
                        <a:rPr lang="fr-FR" baseline="-25000" dirty="0" smtClean="0"/>
                        <a:t>M</a:t>
                      </a:r>
                      <a:r>
                        <a:rPr lang="fr-FR" dirty="0" smtClean="0"/>
                        <a:t> est au dessous de </a:t>
                      </a:r>
                      <a:r>
                        <a:rPr lang="fr-FR" dirty="0" err="1" smtClean="0"/>
                        <a:t>C</a:t>
                      </a:r>
                      <a:r>
                        <a:rPr lang="fr-FR" baseline="-25000" dirty="0" err="1" smtClean="0"/>
                        <a:t>Vm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Le raisonnement est analogue</a:t>
                      </a:r>
                      <a:r>
                        <a:rPr lang="fr-FR" baseline="0" dirty="0" smtClean="0"/>
                        <a:t> pour une production supérieure à  </a:t>
                      </a:r>
                      <a:r>
                        <a:rPr lang="fr-FR" i="1" dirty="0" smtClean="0">
                          <a:sym typeface="Euclid Extra"/>
                        </a:rPr>
                        <a:t>q</a:t>
                      </a:r>
                      <a:r>
                        <a:rPr lang="fr-FR" baseline="-25000" dirty="0" smtClean="0">
                          <a:sym typeface="Euclid Extra"/>
                        </a:rPr>
                        <a:t>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67544" y="5085184"/>
          <a:ext cx="3771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5" imgW="3771720" imgH="1041120" progId="Equation.DSMT4">
                  <p:embed/>
                </p:oleObj>
              </mc:Choice>
              <mc:Fallback>
                <p:oleObj name="Equation" r:id="rId5" imgW="3771720" imgH="1041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085184"/>
                        <a:ext cx="37719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362</Words>
  <Application>Microsoft Office PowerPoint</Application>
  <PresentationFormat>Affichage à l'écran (4:3)</PresentationFormat>
  <Paragraphs>36</Paragraphs>
  <Slides>6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Thème Office</vt:lpstr>
      <vt:lpstr>Equation</vt:lpstr>
      <vt:lpstr>Présentation PowerPoint</vt:lpstr>
      <vt:lpstr>Exemple de courbe de coût variable (fichier couts.ggb)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Bourdeau</dc:creator>
  <cp:lastModifiedBy>Breheret Richard</cp:lastModifiedBy>
  <cp:revision>20</cp:revision>
  <dcterms:created xsi:type="dcterms:W3CDTF">2012-03-19T19:55:17Z</dcterms:created>
  <dcterms:modified xsi:type="dcterms:W3CDTF">2012-04-30T09:45:21Z</dcterms:modified>
</cp:coreProperties>
</file>