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5" r:id="rId3"/>
    <p:sldId id="257" r:id="rId4"/>
    <p:sldId id="258" r:id="rId5"/>
    <p:sldId id="262" r:id="rId6"/>
    <p:sldId id="276" r:id="rId7"/>
    <p:sldId id="268" r:id="rId8"/>
    <p:sldId id="269" r:id="rId9"/>
    <p:sldId id="277" r:id="rId10"/>
    <p:sldId id="266" r:id="rId11"/>
    <p:sldId id="278" r:id="rId12"/>
    <p:sldId id="280" r:id="rId13"/>
    <p:sldId id="267" r:id="rId14"/>
    <p:sldId id="256" r:id="rId15"/>
    <p:sldId id="272" r:id="rId16"/>
    <p:sldId id="273" r:id="rId17"/>
    <p:sldId id="274" r:id="rId18"/>
    <p:sldId id="279" r:id="rId19"/>
    <p:sldId id="283" r:id="rId20"/>
    <p:sldId id="281" r:id="rId21"/>
    <p:sldId id="282"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19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6062026-BEC3-491A-9587-D9A46BA8F3BB}" type="datetimeFigureOut">
              <a:rPr lang="fr-FR" smtClean="0"/>
              <a:t>17/10/2015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0C5EE3-E1D3-4520-9037-D83CD74115EF}" type="slidenum">
              <a:rPr lang="fr-FR" smtClean="0"/>
              <a:t>‹N°›</a:t>
            </a:fld>
            <a:endParaRPr lang="fr-FR"/>
          </a:p>
        </p:txBody>
      </p:sp>
    </p:spTree>
    <p:extLst>
      <p:ext uri="{BB962C8B-B14F-4D97-AF65-F5344CB8AC3E}">
        <p14:creationId xmlns:p14="http://schemas.microsoft.com/office/powerpoint/2010/main" val="292575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062026-BEC3-491A-9587-D9A46BA8F3BB}" type="datetimeFigureOut">
              <a:rPr lang="fr-FR" smtClean="0"/>
              <a:t>17/10/2015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0C5EE3-E1D3-4520-9037-D83CD74115EF}" type="slidenum">
              <a:rPr lang="fr-FR" smtClean="0"/>
              <a:t>‹N°›</a:t>
            </a:fld>
            <a:endParaRPr lang="fr-FR"/>
          </a:p>
        </p:txBody>
      </p:sp>
    </p:spTree>
    <p:extLst>
      <p:ext uri="{BB962C8B-B14F-4D97-AF65-F5344CB8AC3E}">
        <p14:creationId xmlns:p14="http://schemas.microsoft.com/office/powerpoint/2010/main" val="220368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062026-BEC3-491A-9587-D9A46BA8F3BB}" type="datetimeFigureOut">
              <a:rPr lang="fr-FR" smtClean="0"/>
              <a:t>17/10/2015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0C5EE3-E1D3-4520-9037-D83CD74115EF}" type="slidenum">
              <a:rPr lang="fr-FR" smtClean="0"/>
              <a:t>‹N°›</a:t>
            </a:fld>
            <a:endParaRPr lang="fr-FR"/>
          </a:p>
        </p:txBody>
      </p:sp>
    </p:spTree>
    <p:extLst>
      <p:ext uri="{BB962C8B-B14F-4D97-AF65-F5344CB8AC3E}">
        <p14:creationId xmlns:p14="http://schemas.microsoft.com/office/powerpoint/2010/main" val="182266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062026-BEC3-491A-9587-D9A46BA8F3BB}" type="datetimeFigureOut">
              <a:rPr lang="fr-FR" smtClean="0"/>
              <a:t>17/10/2015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0C5EE3-E1D3-4520-9037-D83CD74115EF}" type="slidenum">
              <a:rPr lang="fr-FR" smtClean="0"/>
              <a:t>‹N°›</a:t>
            </a:fld>
            <a:endParaRPr lang="fr-FR"/>
          </a:p>
        </p:txBody>
      </p:sp>
    </p:spTree>
    <p:extLst>
      <p:ext uri="{BB962C8B-B14F-4D97-AF65-F5344CB8AC3E}">
        <p14:creationId xmlns:p14="http://schemas.microsoft.com/office/powerpoint/2010/main" val="293189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6062026-BEC3-491A-9587-D9A46BA8F3BB}" type="datetimeFigureOut">
              <a:rPr lang="fr-FR" smtClean="0"/>
              <a:t>17/10/2015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0C5EE3-E1D3-4520-9037-D83CD74115EF}" type="slidenum">
              <a:rPr lang="fr-FR" smtClean="0"/>
              <a:t>‹N°›</a:t>
            </a:fld>
            <a:endParaRPr lang="fr-FR"/>
          </a:p>
        </p:txBody>
      </p:sp>
    </p:spTree>
    <p:extLst>
      <p:ext uri="{BB962C8B-B14F-4D97-AF65-F5344CB8AC3E}">
        <p14:creationId xmlns:p14="http://schemas.microsoft.com/office/powerpoint/2010/main" val="359565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6062026-BEC3-491A-9587-D9A46BA8F3BB}" type="datetimeFigureOut">
              <a:rPr lang="fr-FR" smtClean="0"/>
              <a:t>17/10/2015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0C5EE3-E1D3-4520-9037-D83CD74115EF}" type="slidenum">
              <a:rPr lang="fr-FR" smtClean="0"/>
              <a:t>‹N°›</a:t>
            </a:fld>
            <a:endParaRPr lang="fr-FR"/>
          </a:p>
        </p:txBody>
      </p:sp>
    </p:spTree>
    <p:extLst>
      <p:ext uri="{BB962C8B-B14F-4D97-AF65-F5344CB8AC3E}">
        <p14:creationId xmlns:p14="http://schemas.microsoft.com/office/powerpoint/2010/main" val="3371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6062026-BEC3-491A-9587-D9A46BA8F3BB}" type="datetimeFigureOut">
              <a:rPr lang="fr-FR" smtClean="0"/>
              <a:t>17/10/2015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F0C5EE3-E1D3-4520-9037-D83CD74115EF}" type="slidenum">
              <a:rPr lang="fr-FR" smtClean="0"/>
              <a:t>‹N°›</a:t>
            </a:fld>
            <a:endParaRPr lang="fr-FR"/>
          </a:p>
        </p:txBody>
      </p:sp>
    </p:spTree>
    <p:extLst>
      <p:ext uri="{BB962C8B-B14F-4D97-AF65-F5344CB8AC3E}">
        <p14:creationId xmlns:p14="http://schemas.microsoft.com/office/powerpoint/2010/main" val="333530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6062026-BEC3-491A-9587-D9A46BA8F3BB}" type="datetimeFigureOut">
              <a:rPr lang="fr-FR" smtClean="0"/>
              <a:t>17/10/2015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F0C5EE3-E1D3-4520-9037-D83CD74115EF}" type="slidenum">
              <a:rPr lang="fr-FR" smtClean="0"/>
              <a:t>‹N°›</a:t>
            </a:fld>
            <a:endParaRPr lang="fr-FR"/>
          </a:p>
        </p:txBody>
      </p:sp>
    </p:spTree>
    <p:extLst>
      <p:ext uri="{BB962C8B-B14F-4D97-AF65-F5344CB8AC3E}">
        <p14:creationId xmlns:p14="http://schemas.microsoft.com/office/powerpoint/2010/main" val="314500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062026-BEC3-491A-9587-D9A46BA8F3BB}" type="datetimeFigureOut">
              <a:rPr lang="fr-FR" smtClean="0"/>
              <a:t>17/10/2015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F0C5EE3-E1D3-4520-9037-D83CD74115EF}" type="slidenum">
              <a:rPr lang="fr-FR" smtClean="0"/>
              <a:t>‹N°›</a:t>
            </a:fld>
            <a:endParaRPr lang="fr-FR"/>
          </a:p>
        </p:txBody>
      </p:sp>
    </p:spTree>
    <p:extLst>
      <p:ext uri="{BB962C8B-B14F-4D97-AF65-F5344CB8AC3E}">
        <p14:creationId xmlns:p14="http://schemas.microsoft.com/office/powerpoint/2010/main" val="199227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6062026-BEC3-491A-9587-D9A46BA8F3BB}" type="datetimeFigureOut">
              <a:rPr lang="fr-FR" smtClean="0"/>
              <a:t>17/10/2015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0C5EE3-E1D3-4520-9037-D83CD74115EF}" type="slidenum">
              <a:rPr lang="fr-FR" smtClean="0"/>
              <a:t>‹N°›</a:t>
            </a:fld>
            <a:endParaRPr lang="fr-FR"/>
          </a:p>
        </p:txBody>
      </p:sp>
    </p:spTree>
    <p:extLst>
      <p:ext uri="{BB962C8B-B14F-4D97-AF65-F5344CB8AC3E}">
        <p14:creationId xmlns:p14="http://schemas.microsoft.com/office/powerpoint/2010/main" val="133287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6062026-BEC3-491A-9587-D9A46BA8F3BB}" type="datetimeFigureOut">
              <a:rPr lang="fr-FR" smtClean="0"/>
              <a:t>17/10/2015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0C5EE3-E1D3-4520-9037-D83CD74115EF}" type="slidenum">
              <a:rPr lang="fr-FR" smtClean="0"/>
              <a:t>‹N°›</a:t>
            </a:fld>
            <a:endParaRPr lang="fr-FR"/>
          </a:p>
        </p:txBody>
      </p:sp>
    </p:spTree>
    <p:extLst>
      <p:ext uri="{BB962C8B-B14F-4D97-AF65-F5344CB8AC3E}">
        <p14:creationId xmlns:p14="http://schemas.microsoft.com/office/powerpoint/2010/main" val="164478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62026-BEC3-491A-9587-D9A46BA8F3BB}" type="datetimeFigureOut">
              <a:rPr lang="fr-FR" smtClean="0"/>
              <a:t>17/10/2015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C5EE3-E1D3-4520-9037-D83CD74115EF}" type="slidenum">
              <a:rPr lang="fr-FR" smtClean="0"/>
              <a:t>‹N°›</a:t>
            </a:fld>
            <a:endParaRPr lang="fr-FR"/>
          </a:p>
        </p:txBody>
      </p:sp>
    </p:spTree>
    <p:extLst>
      <p:ext uri="{BB962C8B-B14F-4D97-AF65-F5344CB8AC3E}">
        <p14:creationId xmlns:p14="http://schemas.microsoft.com/office/powerpoint/2010/main" val="153392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4228684009"/>
              </p:ext>
            </p:extLst>
          </p:nvPr>
        </p:nvGraphicFramePr>
        <p:xfrm>
          <a:off x="539552" y="620688"/>
          <a:ext cx="8229600" cy="5616624"/>
        </p:xfrm>
        <a:graphic>
          <a:graphicData uri="http://schemas.openxmlformats.org/drawingml/2006/table">
            <a:tbl>
              <a:tblPr firstRow="1" bandRow="1">
                <a:tableStyleId>{5940675A-B579-460E-94D1-54222C63F5DA}</a:tableStyleId>
              </a:tblPr>
              <a:tblGrid>
                <a:gridCol w="4114800"/>
                <a:gridCol w="4114800"/>
              </a:tblGrid>
              <a:tr h="5616624">
                <a:tc>
                  <a:txBody>
                    <a:bodyPr/>
                    <a:lstStyle/>
                    <a:p>
                      <a:pPr algn="ctr"/>
                      <a:endParaRPr lang="fr-FR" sz="1000" dirty="0" smtClean="0"/>
                    </a:p>
                    <a:p>
                      <a:pPr algn="ctr"/>
                      <a:r>
                        <a:rPr lang="fr-FR" sz="8000" dirty="0" smtClean="0"/>
                        <a:t>Ce qui est écrit </a:t>
                      </a:r>
                    </a:p>
                    <a:p>
                      <a:pPr algn="ctr"/>
                      <a:r>
                        <a:rPr lang="fr-FR" sz="8000" dirty="0" smtClean="0"/>
                        <a:t>à droite </a:t>
                      </a:r>
                    </a:p>
                    <a:p>
                      <a:pPr algn="ctr"/>
                      <a:r>
                        <a:rPr lang="fr-FR" sz="8000" dirty="0" smtClean="0"/>
                        <a:t>est</a:t>
                      </a:r>
                      <a:r>
                        <a:rPr lang="fr-FR" sz="8000" baseline="0" dirty="0" smtClean="0"/>
                        <a:t> vrai</a:t>
                      </a:r>
                      <a:endParaRPr lang="fr-FR" sz="8000"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endParaRPr lang="fr-FR" sz="1000" dirty="0" smtClean="0"/>
                    </a:p>
                    <a:p>
                      <a:pPr algn="ctr"/>
                      <a:r>
                        <a:rPr lang="fr-FR" sz="8000" dirty="0" smtClean="0"/>
                        <a:t>Ce qui est écrit </a:t>
                      </a:r>
                    </a:p>
                    <a:p>
                      <a:pPr algn="ctr"/>
                      <a:r>
                        <a:rPr lang="fr-FR" sz="8000" dirty="0" smtClean="0"/>
                        <a:t>à gauche </a:t>
                      </a:r>
                    </a:p>
                    <a:p>
                      <a:pPr algn="ctr"/>
                      <a:r>
                        <a:rPr lang="fr-FR" sz="8000" dirty="0" smtClean="0"/>
                        <a:t>est</a:t>
                      </a:r>
                      <a:r>
                        <a:rPr lang="fr-FR" sz="8000" baseline="0" dirty="0" smtClean="0"/>
                        <a:t> faux</a:t>
                      </a:r>
                      <a:endParaRPr lang="fr-FR" sz="8000" dirty="0" smtClean="0"/>
                    </a:p>
                    <a:p>
                      <a:pPr algn="ctr"/>
                      <a:endParaRPr lang="fr-FR"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3912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Espace réservé du contenu 9"/>
          <p:cNvGraphicFramePr>
            <a:graphicFrameLocks noGrp="1"/>
          </p:cNvGraphicFramePr>
          <p:nvPr>
            <p:ph sz="half" idx="1"/>
            <p:extLst>
              <p:ext uri="{D42A27DB-BD31-4B8C-83A1-F6EECF244321}">
                <p14:modId xmlns:p14="http://schemas.microsoft.com/office/powerpoint/2010/main" val="3636617169"/>
              </p:ext>
            </p:extLst>
          </p:nvPr>
        </p:nvGraphicFramePr>
        <p:xfrm>
          <a:off x="457200" y="1600200"/>
          <a:ext cx="4038600" cy="3017520"/>
        </p:xfrm>
        <a:graphic>
          <a:graphicData uri="http://schemas.openxmlformats.org/drawingml/2006/table">
            <a:tbl>
              <a:tblPr firstRow="1" bandRow="1">
                <a:tableStyleId>{5940675A-B579-460E-94D1-54222C63F5DA}</a:tableStyleId>
              </a:tblPr>
              <a:tblGrid>
                <a:gridCol w="2019300"/>
                <a:gridCol w="2019300"/>
              </a:tblGrid>
              <a:tr h="370840">
                <a:tc>
                  <a:txBody>
                    <a:bodyPr/>
                    <a:lstStyle/>
                    <a:p>
                      <a:pPr algn="ctr"/>
                      <a:r>
                        <a:rPr lang="fr-FR" sz="2800" dirty="0" smtClean="0"/>
                        <a:t>La majeure : </a:t>
                      </a:r>
                    </a:p>
                    <a:p>
                      <a:pPr algn="ctr"/>
                      <a:endParaRPr lang="fr-FR" sz="2800" dirty="0" smtClean="0"/>
                    </a:p>
                    <a:p>
                      <a:pPr algn="ctr"/>
                      <a:r>
                        <a:rPr lang="fr-FR" sz="2800" dirty="0" smtClean="0"/>
                        <a:t>Tout A est  B</a:t>
                      </a:r>
                      <a:endParaRPr lang="fr-FR" sz="2800" dirty="0"/>
                    </a:p>
                  </a:txBody>
                  <a:tcPr/>
                </a:tc>
                <a:tc>
                  <a:txBody>
                    <a:bodyPr/>
                    <a:lstStyle/>
                    <a:p>
                      <a:pPr algn="ctr"/>
                      <a:r>
                        <a:rPr lang="fr-FR" sz="2800" dirty="0" smtClean="0"/>
                        <a:t>La mineure : </a:t>
                      </a:r>
                    </a:p>
                    <a:p>
                      <a:pPr algn="ctr"/>
                      <a:endParaRPr lang="fr-FR" sz="2800" dirty="0" smtClean="0"/>
                    </a:p>
                    <a:p>
                      <a:pPr algn="ctr"/>
                      <a:r>
                        <a:rPr lang="fr-FR" sz="2800" dirty="0" smtClean="0"/>
                        <a:t>C est </a:t>
                      </a:r>
                      <a:r>
                        <a:rPr lang="fr-FR" sz="2800" baseline="0" dirty="0" smtClean="0"/>
                        <a:t> </a:t>
                      </a:r>
                      <a:r>
                        <a:rPr lang="fr-FR" sz="2800" dirty="0" smtClean="0"/>
                        <a:t>A</a:t>
                      </a:r>
                    </a:p>
                    <a:p>
                      <a:pPr algn="ctr"/>
                      <a:endParaRPr lang="fr-FR" dirty="0"/>
                    </a:p>
                  </a:txBody>
                  <a:tcPr/>
                </a:tc>
              </a:tr>
              <a:tr h="370840">
                <a:tc gridSpan="2">
                  <a:txBody>
                    <a:bodyPr/>
                    <a:lstStyle/>
                    <a:p>
                      <a:pPr algn="ctr"/>
                      <a:r>
                        <a:rPr lang="fr-FR" sz="2800" dirty="0" smtClean="0"/>
                        <a:t>La conclusion : </a:t>
                      </a:r>
                    </a:p>
                    <a:p>
                      <a:pPr algn="ctr"/>
                      <a:endParaRPr lang="fr-FR" sz="2800" dirty="0" smtClean="0"/>
                    </a:p>
                    <a:p>
                      <a:pPr algn="ctr"/>
                      <a:r>
                        <a:rPr lang="fr-FR" sz="2800" dirty="0" smtClean="0"/>
                        <a:t>C est B</a:t>
                      </a:r>
                      <a:endParaRPr lang="fr-FR" sz="2800" dirty="0"/>
                    </a:p>
                  </a:txBody>
                  <a:tcPr/>
                </a:tc>
                <a:tc hMerge="1">
                  <a:txBody>
                    <a:bodyPr/>
                    <a:lstStyle/>
                    <a:p>
                      <a:endParaRPr lang="fr-FR" dirty="0"/>
                    </a:p>
                  </a:txBody>
                  <a:tcPr/>
                </a:tc>
              </a:tr>
            </a:tbl>
          </a:graphicData>
        </a:graphic>
      </p:graphicFrame>
      <p:sp>
        <p:nvSpPr>
          <p:cNvPr id="6" name="Espace réservé du contenu 5"/>
          <p:cNvSpPr>
            <a:spLocks noGrp="1"/>
          </p:cNvSpPr>
          <p:nvPr>
            <p:ph sz="half" idx="2"/>
          </p:nvPr>
        </p:nvSpPr>
        <p:spPr>
          <a:xfrm>
            <a:off x="4648200" y="1600200"/>
            <a:ext cx="4038600" cy="4637111"/>
          </a:xfrm>
        </p:spPr>
        <p:txBody>
          <a:bodyPr>
            <a:normAutofit fontScale="85000" lnSpcReduction="20000"/>
          </a:bodyPr>
          <a:lstStyle/>
          <a:p>
            <a:pPr marL="0" indent="0" algn="r">
              <a:buNone/>
            </a:pPr>
            <a:r>
              <a:rPr lang="fr-FR" sz="4400" dirty="0" smtClean="0"/>
              <a:t>La transitivité de l’égalité, pour les objets mathématiques </a:t>
            </a:r>
          </a:p>
          <a:p>
            <a:pPr marL="0" indent="0" algn="r">
              <a:buNone/>
            </a:pPr>
            <a:r>
              <a:rPr lang="fr-FR" sz="4400" dirty="0"/>
              <a:t>(</a:t>
            </a:r>
            <a:r>
              <a:rPr lang="fr-FR" sz="4400" dirty="0" smtClean="0"/>
              <a:t>Si A = B</a:t>
            </a:r>
          </a:p>
          <a:p>
            <a:pPr marL="0" indent="0" algn="r">
              <a:buNone/>
            </a:pPr>
            <a:r>
              <a:rPr lang="fr-FR" sz="4400" dirty="0" smtClean="0"/>
              <a:t>Et si B = C</a:t>
            </a:r>
          </a:p>
          <a:p>
            <a:pPr marL="0" indent="0" algn="r">
              <a:buNone/>
            </a:pPr>
            <a:r>
              <a:rPr lang="fr-FR" sz="4400" dirty="0" smtClean="0"/>
              <a:t>Alors A = C)</a:t>
            </a:r>
          </a:p>
          <a:p>
            <a:pPr marL="0" indent="0" algn="r">
              <a:buNone/>
            </a:pPr>
            <a:r>
              <a:rPr lang="fr-FR" sz="4400" dirty="0" smtClean="0"/>
              <a:t>s’étend aux phrases.</a:t>
            </a:r>
          </a:p>
          <a:p>
            <a:pPr marL="0" indent="0" algn="r">
              <a:buNone/>
            </a:pPr>
            <a:endParaRPr lang="fr-FR" sz="4400" dirty="0"/>
          </a:p>
        </p:txBody>
      </p:sp>
      <p:sp>
        <p:nvSpPr>
          <p:cNvPr id="7" name="ZoneTexte 6"/>
          <p:cNvSpPr txBox="1"/>
          <p:nvPr/>
        </p:nvSpPr>
        <p:spPr>
          <a:xfrm>
            <a:off x="539552" y="404664"/>
            <a:ext cx="3960440" cy="923330"/>
          </a:xfrm>
          <a:prstGeom prst="rect">
            <a:avLst/>
          </a:prstGeom>
          <a:noFill/>
        </p:spPr>
        <p:txBody>
          <a:bodyPr wrap="square" rtlCol="0">
            <a:spAutoFit/>
          </a:bodyPr>
          <a:lstStyle/>
          <a:p>
            <a:r>
              <a:rPr lang="fr-FR" sz="5400" dirty="0" smtClean="0">
                <a:solidFill>
                  <a:srgbClr val="C00000"/>
                </a:solidFill>
              </a:rPr>
              <a:t>Le syllogisme</a:t>
            </a:r>
            <a:endParaRPr lang="fr-FR" sz="5400" dirty="0">
              <a:solidFill>
                <a:srgbClr val="C00000"/>
              </a:solidFill>
            </a:endParaRPr>
          </a:p>
        </p:txBody>
      </p:sp>
      <p:sp>
        <p:nvSpPr>
          <p:cNvPr id="9" name="ZoneTexte 8"/>
          <p:cNvSpPr txBox="1"/>
          <p:nvPr/>
        </p:nvSpPr>
        <p:spPr>
          <a:xfrm>
            <a:off x="4716016" y="404664"/>
            <a:ext cx="3960440" cy="923330"/>
          </a:xfrm>
          <a:prstGeom prst="rect">
            <a:avLst/>
          </a:prstGeom>
          <a:noFill/>
        </p:spPr>
        <p:txBody>
          <a:bodyPr wrap="square" rtlCol="0">
            <a:spAutoFit/>
          </a:bodyPr>
          <a:lstStyle/>
          <a:p>
            <a:r>
              <a:rPr lang="fr-FR" sz="5400" dirty="0" smtClean="0">
                <a:solidFill>
                  <a:srgbClr val="C00000"/>
                </a:solidFill>
              </a:rPr>
              <a:t>La synonymie</a:t>
            </a:r>
            <a:endParaRPr lang="fr-FR" sz="5400" dirty="0">
              <a:solidFill>
                <a:srgbClr val="C00000"/>
              </a:solidFill>
            </a:endParaRPr>
          </a:p>
        </p:txBody>
      </p:sp>
      <p:sp>
        <p:nvSpPr>
          <p:cNvPr id="11" name="ZoneTexte 10"/>
          <p:cNvSpPr txBox="1"/>
          <p:nvPr/>
        </p:nvSpPr>
        <p:spPr>
          <a:xfrm>
            <a:off x="395536" y="4581129"/>
            <a:ext cx="5112568" cy="2246769"/>
          </a:xfrm>
          <a:prstGeom prst="rect">
            <a:avLst/>
          </a:prstGeom>
          <a:noFill/>
        </p:spPr>
        <p:txBody>
          <a:bodyPr wrap="square" rtlCol="0">
            <a:spAutoFit/>
          </a:bodyPr>
          <a:lstStyle/>
          <a:p>
            <a:r>
              <a:rPr lang="fr-FR" sz="2800" i="1" dirty="0" smtClean="0"/>
              <a:t>Remarque : </a:t>
            </a:r>
            <a:r>
              <a:rPr lang="fr-FR" sz="2800" dirty="0" smtClean="0"/>
              <a:t>Malgré son caractère en apparence « descendant », </a:t>
            </a:r>
            <a:r>
              <a:rPr lang="fr-FR" sz="2800" i="1" dirty="0" smtClean="0"/>
              <a:t>le syllogisme s’utilise en pensant à des théorèmes dont la conclusion est celle qu’on cherche</a:t>
            </a:r>
            <a:r>
              <a:rPr lang="fr-FR" i="1" dirty="0" smtClean="0"/>
              <a:t>.</a:t>
            </a:r>
            <a:endParaRPr lang="fr-FR" i="1" dirty="0"/>
          </a:p>
        </p:txBody>
      </p:sp>
    </p:spTree>
    <p:extLst>
      <p:ext uri="{BB962C8B-B14F-4D97-AF65-F5344CB8AC3E}">
        <p14:creationId xmlns:p14="http://schemas.microsoft.com/office/powerpoint/2010/main" val="1324337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274638"/>
            <a:ext cx="9144000" cy="1143000"/>
          </a:xfrm>
        </p:spPr>
        <p:txBody>
          <a:bodyPr>
            <a:normAutofit/>
          </a:bodyPr>
          <a:lstStyle/>
          <a:p>
            <a:r>
              <a:rPr lang="fr-FR" sz="5400" dirty="0" smtClean="0">
                <a:solidFill>
                  <a:srgbClr val="C00000"/>
                </a:solidFill>
              </a:rPr>
              <a:t>Trois des 24 modes concluants</a:t>
            </a:r>
            <a:endParaRPr lang="fr-FR" sz="5400" dirty="0">
              <a:solidFill>
                <a:srgbClr val="C00000"/>
              </a:solidFill>
            </a:endParaRP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134159644"/>
              </p:ext>
            </p:extLst>
          </p:nvPr>
        </p:nvGraphicFramePr>
        <p:xfrm>
          <a:off x="0" y="1600200"/>
          <a:ext cx="9144000" cy="4853136"/>
        </p:xfrm>
        <a:graphic>
          <a:graphicData uri="http://schemas.openxmlformats.org/drawingml/2006/table">
            <a:tbl>
              <a:tblPr firstRow="1" bandRow="1">
                <a:tableStyleId>{5940675A-B579-460E-94D1-54222C63F5DA}</a:tableStyleId>
              </a:tblPr>
              <a:tblGrid>
                <a:gridCol w="3048000"/>
                <a:gridCol w="3048000"/>
                <a:gridCol w="3048000"/>
              </a:tblGrid>
              <a:tr h="4853136">
                <a:tc>
                  <a:txBody>
                    <a:bodyPr/>
                    <a:lstStyle/>
                    <a:p>
                      <a:endParaRPr lang="fr-FR" dirty="0"/>
                    </a:p>
                  </a:txBody>
                  <a:tcPr/>
                </a:tc>
                <a:tc>
                  <a:txBody>
                    <a:bodyPr/>
                    <a:lstStyle/>
                    <a:p>
                      <a:endParaRPr lang="fr-FR" dirty="0"/>
                    </a:p>
                  </a:txBody>
                  <a:tcPr/>
                </a:tc>
                <a:tc>
                  <a:txBody>
                    <a:bodyPr/>
                    <a:lstStyle/>
                    <a:p>
                      <a:endParaRPr lang="fr-FR" dirty="0"/>
                    </a:p>
                  </a:txBody>
                  <a:tcPr/>
                </a:tc>
              </a:tr>
            </a:tbl>
          </a:graphicData>
        </a:graphic>
      </p:graphicFrame>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16832"/>
            <a:ext cx="2664296" cy="3528392"/>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385" y="2276688"/>
            <a:ext cx="2933825" cy="3816425"/>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663" y="1747832"/>
            <a:ext cx="2850910" cy="4345281"/>
          </a:xfrm>
          <a:prstGeom prst="rect">
            <a:avLst/>
          </a:prstGeom>
        </p:spPr>
      </p:pic>
    </p:spTree>
    <p:extLst>
      <p:ext uri="{BB962C8B-B14F-4D97-AF65-F5344CB8AC3E}">
        <p14:creationId xmlns:p14="http://schemas.microsoft.com/office/powerpoint/2010/main" val="2748503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692696"/>
            <a:ext cx="8280920" cy="6278642"/>
          </a:xfrm>
          <a:prstGeom prst="rect">
            <a:avLst/>
          </a:prstGeom>
          <a:noFill/>
        </p:spPr>
        <p:txBody>
          <a:bodyPr wrap="square" rtlCol="0">
            <a:spAutoFit/>
          </a:bodyPr>
          <a:lstStyle/>
          <a:p>
            <a:r>
              <a:rPr lang="fr-FR" sz="2400" i="1" cap="small" dirty="0"/>
              <a:t>Molière</a:t>
            </a:r>
            <a:r>
              <a:rPr lang="fr-FR" sz="2400" i="1" dirty="0"/>
              <a:t>, </a:t>
            </a:r>
            <a:r>
              <a:rPr lang="fr-FR" sz="2400" dirty="0"/>
              <a:t>Le Bourgeois gentilhomme</a:t>
            </a:r>
            <a:r>
              <a:rPr lang="fr-FR" sz="2400" i="1" dirty="0"/>
              <a:t>, Acte II, scène IV.</a:t>
            </a:r>
            <a:endParaRPr lang="fr-FR" sz="2400" dirty="0"/>
          </a:p>
          <a:p>
            <a:r>
              <a:rPr lang="fr-FR" sz="2400" i="1" dirty="0"/>
              <a:t>…</a:t>
            </a:r>
            <a:endParaRPr lang="fr-FR" sz="2400" dirty="0"/>
          </a:p>
          <a:p>
            <a:r>
              <a:rPr lang="fr-FR" sz="2400" dirty="0"/>
              <a:t>MONSIEUR JOURDAIN. — Qu’est-ce que c’est que cette logique ? </a:t>
            </a:r>
            <a:br>
              <a:rPr lang="fr-FR" sz="2400" dirty="0"/>
            </a:br>
            <a:r>
              <a:rPr lang="fr-FR" sz="2400" dirty="0"/>
              <a:t>MAÎTRE DE PHILOSOPHIE. — C’est elle qui enseigne les trois opérations de l’esprit. </a:t>
            </a:r>
            <a:br>
              <a:rPr lang="fr-FR" sz="2400" dirty="0"/>
            </a:br>
            <a:r>
              <a:rPr lang="fr-FR" sz="2400" dirty="0"/>
              <a:t>MONSIEUR JOURDAIN. — Qui sont-elles, ces trois opérations de l’esprit ? </a:t>
            </a:r>
            <a:br>
              <a:rPr lang="fr-FR" sz="2400" dirty="0"/>
            </a:br>
            <a:r>
              <a:rPr lang="fr-FR" sz="2400" dirty="0"/>
              <a:t>MAÎTRE DE PHILOSOPHIE. — La première, la seconde et la troisième. La première est de bien concevoir par le moyen des universaux. La seconde est de bien juger par le moyen des catégories et la troisième de bien tirer une conséquence par le moyen des figures </a:t>
            </a:r>
            <a:r>
              <a:rPr lang="fr-FR" sz="2400" i="1" dirty="0"/>
              <a:t>Barbara, </a:t>
            </a:r>
            <a:r>
              <a:rPr lang="fr-FR" sz="2400" i="1" dirty="0" err="1"/>
              <a:t>Celarent</a:t>
            </a:r>
            <a:r>
              <a:rPr lang="fr-FR" sz="2400" i="1" dirty="0"/>
              <a:t>, </a:t>
            </a:r>
            <a:r>
              <a:rPr lang="fr-FR" sz="2400" i="1" dirty="0" err="1"/>
              <a:t>Darii</a:t>
            </a:r>
            <a:r>
              <a:rPr lang="fr-FR" sz="2400" i="1" dirty="0"/>
              <a:t>, </a:t>
            </a:r>
            <a:r>
              <a:rPr lang="fr-FR" sz="2400" i="1" dirty="0" err="1"/>
              <a:t>Ferio</a:t>
            </a:r>
            <a:r>
              <a:rPr lang="fr-FR" sz="2400" i="1" dirty="0"/>
              <a:t>, Baralipton</a:t>
            </a:r>
            <a:r>
              <a:rPr lang="fr-FR" sz="2400" dirty="0"/>
              <a:t>, etc. </a:t>
            </a:r>
            <a:br>
              <a:rPr lang="fr-FR" sz="2400" dirty="0"/>
            </a:br>
            <a:r>
              <a:rPr lang="fr-FR" sz="2400" dirty="0"/>
              <a:t>MONSIEUR JOURDAIN. — Voilà des mots qui sont trop rébarbatifs. Cette logique-là ne me revient point. </a:t>
            </a:r>
            <a:br>
              <a:rPr lang="fr-FR" sz="2400" dirty="0"/>
            </a:br>
            <a:r>
              <a:rPr lang="fr-FR" sz="2400" dirty="0"/>
              <a:t>  </a:t>
            </a:r>
          </a:p>
          <a:p>
            <a:r>
              <a:rPr lang="fr-FR" sz="2400" dirty="0"/>
              <a:t>…        </a:t>
            </a:r>
          </a:p>
          <a:p>
            <a:endParaRPr lang="fr-FR" dirty="0"/>
          </a:p>
        </p:txBody>
      </p:sp>
    </p:spTree>
    <p:extLst>
      <p:ext uri="{BB962C8B-B14F-4D97-AF65-F5344CB8AC3E}">
        <p14:creationId xmlns:p14="http://schemas.microsoft.com/office/powerpoint/2010/main" val="1153083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107504" y="333375"/>
            <a:ext cx="8784976" cy="1366838"/>
          </a:xfrm>
        </p:spPr>
        <p:txBody>
          <a:bodyPr>
            <a:noAutofit/>
          </a:bodyPr>
          <a:lstStyle/>
          <a:p>
            <a:pPr algn="l" eaLnBrk="1" hangingPunct="1"/>
            <a:r>
              <a:rPr lang="fr-FR" altLang="fr-FR" sz="3600" b="1" dirty="0" smtClean="0">
                <a:solidFill>
                  <a:srgbClr val="006600"/>
                </a:solidFill>
              </a:rPr>
              <a:t>La vérité des prémisses ET la correction de la construction sont nécessaires (Paradoxe du fromage à trous)</a:t>
            </a:r>
          </a:p>
        </p:txBody>
      </p:sp>
      <p:sp>
        <p:nvSpPr>
          <p:cNvPr id="8195" name="Rectangle 5"/>
          <p:cNvSpPr>
            <a:spLocks noGrp="1" noChangeArrowheads="1"/>
          </p:cNvSpPr>
          <p:nvPr>
            <p:ph type="subTitle" idx="1"/>
          </p:nvPr>
        </p:nvSpPr>
        <p:spPr>
          <a:xfrm>
            <a:off x="0" y="2060848"/>
            <a:ext cx="9144000" cy="4247877"/>
          </a:xfrm>
        </p:spPr>
        <p:txBody>
          <a:bodyPr>
            <a:noAutofit/>
          </a:bodyPr>
          <a:lstStyle/>
          <a:p>
            <a:pPr algn="l" eaLnBrk="1" hangingPunct="1">
              <a:lnSpc>
                <a:spcPct val="80000"/>
              </a:lnSpc>
            </a:pPr>
            <a:r>
              <a:rPr lang="fr-FR" altLang="fr-FR" sz="2800" i="1" dirty="0" smtClean="0">
                <a:solidFill>
                  <a:schemeClr val="tx1"/>
                </a:solidFill>
              </a:rPr>
              <a:t>Ces longues chaînes de raisons, toutes simples et faciles dont les géomètres ont coutume de se servir pour parvenir à leurs plus difficiles démonstrations, m’avaient donné occasion de m’imaginer que toutes les choses qui peuvent tomber sous la connaissance des hommes s’entresuivent de la même façon, et que, pourvu seulement qu’on s’abstienne d’en recevoir aucune pour vraie qui ne le soit, et qu’on garde toujours l’ordre qu’il faut pour les déduire les unes des autres, il n’y en peut avoir de si éloignées auxquelles enfin on ne parvienne, ni si cachées qu’on ne découvre.</a:t>
            </a:r>
          </a:p>
          <a:p>
            <a:pPr algn="r" eaLnBrk="1" hangingPunct="1">
              <a:lnSpc>
                <a:spcPct val="80000"/>
              </a:lnSpc>
            </a:pPr>
            <a:r>
              <a:rPr lang="fr-FR" altLang="fr-FR" sz="2800" dirty="0" smtClean="0">
                <a:solidFill>
                  <a:schemeClr val="tx1"/>
                </a:solidFill>
              </a:rPr>
              <a:t>René Descartes</a:t>
            </a:r>
          </a:p>
          <a:p>
            <a:pPr algn="r" eaLnBrk="1" hangingPunct="1">
              <a:lnSpc>
                <a:spcPct val="80000"/>
              </a:lnSpc>
            </a:pPr>
            <a:r>
              <a:rPr lang="fr-FR" altLang="fr-FR" sz="2800" i="1" dirty="0" smtClean="0">
                <a:solidFill>
                  <a:schemeClr val="tx1"/>
                </a:solidFill>
              </a:rPr>
              <a:t>Discours de la méthode</a:t>
            </a:r>
          </a:p>
        </p:txBody>
      </p:sp>
    </p:spTree>
    <p:extLst>
      <p:ext uri="{BB962C8B-B14F-4D97-AF65-F5344CB8AC3E}">
        <p14:creationId xmlns:p14="http://schemas.microsoft.com/office/powerpoint/2010/main" val="3786828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548681"/>
            <a:ext cx="8640960" cy="3051770"/>
          </a:xfrm>
        </p:spPr>
        <p:txBody>
          <a:bodyPr>
            <a:noAutofit/>
          </a:bodyPr>
          <a:lstStyle/>
          <a:p>
            <a:r>
              <a:rPr lang="fr-FR" sz="9600" dirty="0" smtClean="0">
                <a:solidFill>
                  <a:srgbClr val="C00000"/>
                </a:solidFill>
              </a:rPr>
              <a:t>De la logique </a:t>
            </a:r>
            <a:r>
              <a:rPr lang="fr-FR" sz="9600" dirty="0" smtClean="0">
                <a:solidFill>
                  <a:srgbClr val="C00000"/>
                </a:solidFill>
              </a:rPr>
              <a:t/>
            </a:r>
            <a:br>
              <a:rPr lang="fr-FR" sz="9600" dirty="0" smtClean="0">
                <a:solidFill>
                  <a:srgbClr val="C00000"/>
                </a:solidFill>
              </a:rPr>
            </a:br>
            <a:r>
              <a:rPr lang="fr-FR" sz="9600" dirty="0" smtClean="0">
                <a:solidFill>
                  <a:srgbClr val="C00000"/>
                </a:solidFill>
              </a:rPr>
              <a:t>à </a:t>
            </a:r>
            <a:r>
              <a:rPr lang="fr-FR" sz="9600" dirty="0" smtClean="0">
                <a:solidFill>
                  <a:srgbClr val="C00000"/>
                </a:solidFill>
              </a:rPr>
              <a:t>l’informatique</a:t>
            </a:r>
            <a:endParaRPr lang="fr-FR" sz="9600" dirty="0">
              <a:solidFill>
                <a:srgbClr val="C00000"/>
              </a:solidFill>
            </a:endParaRPr>
          </a:p>
        </p:txBody>
      </p:sp>
      <p:sp>
        <p:nvSpPr>
          <p:cNvPr id="3" name="Sous-titre 2"/>
          <p:cNvSpPr>
            <a:spLocks noGrp="1"/>
          </p:cNvSpPr>
          <p:nvPr>
            <p:ph type="subTitle" idx="1"/>
          </p:nvPr>
        </p:nvSpPr>
        <p:spPr/>
        <p:txBody>
          <a:bodyPr>
            <a:noAutofit/>
          </a:bodyPr>
          <a:lstStyle/>
          <a:p>
            <a:pPr algn="r"/>
            <a:r>
              <a:rPr lang="fr-FR" sz="6000" dirty="0" smtClean="0">
                <a:solidFill>
                  <a:schemeClr val="tx1"/>
                </a:solidFill>
              </a:rPr>
              <a:t>George BOOLE </a:t>
            </a:r>
          </a:p>
          <a:p>
            <a:pPr algn="r"/>
            <a:r>
              <a:rPr lang="fr-FR" sz="6000" dirty="0" smtClean="0">
                <a:solidFill>
                  <a:schemeClr val="tx1"/>
                </a:solidFill>
              </a:rPr>
              <a:t>(1815 – 1864)</a:t>
            </a:r>
            <a:endParaRPr lang="fr-FR" sz="6000" dirty="0">
              <a:solidFill>
                <a:schemeClr val="tx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511"/>
            <a:ext cx="2864550" cy="3484490"/>
          </a:xfrm>
          <a:prstGeom prst="rect">
            <a:avLst/>
          </a:prstGeom>
        </p:spPr>
      </p:pic>
    </p:spTree>
    <p:extLst>
      <p:ext uri="{BB962C8B-B14F-4D97-AF65-F5344CB8AC3E}">
        <p14:creationId xmlns:p14="http://schemas.microsoft.com/office/powerpoint/2010/main" val="4264113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b="27439"/>
          <a:stretch/>
        </p:blipFill>
        <p:spPr>
          <a:xfrm>
            <a:off x="1485991" y="201395"/>
            <a:ext cx="5534282" cy="6323949"/>
          </a:xfrm>
        </p:spPr>
      </p:pic>
    </p:spTree>
    <p:extLst>
      <p:ext uri="{BB962C8B-B14F-4D97-AF65-F5344CB8AC3E}">
        <p14:creationId xmlns:p14="http://schemas.microsoft.com/office/powerpoint/2010/main" val="1842283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1" y="720903"/>
            <a:ext cx="9104469" cy="491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572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556792"/>
          </a:xfrm>
        </p:spPr>
        <p:txBody>
          <a:bodyPr>
            <a:noAutofit/>
          </a:bodyPr>
          <a:lstStyle/>
          <a:p>
            <a:r>
              <a:rPr lang="fr-FR" sz="6000" dirty="0" smtClean="0">
                <a:solidFill>
                  <a:srgbClr val="C00000"/>
                </a:solidFill>
              </a:rPr>
              <a:t>Addition et multiplication booléennes</a:t>
            </a:r>
            <a:endParaRPr lang="fr-FR" sz="6000" dirty="0">
              <a:solidFill>
                <a:srgbClr val="C000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91046567"/>
              </p:ext>
            </p:extLst>
          </p:nvPr>
        </p:nvGraphicFramePr>
        <p:xfrm>
          <a:off x="457200" y="1600200"/>
          <a:ext cx="8229599" cy="1940560"/>
        </p:xfrm>
        <a:graphic>
          <a:graphicData uri="http://schemas.openxmlformats.org/drawingml/2006/table">
            <a:tbl>
              <a:tblPr firstRow="1" bandRow="1">
                <a:tableStyleId>{5940675A-B579-460E-94D1-54222C63F5DA}</a:tableStyleId>
              </a:tblPr>
              <a:tblGrid>
                <a:gridCol w="1175657"/>
                <a:gridCol w="1175657"/>
                <a:gridCol w="1175657"/>
                <a:gridCol w="1175657"/>
                <a:gridCol w="1175657"/>
                <a:gridCol w="1175657"/>
                <a:gridCol w="1175657"/>
              </a:tblGrid>
              <a:tr h="370840">
                <a:tc gridSpan="3">
                  <a:txBody>
                    <a:bodyPr/>
                    <a:lstStyle/>
                    <a:p>
                      <a:pPr algn="ctr"/>
                      <a:r>
                        <a:rPr lang="fr-FR" sz="2400" b="1" dirty="0" smtClean="0"/>
                        <a:t>ET</a:t>
                      </a:r>
                      <a:endParaRPr lang="fr-FR" sz="2400" b="1" dirty="0"/>
                    </a:p>
                  </a:txBody>
                  <a:tcPr/>
                </a:tc>
                <a:tc hMerge="1">
                  <a:txBody>
                    <a:bodyPr/>
                    <a:lstStyle/>
                    <a:p>
                      <a:endParaRPr lang="fr-FR" dirty="0"/>
                    </a:p>
                  </a:txBody>
                  <a:tcPr/>
                </a:tc>
                <a:tc hMerge="1">
                  <a:txBody>
                    <a:bodyPr/>
                    <a:lstStyle/>
                    <a:p>
                      <a:endParaRPr lang="fr-FR" dirty="0"/>
                    </a:p>
                  </a:txBody>
                  <a:tcPr/>
                </a:tc>
                <a:tc rowSpan="5">
                  <a:txBody>
                    <a:bodyPr/>
                    <a:lstStyle/>
                    <a:p>
                      <a:endParaRPr lang="fr-FR"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fr-FR" sz="2400" b="1" dirty="0" smtClean="0"/>
                        <a:t>OU</a:t>
                      </a:r>
                      <a:endParaRPr lang="fr-FR" sz="2400" b="1" dirty="0"/>
                    </a:p>
                  </a:txBody>
                  <a:tcPr/>
                </a:tc>
                <a:tc hMerge="1">
                  <a:txBody>
                    <a:bodyPr/>
                    <a:lstStyle/>
                    <a:p>
                      <a:endParaRPr lang="fr-FR" dirty="0"/>
                    </a:p>
                  </a:txBody>
                  <a:tcPr/>
                </a:tc>
                <a:tc hMerge="1">
                  <a:txBody>
                    <a:bodyPr/>
                    <a:lstStyle/>
                    <a:p>
                      <a:endParaRPr lang="fr-FR" dirty="0"/>
                    </a:p>
                  </a:txBody>
                  <a:tcPr/>
                </a:tc>
              </a:tr>
              <a:tr h="370840">
                <a:tc>
                  <a:txBody>
                    <a:bodyPr/>
                    <a:lstStyle/>
                    <a:p>
                      <a:pPr algn="ctr"/>
                      <a:r>
                        <a:rPr lang="fr-FR" dirty="0" smtClean="0"/>
                        <a:t>VRAI</a:t>
                      </a:r>
                      <a:endParaRPr lang="fr-FR" dirty="0"/>
                    </a:p>
                  </a:txBody>
                  <a:tcPr/>
                </a:tc>
                <a:tc>
                  <a:txBody>
                    <a:bodyPr/>
                    <a:lstStyle/>
                    <a:p>
                      <a:pPr algn="ctr"/>
                      <a:r>
                        <a:rPr lang="fr-FR" dirty="0" smtClean="0"/>
                        <a:t>VRAI</a:t>
                      </a:r>
                      <a:endParaRPr lang="fr-FR" dirty="0"/>
                    </a:p>
                  </a:txBody>
                  <a:tcPr/>
                </a:tc>
                <a:tc>
                  <a:txBody>
                    <a:bodyPr/>
                    <a:lstStyle/>
                    <a:p>
                      <a:pPr algn="ctr"/>
                      <a:r>
                        <a:rPr lang="fr-FR" dirty="0" smtClean="0"/>
                        <a:t>VRAI</a:t>
                      </a:r>
                      <a:endParaRPr lang="fr-FR" dirty="0"/>
                    </a:p>
                  </a:txBody>
                  <a:tcPr/>
                </a:tc>
                <a:tc vMerge="1">
                  <a:txBody>
                    <a:bodyPr/>
                    <a:lstStyle/>
                    <a:p>
                      <a:endParaRPr lang="fr-FR" dirty="0"/>
                    </a:p>
                  </a:txBody>
                  <a:tcPr/>
                </a:tc>
                <a:tc>
                  <a:txBody>
                    <a:bodyPr/>
                    <a:lstStyle/>
                    <a:p>
                      <a:pPr algn="ctr"/>
                      <a:r>
                        <a:rPr lang="fr-FR" dirty="0" smtClean="0"/>
                        <a:t>VRAI</a:t>
                      </a:r>
                      <a:endParaRPr lang="fr-FR" dirty="0"/>
                    </a:p>
                  </a:txBody>
                  <a:tcPr/>
                </a:tc>
                <a:tc>
                  <a:txBody>
                    <a:bodyPr/>
                    <a:lstStyle/>
                    <a:p>
                      <a:pPr algn="ctr"/>
                      <a:r>
                        <a:rPr lang="fr-FR" dirty="0" smtClean="0"/>
                        <a:t>VRAI</a:t>
                      </a:r>
                      <a:endParaRPr lang="fr-FR" dirty="0"/>
                    </a:p>
                  </a:txBody>
                  <a:tcPr/>
                </a:tc>
                <a:tc>
                  <a:txBody>
                    <a:bodyPr/>
                    <a:lstStyle/>
                    <a:p>
                      <a:pPr algn="ctr"/>
                      <a:r>
                        <a:rPr lang="fr-FR" dirty="0" smtClean="0"/>
                        <a:t>VRAI</a:t>
                      </a:r>
                      <a:endParaRPr lang="fr-FR" dirty="0"/>
                    </a:p>
                  </a:txBody>
                  <a:tcPr/>
                </a:tc>
              </a:tr>
              <a:tr h="370840">
                <a:tc>
                  <a:txBody>
                    <a:bodyPr/>
                    <a:lstStyle/>
                    <a:p>
                      <a:pPr algn="ctr"/>
                      <a:r>
                        <a:rPr lang="fr-FR" dirty="0" smtClean="0"/>
                        <a:t>VRAI</a:t>
                      </a:r>
                      <a:endParaRPr lang="fr-FR" dirty="0"/>
                    </a:p>
                  </a:txBody>
                  <a:tcPr/>
                </a:tc>
                <a:tc>
                  <a:txBody>
                    <a:bodyPr/>
                    <a:lstStyle/>
                    <a:p>
                      <a:pPr algn="ctr"/>
                      <a:r>
                        <a:rPr lang="fr-FR" dirty="0" smtClean="0"/>
                        <a:t>FAUX</a:t>
                      </a:r>
                      <a:endParaRPr lang="fr-FR" dirty="0"/>
                    </a:p>
                  </a:txBody>
                  <a:tcPr/>
                </a:tc>
                <a:tc>
                  <a:txBody>
                    <a:bodyPr/>
                    <a:lstStyle/>
                    <a:p>
                      <a:pPr algn="ctr"/>
                      <a:r>
                        <a:rPr lang="fr-FR" dirty="0" smtClean="0"/>
                        <a:t>FAUX</a:t>
                      </a:r>
                      <a:endParaRPr lang="fr-FR" dirty="0"/>
                    </a:p>
                  </a:txBody>
                  <a:tcPr/>
                </a:tc>
                <a:tc vMerge="1">
                  <a:txBody>
                    <a:bodyPr/>
                    <a:lstStyle/>
                    <a:p>
                      <a:endParaRPr lang="fr-FR" dirty="0"/>
                    </a:p>
                  </a:txBody>
                  <a:tcPr/>
                </a:tc>
                <a:tc>
                  <a:txBody>
                    <a:bodyPr/>
                    <a:lstStyle/>
                    <a:p>
                      <a:pPr algn="ctr"/>
                      <a:r>
                        <a:rPr lang="fr-FR" dirty="0" smtClean="0"/>
                        <a:t>VRAI</a:t>
                      </a:r>
                      <a:endParaRPr lang="fr-FR" dirty="0"/>
                    </a:p>
                  </a:txBody>
                  <a:tcPr/>
                </a:tc>
                <a:tc>
                  <a:txBody>
                    <a:bodyPr/>
                    <a:lstStyle/>
                    <a:p>
                      <a:pPr algn="ctr"/>
                      <a:r>
                        <a:rPr lang="fr-FR" dirty="0" smtClean="0"/>
                        <a:t>FAUX</a:t>
                      </a:r>
                      <a:endParaRPr lang="fr-FR" dirty="0"/>
                    </a:p>
                  </a:txBody>
                  <a:tcPr/>
                </a:tc>
                <a:tc>
                  <a:txBody>
                    <a:bodyPr/>
                    <a:lstStyle/>
                    <a:p>
                      <a:pPr algn="ctr"/>
                      <a:r>
                        <a:rPr lang="fr-FR" dirty="0" smtClean="0"/>
                        <a:t>VRAI</a:t>
                      </a:r>
                      <a:endParaRPr lang="fr-FR" dirty="0"/>
                    </a:p>
                  </a:txBody>
                  <a:tcPr/>
                </a:tc>
              </a:tr>
              <a:tr h="370840">
                <a:tc>
                  <a:txBody>
                    <a:bodyPr/>
                    <a:lstStyle/>
                    <a:p>
                      <a:pPr algn="ctr"/>
                      <a:r>
                        <a:rPr lang="fr-FR" dirty="0" smtClean="0"/>
                        <a:t>FAUX</a:t>
                      </a:r>
                      <a:endParaRPr lang="fr-FR" dirty="0"/>
                    </a:p>
                  </a:txBody>
                  <a:tcPr/>
                </a:tc>
                <a:tc>
                  <a:txBody>
                    <a:bodyPr/>
                    <a:lstStyle/>
                    <a:p>
                      <a:pPr algn="ctr"/>
                      <a:r>
                        <a:rPr lang="fr-FR" dirty="0" smtClean="0"/>
                        <a:t>VRAI</a:t>
                      </a:r>
                      <a:endParaRPr lang="fr-FR" dirty="0"/>
                    </a:p>
                  </a:txBody>
                  <a:tcPr/>
                </a:tc>
                <a:tc>
                  <a:txBody>
                    <a:bodyPr/>
                    <a:lstStyle/>
                    <a:p>
                      <a:pPr algn="ctr"/>
                      <a:r>
                        <a:rPr lang="fr-FR" dirty="0" smtClean="0"/>
                        <a:t>FAUX</a:t>
                      </a:r>
                      <a:endParaRPr lang="fr-FR" dirty="0"/>
                    </a:p>
                  </a:txBody>
                  <a:tcPr/>
                </a:tc>
                <a:tc vMerge="1">
                  <a:txBody>
                    <a:bodyPr/>
                    <a:lstStyle/>
                    <a:p>
                      <a:endParaRPr lang="fr-FR" dirty="0"/>
                    </a:p>
                  </a:txBody>
                  <a:tcPr/>
                </a:tc>
                <a:tc>
                  <a:txBody>
                    <a:bodyPr/>
                    <a:lstStyle/>
                    <a:p>
                      <a:pPr algn="ctr"/>
                      <a:r>
                        <a:rPr lang="fr-FR" dirty="0" smtClean="0"/>
                        <a:t>FAUX</a:t>
                      </a:r>
                      <a:endParaRPr lang="fr-FR" dirty="0"/>
                    </a:p>
                  </a:txBody>
                  <a:tcPr/>
                </a:tc>
                <a:tc>
                  <a:txBody>
                    <a:bodyPr/>
                    <a:lstStyle/>
                    <a:p>
                      <a:pPr algn="ctr"/>
                      <a:r>
                        <a:rPr lang="fr-FR" dirty="0" smtClean="0"/>
                        <a:t>VRAI</a:t>
                      </a:r>
                      <a:endParaRPr lang="fr-FR" dirty="0"/>
                    </a:p>
                  </a:txBody>
                  <a:tcPr/>
                </a:tc>
                <a:tc>
                  <a:txBody>
                    <a:bodyPr/>
                    <a:lstStyle/>
                    <a:p>
                      <a:pPr algn="ctr"/>
                      <a:r>
                        <a:rPr lang="fr-FR" dirty="0" smtClean="0"/>
                        <a:t>VRAI</a:t>
                      </a:r>
                      <a:endParaRPr lang="fr-FR" dirty="0"/>
                    </a:p>
                  </a:txBody>
                  <a:tcPr/>
                </a:tc>
              </a:tr>
              <a:tr h="370840">
                <a:tc>
                  <a:txBody>
                    <a:bodyPr/>
                    <a:lstStyle/>
                    <a:p>
                      <a:pPr algn="ctr"/>
                      <a:r>
                        <a:rPr lang="fr-FR" dirty="0" smtClean="0"/>
                        <a:t>FAUX</a:t>
                      </a:r>
                      <a:endParaRPr lang="fr-FR" dirty="0"/>
                    </a:p>
                  </a:txBody>
                  <a:tcPr/>
                </a:tc>
                <a:tc>
                  <a:txBody>
                    <a:bodyPr/>
                    <a:lstStyle/>
                    <a:p>
                      <a:pPr algn="ctr"/>
                      <a:r>
                        <a:rPr lang="fr-FR" dirty="0" smtClean="0"/>
                        <a:t>FAUX</a:t>
                      </a:r>
                      <a:endParaRPr lang="fr-FR" dirty="0"/>
                    </a:p>
                  </a:txBody>
                  <a:tcPr/>
                </a:tc>
                <a:tc>
                  <a:txBody>
                    <a:bodyPr/>
                    <a:lstStyle/>
                    <a:p>
                      <a:pPr algn="ctr"/>
                      <a:r>
                        <a:rPr lang="fr-FR" dirty="0" smtClean="0"/>
                        <a:t>FAUX</a:t>
                      </a:r>
                      <a:endParaRPr lang="fr-FR" dirty="0"/>
                    </a:p>
                  </a:txBody>
                  <a:tcPr/>
                </a:tc>
                <a:tc vMerge="1">
                  <a:txBody>
                    <a:bodyPr/>
                    <a:lstStyle/>
                    <a:p>
                      <a:endParaRPr lang="fr-FR" dirty="0"/>
                    </a:p>
                  </a:txBody>
                  <a:tcPr/>
                </a:tc>
                <a:tc>
                  <a:txBody>
                    <a:bodyPr/>
                    <a:lstStyle/>
                    <a:p>
                      <a:pPr algn="ctr"/>
                      <a:r>
                        <a:rPr lang="fr-FR" dirty="0" smtClean="0"/>
                        <a:t>FAUX</a:t>
                      </a:r>
                      <a:endParaRPr lang="fr-FR" dirty="0"/>
                    </a:p>
                  </a:txBody>
                  <a:tcPr/>
                </a:tc>
                <a:tc>
                  <a:txBody>
                    <a:bodyPr/>
                    <a:lstStyle/>
                    <a:p>
                      <a:pPr algn="ctr"/>
                      <a:r>
                        <a:rPr lang="fr-FR" dirty="0" smtClean="0"/>
                        <a:t>FAUX</a:t>
                      </a:r>
                      <a:endParaRPr lang="fr-FR" dirty="0"/>
                    </a:p>
                  </a:txBody>
                  <a:tcPr/>
                </a:tc>
                <a:tc>
                  <a:txBody>
                    <a:bodyPr/>
                    <a:lstStyle/>
                    <a:p>
                      <a:pPr algn="ctr"/>
                      <a:r>
                        <a:rPr lang="fr-FR" dirty="0" smtClean="0"/>
                        <a:t>FAUX</a:t>
                      </a:r>
                      <a:endParaRPr lang="fr-FR" dirty="0"/>
                    </a:p>
                  </a:txBody>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530709876"/>
              </p:ext>
            </p:extLst>
          </p:nvPr>
        </p:nvGraphicFramePr>
        <p:xfrm>
          <a:off x="395536" y="3861048"/>
          <a:ext cx="8280923" cy="2590800"/>
        </p:xfrm>
        <a:graphic>
          <a:graphicData uri="http://schemas.openxmlformats.org/drawingml/2006/table">
            <a:tbl>
              <a:tblPr firstRow="1" bandRow="1">
                <a:tableStyleId>{5940675A-B579-460E-94D1-54222C63F5DA}</a:tableStyleId>
              </a:tblPr>
              <a:tblGrid>
                <a:gridCol w="1182989"/>
                <a:gridCol w="1182989"/>
                <a:gridCol w="1182989"/>
                <a:gridCol w="1182989"/>
                <a:gridCol w="1182989"/>
                <a:gridCol w="1182989"/>
                <a:gridCol w="1182989"/>
              </a:tblGrid>
              <a:tr h="504056">
                <a:tc gridSpan="3">
                  <a:txBody>
                    <a:bodyPr/>
                    <a:lstStyle/>
                    <a:p>
                      <a:pPr algn="ctr"/>
                      <a:r>
                        <a:rPr lang="fr-FR" sz="2800" b="1" dirty="0" smtClean="0"/>
                        <a:t>MULTIPLICATION</a:t>
                      </a:r>
                      <a:endParaRPr lang="fr-FR" sz="2800" b="1" dirty="0"/>
                    </a:p>
                  </a:txBody>
                  <a:tcPr/>
                </a:tc>
                <a:tc hMerge="1">
                  <a:txBody>
                    <a:bodyPr/>
                    <a:lstStyle/>
                    <a:p>
                      <a:endParaRPr lang="fr-FR" dirty="0"/>
                    </a:p>
                  </a:txBody>
                  <a:tcPr/>
                </a:tc>
                <a:tc hMerge="1">
                  <a:txBody>
                    <a:bodyPr/>
                    <a:lstStyle/>
                    <a:p>
                      <a:endParaRPr lang="fr-FR" dirty="0"/>
                    </a:p>
                  </a:txBody>
                  <a:tcPr/>
                </a:tc>
                <a:tc rowSpan="5">
                  <a:txBody>
                    <a:bodyPr/>
                    <a:lstStyle/>
                    <a:p>
                      <a:endParaRPr lang="fr-FR"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fr-FR" sz="2800" b="1" dirty="0" smtClean="0"/>
                        <a:t>ADDITION</a:t>
                      </a:r>
                      <a:endParaRPr lang="fr-FR" sz="2800" b="1" dirty="0"/>
                    </a:p>
                  </a:txBody>
                  <a:tcPr/>
                </a:tc>
                <a:tc hMerge="1">
                  <a:txBody>
                    <a:bodyPr/>
                    <a:lstStyle/>
                    <a:p>
                      <a:endParaRPr lang="fr-FR" dirty="0"/>
                    </a:p>
                  </a:txBody>
                  <a:tcPr/>
                </a:tc>
                <a:tc hMerge="1">
                  <a:txBody>
                    <a:bodyPr/>
                    <a:lstStyle/>
                    <a:p>
                      <a:endParaRPr lang="fr-FR" dirty="0"/>
                    </a:p>
                  </a:txBody>
                  <a:tcPr/>
                </a:tc>
              </a:tr>
              <a:tr h="504056">
                <a:tc>
                  <a:txBody>
                    <a:bodyPr/>
                    <a:lstStyle/>
                    <a:p>
                      <a:pPr algn="ctr"/>
                      <a:r>
                        <a:rPr lang="fr-FR" sz="2800" dirty="0" smtClean="0"/>
                        <a:t>1</a:t>
                      </a:r>
                      <a:endParaRPr lang="fr-FR" sz="2800" dirty="0"/>
                    </a:p>
                  </a:txBody>
                  <a:tcPr anchor="ctr"/>
                </a:tc>
                <a:tc>
                  <a:txBody>
                    <a:bodyPr/>
                    <a:lstStyle/>
                    <a:p>
                      <a:pPr algn="ctr"/>
                      <a:r>
                        <a:rPr lang="fr-FR" sz="2800" dirty="0" smtClean="0"/>
                        <a:t>1</a:t>
                      </a:r>
                      <a:endParaRPr lang="fr-FR" sz="2800" dirty="0"/>
                    </a:p>
                  </a:txBody>
                  <a:tcPr anchor="ctr"/>
                </a:tc>
                <a:tc>
                  <a:txBody>
                    <a:bodyPr/>
                    <a:lstStyle/>
                    <a:p>
                      <a:pPr algn="ctr"/>
                      <a:r>
                        <a:rPr lang="fr-FR" sz="2800" dirty="0" smtClean="0"/>
                        <a:t>1</a:t>
                      </a:r>
                      <a:endParaRPr lang="fr-FR" sz="2800" dirty="0"/>
                    </a:p>
                  </a:txBody>
                  <a:tcPr anchor="ctr"/>
                </a:tc>
                <a:tc vMerge="1">
                  <a:txBody>
                    <a:bodyPr/>
                    <a:lstStyle/>
                    <a:p>
                      <a:endParaRPr lang="fr-FR" dirty="0"/>
                    </a:p>
                  </a:txBody>
                  <a:tcPr/>
                </a:tc>
                <a:tc>
                  <a:txBody>
                    <a:bodyPr/>
                    <a:lstStyle/>
                    <a:p>
                      <a:pPr algn="ctr"/>
                      <a:r>
                        <a:rPr lang="fr-FR" sz="2800" dirty="0" smtClean="0"/>
                        <a:t>1</a:t>
                      </a:r>
                      <a:endParaRPr lang="fr-FR" sz="2800" dirty="0"/>
                    </a:p>
                  </a:txBody>
                  <a:tcPr anchor="ctr"/>
                </a:tc>
                <a:tc>
                  <a:txBody>
                    <a:bodyPr/>
                    <a:lstStyle/>
                    <a:p>
                      <a:pPr algn="ctr"/>
                      <a:r>
                        <a:rPr lang="fr-FR" sz="2800" dirty="0" smtClean="0"/>
                        <a:t>1</a:t>
                      </a:r>
                      <a:endParaRPr lang="fr-FR" sz="2800" dirty="0"/>
                    </a:p>
                  </a:txBody>
                  <a:tcPr anchor="ctr"/>
                </a:tc>
                <a:tc>
                  <a:txBody>
                    <a:bodyPr/>
                    <a:lstStyle/>
                    <a:p>
                      <a:pPr algn="ctr"/>
                      <a:r>
                        <a:rPr lang="fr-FR" sz="2800" dirty="0" smtClean="0"/>
                        <a:t>1</a:t>
                      </a:r>
                      <a:endParaRPr lang="fr-FR" sz="2800" dirty="0"/>
                    </a:p>
                  </a:txBody>
                  <a:tcPr anchor="ctr"/>
                </a:tc>
              </a:tr>
              <a:tr h="504056">
                <a:tc>
                  <a:txBody>
                    <a:bodyPr/>
                    <a:lstStyle/>
                    <a:p>
                      <a:pPr algn="ctr"/>
                      <a:r>
                        <a:rPr lang="fr-FR" sz="2800" dirty="0" smtClean="0"/>
                        <a:t>1</a:t>
                      </a:r>
                      <a:endParaRPr lang="fr-FR" sz="2800" dirty="0"/>
                    </a:p>
                  </a:txBody>
                  <a:tcPr anchor="ctr"/>
                </a:tc>
                <a:tc>
                  <a:txBody>
                    <a:bodyPr/>
                    <a:lstStyle/>
                    <a:p>
                      <a:pPr algn="ctr"/>
                      <a:r>
                        <a:rPr lang="fr-FR" sz="2800" dirty="0" smtClean="0"/>
                        <a:t>0</a:t>
                      </a:r>
                      <a:endParaRPr lang="fr-FR" sz="2800" dirty="0"/>
                    </a:p>
                  </a:txBody>
                  <a:tcPr anchor="ctr"/>
                </a:tc>
                <a:tc>
                  <a:txBody>
                    <a:bodyPr/>
                    <a:lstStyle/>
                    <a:p>
                      <a:pPr algn="ctr"/>
                      <a:r>
                        <a:rPr lang="fr-FR" sz="2800" dirty="0" smtClean="0"/>
                        <a:t>0</a:t>
                      </a:r>
                      <a:endParaRPr lang="fr-FR" sz="2800" dirty="0"/>
                    </a:p>
                  </a:txBody>
                  <a:tcPr anchor="ctr"/>
                </a:tc>
                <a:tc vMerge="1">
                  <a:txBody>
                    <a:bodyPr/>
                    <a:lstStyle/>
                    <a:p>
                      <a:endParaRPr lang="fr-FR" dirty="0"/>
                    </a:p>
                  </a:txBody>
                  <a:tcPr/>
                </a:tc>
                <a:tc>
                  <a:txBody>
                    <a:bodyPr/>
                    <a:lstStyle/>
                    <a:p>
                      <a:pPr algn="ctr"/>
                      <a:r>
                        <a:rPr lang="fr-FR" sz="2800" dirty="0" smtClean="0"/>
                        <a:t>1</a:t>
                      </a:r>
                      <a:endParaRPr lang="fr-FR" sz="2800" dirty="0"/>
                    </a:p>
                  </a:txBody>
                  <a:tcPr anchor="ctr"/>
                </a:tc>
                <a:tc>
                  <a:txBody>
                    <a:bodyPr/>
                    <a:lstStyle/>
                    <a:p>
                      <a:pPr algn="ctr"/>
                      <a:r>
                        <a:rPr lang="fr-FR" sz="2800" dirty="0" smtClean="0"/>
                        <a:t>0</a:t>
                      </a:r>
                      <a:endParaRPr lang="fr-FR" sz="2800" dirty="0"/>
                    </a:p>
                  </a:txBody>
                  <a:tcPr anchor="ctr"/>
                </a:tc>
                <a:tc>
                  <a:txBody>
                    <a:bodyPr/>
                    <a:lstStyle/>
                    <a:p>
                      <a:pPr algn="ctr"/>
                      <a:r>
                        <a:rPr lang="fr-FR" sz="2800" dirty="0" smtClean="0"/>
                        <a:t>1</a:t>
                      </a:r>
                      <a:endParaRPr lang="fr-FR" sz="2800" dirty="0"/>
                    </a:p>
                  </a:txBody>
                  <a:tcPr anchor="ctr"/>
                </a:tc>
              </a:tr>
              <a:tr h="504056">
                <a:tc>
                  <a:txBody>
                    <a:bodyPr/>
                    <a:lstStyle/>
                    <a:p>
                      <a:pPr algn="ctr"/>
                      <a:r>
                        <a:rPr lang="fr-FR" sz="2800" dirty="0" smtClean="0"/>
                        <a:t>0</a:t>
                      </a:r>
                      <a:endParaRPr lang="fr-FR" sz="2800" dirty="0"/>
                    </a:p>
                  </a:txBody>
                  <a:tcPr anchor="ctr"/>
                </a:tc>
                <a:tc>
                  <a:txBody>
                    <a:bodyPr/>
                    <a:lstStyle/>
                    <a:p>
                      <a:pPr algn="ctr"/>
                      <a:r>
                        <a:rPr lang="fr-FR" sz="2800" dirty="0" smtClean="0"/>
                        <a:t>1</a:t>
                      </a:r>
                      <a:endParaRPr lang="fr-FR" sz="2800" dirty="0"/>
                    </a:p>
                  </a:txBody>
                  <a:tcPr anchor="ctr"/>
                </a:tc>
                <a:tc>
                  <a:txBody>
                    <a:bodyPr/>
                    <a:lstStyle/>
                    <a:p>
                      <a:pPr algn="ctr"/>
                      <a:r>
                        <a:rPr lang="fr-FR" sz="2800" dirty="0" smtClean="0"/>
                        <a:t>0</a:t>
                      </a:r>
                      <a:endParaRPr lang="fr-FR" sz="2800" dirty="0"/>
                    </a:p>
                  </a:txBody>
                  <a:tcPr anchor="ctr"/>
                </a:tc>
                <a:tc vMerge="1">
                  <a:txBody>
                    <a:bodyPr/>
                    <a:lstStyle/>
                    <a:p>
                      <a:endParaRPr lang="fr-FR" dirty="0"/>
                    </a:p>
                  </a:txBody>
                  <a:tcPr/>
                </a:tc>
                <a:tc>
                  <a:txBody>
                    <a:bodyPr/>
                    <a:lstStyle/>
                    <a:p>
                      <a:pPr algn="ctr"/>
                      <a:r>
                        <a:rPr lang="fr-FR" sz="2800" dirty="0" smtClean="0"/>
                        <a:t>0</a:t>
                      </a:r>
                      <a:endParaRPr lang="fr-FR" sz="2800" dirty="0"/>
                    </a:p>
                  </a:txBody>
                  <a:tcPr anchor="ctr"/>
                </a:tc>
                <a:tc>
                  <a:txBody>
                    <a:bodyPr/>
                    <a:lstStyle/>
                    <a:p>
                      <a:pPr algn="ctr"/>
                      <a:r>
                        <a:rPr lang="fr-FR" sz="2800" dirty="0" smtClean="0"/>
                        <a:t>1</a:t>
                      </a:r>
                      <a:endParaRPr lang="fr-FR" sz="2800" dirty="0"/>
                    </a:p>
                  </a:txBody>
                  <a:tcPr anchor="ctr"/>
                </a:tc>
                <a:tc>
                  <a:txBody>
                    <a:bodyPr/>
                    <a:lstStyle/>
                    <a:p>
                      <a:pPr algn="ctr"/>
                      <a:r>
                        <a:rPr lang="fr-FR" sz="2800" dirty="0" smtClean="0"/>
                        <a:t>1</a:t>
                      </a:r>
                      <a:endParaRPr lang="fr-FR" sz="2800" dirty="0"/>
                    </a:p>
                  </a:txBody>
                  <a:tcPr anchor="ctr"/>
                </a:tc>
              </a:tr>
              <a:tr h="504056">
                <a:tc>
                  <a:txBody>
                    <a:bodyPr/>
                    <a:lstStyle/>
                    <a:p>
                      <a:pPr algn="ctr"/>
                      <a:r>
                        <a:rPr lang="fr-FR" sz="2800" dirty="0" smtClean="0"/>
                        <a:t>0</a:t>
                      </a:r>
                      <a:endParaRPr lang="fr-FR" sz="2800" dirty="0"/>
                    </a:p>
                  </a:txBody>
                  <a:tcPr anchor="ctr"/>
                </a:tc>
                <a:tc>
                  <a:txBody>
                    <a:bodyPr/>
                    <a:lstStyle/>
                    <a:p>
                      <a:pPr algn="ctr"/>
                      <a:r>
                        <a:rPr lang="fr-FR" sz="2800" dirty="0" smtClean="0"/>
                        <a:t>0</a:t>
                      </a:r>
                      <a:endParaRPr lang="fr-FR" sz="2800" dirty="0"/>
                    </a:p>
                  </a:txBody>
                  <a:tcPr anchor="ctr"/>
                </a:tc>
                <a:tc>
                  <a:txBody>
                    <a:bodyPr/>
                    <a:lstStyle/>
                    <a:p>
                      <a:pPr algn="ctr"/>
                      <a:r>
                        <a:rPr lang="fr-FR" sz="2800" dirty="0" smtClean="0"/>
                        <a:t>0</a:t>
                      </a:r>
                      <a:endParaRPr lang="fr-FR" sz="2800" dirty="0"/>
                    </a:p>
                  </a:txBody>
                  <a:tcPr anchor="ctr"/>
                </a:tc>
                <a:tc vMerge="1">
                  <a:txBody>
                    <a:bodyPr/>
                    <a:lstStyle/>
                    <a:p>
                      <a:endParaRPr lang="fr-FR" dirty="0"/>
                    </a:p>
                  </a:txBody>
                  <a:tcPr/>
                </a:tc>
                <a:tc>
                  <a:txBody>
                    <a:bodyPr/>
                    <a:lstStyle/>
                    <a:p>
                      <a:pPr algn="ctr"/>
                      <a:r>
                        <a:rPr lang="fr-FR" sz="2800" dirty="0" smtClean="0"/>
                        <a:t>0</a:t>
                      </a:r>
                      <a:endParaRPr lang="fr-FR" sz="2800" dirty="0"/>
                    </a:p>
                  </a:txBody>
                  <a:tcPr anchor="ctr"/>
                </a:tc>
                <a:tc>
                  <a:txBody>
                    <a:bodyPr/>
                    <a:lstStyle/>
                    <a:p>
                      <a:pPr algn="ctr"/>
                      <a:r>
                        <a:rPr lang="fr-FR" sz="2800" dirty="0" smtClean="0"/>
                        <a:t>0</a:t>
                      </a:r>
                      <a:endParaRPr lang="fr-FR" sz="2800" dirty="0"/>
                    </a:p>
                  </a:txBody>
                  <a:tcPr anchor="ctr"/>
                </a:tc>
                <a:tc>
                  <a:txBody>
                    <a:bodyPr/>
                    <a:lstStyle/>
                    <a:p>
                      <a:pPr algn="ctr"/>
                      <a:r>
                        <a:rPr lang="fr-FR" sz="2800" dirty="0" smtClean="0"/>
                        <a:t>0</a:t>
                      </a:r>
                      <a:endParaRPr lang="fr-FR" sz="2800" dirty="0"/>
                    </a:p>
                  </a:txBody>
                  <a:tcPr anchor="ctr"/>
                </a:tc>
              </a:tr>
            </a:tbl>
          </a:graphicData>
        </a:graphic>
      </p:graphicFrame>
    </p:spTree>
    <p:extLst>
      <p:ext uri="{BB962C8B-B14F-4D97-AF65-F5344CB8AC3E}">
        <p14:creationId xmlns:p14="http://schemas.microsoft.com/office/powerpoint/2010/main" val="3462387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fr-FR" sz="6000" dirty="0" smtClean="0">
                <a:solidFill>
                  <a:srgbClr val="C00000"/>
                </a:solidFill>
              </a:rPr>
              <a:t>Autres opérations à deux variables booléennes</a:t>
            </a:r>
            <a:endParaRPr lang="fr-FR" sz="6000" dirty="0">
              <a:solidFill>
                <a:srgbClr val="C000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036826084"/>
              </p:ext>
            </p:extLst>
          </p:nvPr>
        </p:nvGraphicFramePr>
        <p:xfrm>
          <a:off x="457200" y="1844675"/>
          <a:ext cx="8229600" cy="4536653"/>
        </p:xfrm>
        <a:graphic>
          <a:graphicData uri="http://schemas.openxmlformats.org/drawingml/2006/table">
            <a:tbl>
              <a:tblPr firstRow="1" bandRow="1">
                <a:tableStyleId>{5940675A-B579-460E-94D1-54222C63F5DA}</a:tableStyleId>
              </a:tblPr>
              <a:tblGrid>
                <a:gridCol w="2743200"/>
                <a:gridCol w="2743200"/>
                <a:gridCol w="2743200"/>
              </a:tblGrid>
              <a:tr h="4536653">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mc:AlternateContent xmlns:mc="http://schemas.openxmlformats.org/markup-compatibility/2006" xmlns:a14="http://schemas.microsoft.com/office/drawing/2010/main">
        <mc:Choice Requires="a14">
          <p:graphicFrame>
            <p:nvGraphicFramePr>
              <p:cNvPr id="6" name="Tableau 5"/>
              <p:cNvGraphicFramePr>
                <a:graphicFrameLocks noGrp="1"/>
              </p:cNvGraphicFramePr>
              <p:nvPr>
                <p:extLst>
                  <p:ext uri="{D42A27DB-BD31-4B8C-83A1-F6EECF244321}">
                    <p14:modId xmlns:p14="http://schemas.microsoft.com/office/powerpoint/2010/main" val="2487754551"/>
                  </p:ext>
                </p:extLst>
              </p:nvPr>
            </p:nvGraphicFramePr>
            <p:xfrm>
              <a:off x="611560" y="2060846"/>
              <a:ext cx="2520280" cy="4248472"/>
            </p:xfrm>
            <a:graphic>
              <a:graphicData uri="http://schemas.openxmlformats.org/drawingml/2006/table">
                <a:tbl>
                  <a:tblPr firstRow="1" bandRow="1">
                    <a:tableStyleId>{7E9639D4-E3E2-4D34-9284-5A2195B3D0D7}</a:tableStyleId>
                  </a:tblPr>
                  <a:tblGrid>
                    <a:gridCol w="695250"/>
                    <a:gridCol w="695250"/>
                    <a:gridCol w="1129780"/>
                  </a:tblGrid>
                  <a:tr h="1101457">
                    <a:tc gridSpan="3">
                      <a:txBody>
                        <a:bodyPr/>
                        <a:lstStyle/>
                        <a:p>
                          <a:pPr algn="ctr"/>
                          <a:r>
                            <a:rPr lang="fr-FR" sz="3600" dirty="0" smtClean="0"/>
                            <a:t>XOR</a:t>
                          </a:r>
                          <a:endParaRPr lang="fr-FR" sz="3600" dirty="0"/>
                        </a:p>
                      </a:txBody>
                      <a:tcPr anchor="ctr"/>
                    </a:tc>
                    <a:tc hMerge="1">
                      <a:txBody>
                        <a:bodyPr/>
                        <a:lstStyle/>
                        <a:p>
                          <a:endParaRPr lang="fr-FR" dirty="0"/>
                        </a:p>
                      </a:txBody>
                      <a:tcPr/>
                    </a:tc>
                    <a:tc hMerge="1">
                      <a:txBody>
                        <a:bodyPr/>
                        <a:lstStyle/>
                        <a:p>
                          <a:endParaRPr lang="fr-FR" dirty="0"/>
                        </a:p>
                      </a:txBody>
                      <a:tcPr/>
                    </a:tc>
                  </a:tr>
                  <a:tr h="629403">
                    <a:tc>
                      <a:txBody>
                        <a:bodyPr/>
                        <a:lstStyle/>
                        <a:p>
                          <a:pPr algn="ctr"/>
                          <a:r>
                            <a:rPr lang="fr-FR" dirty="0" smtClean="0"/>
                            <a:t>A</a:t>
                          </a:r>
                          <a:endParaRPr lang="fr-FR" dirty="0"/>
                        </a:p>
                      </a:txBody>
                      <a:tcPr/>
                    </a:tc>
                    <a:tc>
                      <a:txBody>
                        <a:bodyPr/>
                        <a:lstStyle/>
                        <a:p>
                          <a:pPr algn="ctr"/>
                          <a:r>
                            <a:rPr lang="fr-FR" dirty="0" smtClean="0"/>
                            <a:t>B</a:t>
                          </a:r>
                          <a:endParaRPr lang="fr-FR" dirty="0"/>
                        </a:p>
                      </a:txBody>
                      <a:tcPr/>
                    </a:tc>
                    <a:tc>
                      <a:txBody>
                        <a:bodyPr/>
                        <a:lstStyle/>
                        <a:p>
                          <a:pPr algn="ctr"/>
                          <a:r>
                            <a:rPr lang="fr-FR" dirty="0" smtClean="0"/>
                            <a:t>A</a:t>
                          </a:r>
                          <a14:m>
                            <m:oMath xmlns:m="http://schemas.openxmlformats.org/officeDocument/2006/math">
                              <m:r>
                                <a:rPr lang="fr-FR" i="1" smtClean="0">
                                  <a:latin typeface="Cambria Math"/>
                                  <a:ea typeface="Cambria Math"/>
                                </a:rPr>
                                <m:t>⊕</m:t>
                              </m:r>
                              <m:r>
                                <a:rPr lang="fr-FR" b="0" i="1" smtClean="0">
                                  <a:latin typeface="Cambria Math"/>
                                  <a:ea typeface="Cambria Math"/>
                                </a:rPr>
                                <m:t>𝐵</m:t>
                              </m:r>
                            </m:oMath>
                          </a14:m>
                          <a:endParaRPr lang="fr-FR" dirty="0"/>
                        </a:p>
                      </a:txBody>
                      <a:tcPr/>
                    </a:tc>
                  </a:tr>
                  <a:tr h="629403">
                    <a:tc>
                      <a:txBody>
                        <a:bodyPr/>
                        <a:lstStyle/>
                        <a:p>
                          <a:pPr algn="ctr"/>
                          <a:r>
                            <a:rPr lang="fr-FR" dirty="0" smtClean="0"/>
                            <a:t>1</a:t>
                          </a:r>
                          <a:endParaRPr lang="fr-FR" dirty="0"/>
                        </a:p>
                      </a:txBody>
                      <a:tcPr anchor="ctr"/>
                    </a:tc>
                    <a:tc>
                      <a:txBody>
                        <a:bodyPr/>
                        <a:lstStyle/>
                        <a:p>
                          <a:pPr algn="ctr"/>
                          <a:r>
                            <a:rPr lang="fr-FR" dirty="0" smtClean="0"/>
                            <a:t>1</a:t>
                          </a:r>
                          <a:endParaRPr lang="fr-FR" dirty="0"/>
                        </a:p>
                      </a:txBody>
                      <a:tcPr anchor="ctr"/>
                    </a:tc>
                    <a:tc>
                      <a:txBody>
                        <a:bodyPr/>
                        <a:lstStyle/>
                        <a:p>
                          <a:pPr algn="ctr"/>
                          <a:endParaRPr lang="fr-FR" dirty="0"/>
                        </a:p>
                      </a:txBody>
                      <a:tcPr anchor="ctr"/>
                    </a:tc>
                  </a:tr>
                  <a:tr h="629403">
                    <a:tc>
                      <a:txBody>
                        <a:bodyPr/>
                        <a:lstStyle/>
                        <a:p>
                          <a:pPr algn="ctr"/>
                          <a:r>
                            <a:rPr lang="fr-FR" dirty="0" smtClean="0"/>
                            <a:t>1</a:t>
                          </a:r>
                          <a:endParaRPr lang="fr-FR" dirty="0"/>
                        </a:p>
                      </a:txBody>
                      <a:tcPr anchor="ctr"/>
                    </a:tc>
                    <a:tc>
                      <a:txBody>
                        <a:bodyPr/>
                        <a:lstStyle/>
                        <a:p>
                          <a:pPr algn="ctr"/>
                          <a:r>
                            <a:rPr lang="fr-FR" dirty="0" smtClean="0"/>
                            <a:t>0</a:t>
                          </a:r>
                          <a:endParaRPr lang="fr-FR" dirty="0"/>
                        </a:p>
                      </a:txBody>
                      <a:tcPr anchor="ctr"/>
                    </a:tc>
                    <a:tc>
                      <a:txBody>
                        <a:bodyPr/>
                        <a:lstStyle/>
                        <a:p>
                          <a:pPr algn="ctr"/>
                          <a:endParaRPr lang="fr-FR" dirty="0"/>
                        </a:p>
                      </a:txBody>
                      <a:tcPr anchor="ctr"/>
                    </a:tc>
                  </a:tr>
                  <a:tr h="629403">
                    <a:tc>
                      <a:txBody>
                        <a:bodyPr/>
                        <a:lstStyle/>
                        <a:p>
                          <a:pPr algn="ctr"/>
                          <a:r>
                            <a:rPr lang="fr-FR" dirty="0" smtClean="0"/>
                            <a:t>0</a:t>
                          </a:r>
                          <a:endParaRPr lang="fr-FR" dirty="0"/>
                        </a:p>
                      </a:txBody>
                      <a:tcPr anchor="ctr"/>
                    </a:tc>
                    <a:tc>
                      <a:txBody>
                        <a:bodyPr/>
                        <a:lstStyle/>
                        <a:p>
                          <a:pPr algn="ctr"/>
                          <a:r>
                            <a:rPr lang="fr-FR" dirty="0" smtClean="0"/>
                            <a:t>1</a:t>
                          </a:r>
                          <a:endParaRPr lang="fr-FR" dirty="0"/>
                        </a:p>
                      </a:txBody>
                      <a:tcPr anchor="ctr"/>
                    </a:tc>
                    <a:tc>
                      <a:txBody>
                        <a:bodyPr/>
                        <a:lstStyle/>
                        <a:p>
                          <a:pPr algn="ctr"/>
                          <a:endParaRPr lang="fr-FR" dirty="0"/>
                        </a:p>
                      </a:txBody>
                      <a:tcPr anchor="ctr"/>
                    </a:tc>
                  </a:tr>
                  <a:tr h="629403">
                    <a:tc>
                      <a:txBody>
                        <a:bodyPr/>
                        <a:lstStyle/>
                        <a:p>
                          <a:pPr algn="ctr"/>
                          <a:r>
                            <a:rPr lang="fr-FR" dirty="0" smtClean="0"/>
                            <a:t>0</a:t>
                          </a:r>
                          <a:endParaRPr lang="fr-FR" dirty="0"/>
                        </a:p>
                      </a:txBody>
                      <a:tcPr anchor="ctr"/>
                    </a:tc>
                    <a:tc>
                      <a:txBody>
                        <a:bodyPr/>
                        <a:lstStyle/>
                        <a:p>
                          <a:pPr algn="ctr"/>
                          <a:r>
                            <a:rPr lang="fr-FR" dirty="0" smtClean="0"/>
                            <a:t>0</a:t>
                          </a:r>
                          <a:endParaRPr lang="fr-FR" dirty="0"/>
                        </a:p>
                      </a:txBody>
                      <a:tcPr anchor="ctr"/>
                    </a:tc>
                    <a:tc>
                      <a:txBody>
                        <a:bodyPr/>
                        <a:lstStyle/>
                        <a:p>
                          <a:pPr algn="ctr"/>
                          <a:endParaRPr lang="fr-FR" dirty="0"/>
                        </a:p>
                      </a:txBody>
                      <a:tcPr anchor="ctr"/>
                    </a:tc>
                  </a:tr>
                </a:tbl>
              </a:graphicData>
            </a:graphic>
          </p:graphicFrame>
        </mc:Choice>
        <mc:Fallback xmlns="">
          <p:graphicFrame>
            <p:nvGraphicFramePr>
              <p:cNvPr id="6" name="Tableau 5"/>
              <p:cNvGraphicFramePr>
                <a:graphicFrameLocks noGrp="1"/>
              </p:cNvGraphicFramePr>
              <p:nvPr>
                <p:extLst>
                  <p:ext uri="{D42A27DB-BD31-4B8C-83A1-F6EECF244321}">
                    <p14:modId xmlns:p14="http://schemas.microsoft.com/office/powerpoint/2010/main" val="2487754551"/>
                  </p:ext>
                </p:extLst>
              </p:nvPr>
            </p:nvGraphicFramePr>
            <p:xfrm>
              <a:off x="611560" y="2060846"/>
              <a:ext cx="2520280" cy="4248472"/>
            </p:xfrm>
            <a:graphic>
              <a:graphicData uri="http://schemas.openxmlformats.org/drawingml/2006/table">
                <a:tbl>
                  <a:tblPr firstRow="1" bandRow="1">
                    <a:tableStyleId>{7E9639D4-E3E2-4D34-9284-5A2195B3D0D7}</a:tableStyleId>
                  </a:tblPr>
                  <a:tblGrid>
                    <a:gridCol w="695250"/>
                    <a:gridCol w="695250"/>
                    <a:gridCol w="1129780"/>
                  </a:tblGrid>
                  <a:tr h="1101457">
                    <a:tc gridSpan="3">
                      <a:txBody>
                        <a:bodyPr/>
                        <a:lstStyle/>
                        <a:p>
                          <a:pPr algn="ctr"/>
                          <a:r>
                            <a:rPr lang="fr-FR" sz="3600" dirty="0" smtClean="0"/>
                            <a:t>XOR</a:t>
                          </a:r>
                          <a:endParaRPr lang="fr-FR" sz="3600" dirty="0"/>
                        </a:p>
                      </a:txBody>
                      <a:tcPr anchor="ctr"/>
                    </a:tc>
                    <a:tc hMerge="1">
                      <a:txBody>
                        <a:bodyPr/>
                        <a:lstStyle/>
                        <a:p>
                          <a:endParaRPr lang="fr-FR" dirty="0"/>
                        </a:p>
                      </a:txBody>
                      <a:tcPr/>
                    </a:tc>
                    <a:tc hMerge="1">
                      <a:txBody>
                        <a:bodyPr/>
                        <a:lstStyle/>
                        <a:p>
                          <a:endParaRPr lang="fr-FR" dirty="0"/>
                        </a:p>
                      </a:txBody>
                      <a:tcPr/>
                    </a:tc>
                  </a:tr>
                  <a:tr h="629403">
                    <a:tc>
                      <a:txBody>
                        <a:bodyPr/>
                        <a:lstStyle/>
                        <a:p>
                          <a:pPr algn="ctr"/>
                          <a:r>
                            <a:rPr lang="fr-FR" dirty="0" smtClean="0"/>
                            <a:t>A</a:t>
                          </a:r>
                          <a:endParaRPr lang="fr-FR" dirty="0"/>
                        </a:p>
                      </a:txBody>
                      <a:tcPr/>
                    </a:tc>
                    <a:tc>
                      <a:txBody>
                        <a:bodyPr/>
                        <a:lstStyle/>
                        <a:p>
                          <a:pPr algn="ctr"/>
                          <a:r>
                            <a:rPr lang="fr-FR" dirty="0" smtClean="0"/>
                            <a:t>B</a:t>
                          </a:r>
                          <a:endParaRPr lang="fr-FR" dirty="0"/>
                        </a:p>
                      </a:txBody>
                      <a:tcPr/>
                    </a:tc>
                    <a:tc>
                      <a:txBody>
                        <a:bodyPr/>
                        <a:lstStyle/>
                        <a:p>
                          <a:endParaRPr lang="fr-FR"/>
                        </a:p>
                      </a:txBody>
                      <a:tcPr>
                        <a:blipFill rotWithShape="1">
                          <a:blip r:embed="rId2"/>
                          <a:stretch>
                            <a:fillRect l="-122581" t="-175728" b="-400971"/>
                          </a:stretch>
                        </a:blipFill>
                      </a:tcPr>
                    </a:tc>
                  </a:tr>
                  <a:tr h="629403">
                    <a:tc>
                      <a:txBody>
                        <a:bodyPr/>
                        <a:lstStyle/>
                        <a:p>
                          <a:pPr algn="ctr"/>
                          <a:r>
                            <a:rPr lang="fr-FR" dirty="0" smtClean="0"/>
                            <a:t>1</a:t>
                          </a:r>
                          <a:endParaRPr lang="fr-FR" dirty="0"/>
                        </a:p>
                      </a:txBody>
                      <a:tcPr anchor="ctr"/>
                    </a:tc>
                    <a:tc>
                      <a:txBody>
                        <a:bodyPr/>
                        <a:lstStyle/>
                        <a:p>
                          <a:pPr algn="ctr"/>
                          <a:r>
                            <a:rPr lang="fr-FR" dirty="0" smtClean="0"/>
                            <a:t>1</a:t>
                          </a:r>
                          <a:endParaRPr lang="fr-FR" dirty="0"/>
                        </a:p>
                      </a:txBody>
                      <a:tcPr anchor="ctr"/>
                    </a:tc>
                    <a:tc>
                      <a:txBody>
                        <a:bodyPr/>
                        <a:lstStyle/>
                        <a:p>
                          <a:pPr algn="ctr"/>
                          <a:endParaRPr lang="fr-FR" dirty="0"/>
                        </a:p>
                      </a:txBody>
                      <a:tcPr anchor="ctr"/>
                    </a:tc>
                  </a:tr>
                  <a:tr h="629403">
                    <a:tc>
                      <a:txBody>
                        <a:bodyPr/>
                        <a:lstStyle/>
                        <a:p>
                          <a:pPr algn="ctr"/>
                          <a:r>
                            <a:rPr lang="fr-FR" dirty="0" smtClean="0"/>
                            <a:t>1</a:t>
                          </a:r>
                          <a:endParaRPr lang="fr-FR" dirty="0"/>
                        </a:p>
                      </a:txBody>
                      <a:tcPr anchor="ctr"/>
                    </a:tc>
                    <a:tc>
                      <a:txBody>
                        <a:bodyPr/>
                        <a:lstStyle/>
                        <a:p>
                          <a:pPr algn="ctr"/>
                          <a:r>
                            <a:rPr lang="fr-FR" dirty="0" smtClean="0"/>
                            <a:t>0</a:t>
                          </a:r>
                          <a:endParaRPr lang="fr-FR" dirty="0"/>
                        </a:p>
                      </a:txBody>
                      <a:tcPr anchor="ctr"/>
                    </a:tc>
                    <a:tc>
                      <a:txBody>
                        <a:bodyPr/>
                        <a:lstStyle/>
                        <a:p>
                          <a:pPr algn="ctr"/>
                          <a:endParaRPr lang="fr-FR" dirty="0"/>
                        </a:p>
                      </a:txBody>
                      <a:tcPr anchor="ctr"/>
                    </a:tc>
                  </a:tr>
                  <a:tr h="629403">
                    <a:tc>
                      <a:txBody>
                        <a:bodyPr/>
                        <a:lstStyle/>
                        <a:p>
                          <a:pPr algn="ctr"/>
                          <a:r>
                            <a:rPr lang="fr-FR" dirty="0" smtClean="0"/>
                            <a:t>0</a:t>
                          </a:r>
                          <a:endParaRPr lang="fr-FR" dirty="0"/>
                        </a:p>
                      </a:txBody>
                      <a:tcPr anchor="ctr"/>
                    </a:tc>
                    <a:tc>
                      <a:txBody>
                        <a:bodyPr/>
                        <a:lstStyle/>
                        <a:p>
                          <a:pPr algn="ctr"/>
                          <a:r>
                            <a:rPr lang="fr-FR" dirty="0" smtClean="0"/>
                            <a:t>1</a:t>
                          </a:r>
                          <a:endParaRPr lang="fr-FR" dirty="0"/>
                        </a:p>
                      </a:txBody>
                      <a:tcPr anchor="ctr"/>
                    </a:tc>
                    <a:tc>
                      <a:txBody>
                        <a:bodyPr/>
                        <a:lstStyle/>
                        <a:p>
                          <a:pPr algn="ctr"/>
                          <a:endParaRPr lang="fr-FR" dirty="0"/>
                        </a:p>
                      </a:txBody>
                      <a:tcPr anchor="ctr"/>
                    </a:tc>
                  </a:tr>
                  <a:tr h="629403">
                    <a:tc>
                      <a:txBody>
                        <a:bodyPr/>
                        <a:lstStyle/>
                        <a:p>
                          <a:pPr algn="ctr"/>
                          <a:r>
                            <a:rPr lang="fr-FR" dirty="0" smtClean="0"/>
                            <a:t>0</a:t>
                          </a:r>
                          <a:endParaRPr lang="fr-FR" dirty="0"/>
                        </a:p>
                      </a:txBody>
                      <a:tcPr anchor="ctr"/>
                    </a:tc>
                    <a:tc>
                      <a:txBody>
                        <a:bodyPr/>
                        <a:lstStyle/>
                        <a:p>
                          <a:pPr algn="ctr"/>
                          <a:r>
                            <a:rPr lang="fr-FR" dirty="0" smtClean="0"/>
                            <a:t>0</a:t>
                          </a:r>
                          <a:endParaRPr lang="fr-FR" dirty="0"/>
                        </a:p>
                      </a:txBody>
                      <a:tcPr anchor="ctr"/>
                    </a:tc>
                    <a:tc>
                      <a:txBody>
                        <a:bodyPr/>
                        <a:lstStyle/>
                        <a:p>
                          <a:pPr algn="ctr"/>
                          <a:endParaRPr lang="fr-FR" dirty="0"/>
                        </a:p>
                      </a:txBody>
                      <a:tcPr anchor="ctr"/>
                    </a:tc>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au 6"/>
              <p:cNvGraphicFramePr>
                <a:graphicFrameLocks noGrp="1"/>
              </p:cNvGraphicFramePr>
              <p:nvPr>
                <p:extLst>
                  <p:ext uri="{D42A27DB-BD31-4B8C-83A1-F6EECF244321}">
                    <p14:modId xmlns:p14="http://schemas.microsoft.com/office/powerpoint/2010/main" val="3891888728"/>
                  </p:ext>
                </p:extLst>
              </p:nvPr>
            </p:nvGraphicFramePr>
            <p:xfrm>
              <a:off x="3347864" y="2060846"/>
              <a:ext cx="2592288" cy="4248473"/>
            </p:xfrm>
            <a:graphic>
              <a:graphicData uri="http://schemas.openxmlformats.org/drawingml/2006/table">
                <a:tbl>
                  <a:tblPr firstRow="1" bandRow="1">
                    <a:tableStyleId>{7E9639D4-E3E2-4D34-9284-5A2195B3D0D7}</a:tableStyleId>
                  </a:tblPr>
                  <a:tblGrid>
                    <a:gridCol w="814719"/>
                    <a:gridCol w="913473"/>
                    <a:gridCol w="864096"/>
                  </a:tblGrid>
                  <a:tr h="1120561">
                    <a:tc gridSpan="3">
                      <a:txBody>
                        <a:bodyPr/>
                        <a:lstStyle/>
                        <a:p>
                          <a:pPr algn="ctr"/>
                          <a:r>
                            <a:rPr lang="fr-FR" sz="3600" dirty="0" smtClean="0"/>
                            <a:t>NAND</a:t>
                          </a:r>
                          <a:endParaRPr lang="fr-FR" sz="3600" dirty="0"/>
                        </a:p>
                      </a:txBody>
                      <a:tcPr anchor="ctr"/>
                    </a:tc>
                    <a:tc hMerge="1">
                      <a:txBody>
                        <a:bodyPr/>
                        <a:lstStyle/>
                        <a:p>
                          <a:endParaRPr lang="fr-FR" dirty="0"/>
                        </a:p>
                      </a:txBody>
                      <a:tcPr/>
                    </a:tc>
                    <a:tc hMerge="1">
                      <a:txBody>
                        <a:bodyPr/>
                        <a:lstStyle/>
                        <a:p>
                          <a:endParaRPr lang="fr-FR" dirty="0"/>
                        </a:p>
                      </a:txBody>
                      <a:tcPr/>
                    </a:tc>
                  </a:tr>
                  <a:tr h="626364">
                    <a:tc>
                      <a:txBody>
                        <a:bodyPr/>
                        <a:lstStyle/>
                        <a:p>
                          <a:pPr algn="ctr"/>
                          <a:r>
                            <a:rPr lang="fr-FR" dirty="0" smtClean="0"/>
                            <a:t>A</a:t>
                          </a:r>
                          <a:endParaRPr lang="fr-FR" dirty="0"/>
                        </a:p>
                      </a:txBody>
                      <a:tcPr anchor="ctr"/>
                    </a:tc>
                    <a:tc>
                      <a:txBody>
                        <a:bodyPr/>
                        <a:lstStyle/>
                        <a:p>
                          <a:pPr algn="ctr"/>
                          <a:r>
                            <a:rPr lang="fr-FR" dirty="0" smtClean="0"/>
                            <a:t>B</a:t>
                          </a:r>
                          <a:endParaRPr lang="fr-F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a:rPr>
                                    </m:ctrlPr>
                                  </m:accPr>
                                  <m:e>
                                    <m:r>
                                      <m:rPr>
                                        <m:nor/>
                                      </m:rPr>
                                      <a:rPr lang="fr-FR" b="0" i="0" smtClean="0">
                                        <a:latin typeface="Cambria Math"/>
                                      </a:rPr>
                                      <m:t>A</m:t>
                                    </m:r>
                                  </m:e>
                                </m:acc>
                                <m:r>
                                  <m:rPr>
                                    <m:nor/>
                                  </m:rPr>
                                  <a:rPr lang="fr-FR" b="0" i="0" smtClean="0">
                                    <a:latin typeface="Cambria Math"/>
                                  </a:rPr>
                                  <m:t>+</m:t>
                                </m:r>
                                <m:acc>
                                  <m:accPr>
                                    <m:chr m:val="̅"/>
                                    <m:ctrlPr>
                                      <a:rPr lang="fr-FR" b="0" i="1" smtClean="0">
                                        <a:latin typeface="Cambria Math"/>
                                      </a:rPr>
                                    </m:ctrlPr>
                                  </m:accPr>
                                  <m:e>
                                    <m:r>
                                      <m:rPr>
                                        <m:nor/>
                                      </m:rPr>
                                      <a:rPr lang="fr-FR" b="0" i="0" smtClean="0">
                                        <a:latin typeface="Cambria Math"/>
                                      </a:rPr>
                                      <m:t>B</m:t>
                                    </m:r>
                                  </m:e>
                                </m:acc>
                              </m:oMath>
                            </m:oMathPara>
                          </a14:m>
                          <a:endParaRPr lang="fr-FR" dirty="0"/>
                        </a:p>
                      </a:txBody>
                      <a:tcPr anchor="ctr"/>
                    </a:tc>
                  </a:tr>
                  <a:tr h="625387">
                    <a:tc>
                      <a:txBody>
                        <a:bodyPr/>
                        <a:lstStyle/>
                        <a:p>
                          <a:pPr algn="ctr"/>
                          <a:r>
                            <a:rPr lang="fr-FR" dirty="0" smtClean="0"/>
                            <a:t>1</a:t>
                          </a:r>
                          <a:endParaRPr lang="fr-FR" dirty="0"/>
                        </a:p>
                      </a:txBody>
                      <a:tcPr anchor="ctr"/>
                    </a:tc>
                    <a:tc>
                      <a:txBody>
                        <a:bodyPr/>
                        <a:lstStyle/>
                        <a:p>
                          <a:pPr algn="ctr"/>
                          <a:r>
                            <a:rPr lang="fr-FR" dirty="0" smtClean="0"/>
                            <a:t>1</a:t>
                          </a:r>
                          <a:endParaRPr lang="fr-FR" dirty="0"/>
                        </a:p>
                      </a:txBody>
                      <a:tcPr anchor="ctr"/>
                    </a:tc>
                    <a:tc>
                      <a:txBody>
                        <a:bodyPr/>
                        <a:lstStyle/>
                        <a:p>
                          <a:pPr algn="ctr"/>
                          <a:endParaRPr lang="fr-FR" dirty="0"/>
                        </a:p>
                      </a:txBody>
                      <a:tcPr anchor="ctr"/>
                    </a:tc>
                  </a:tr>
                  <a:tr h="625387">
                    <a:tc>
                      <a:txBody>
                        <a:bodyPr/>
                        <a:lstStyle/>
                        <a:p>
                          <a:pPr algn="ctr"/>
                          <a:r>
                            <a:rPr lang="fr-FR" dirty="0" smtClean="0"/>
                            <a:t>1</a:t>
                          </a:r>
                          <a:endParaRPr lang="fr-FR" dirty="0"/>
                        </a:p>
                      </a:txBody>
                      <a:tcPr anchor="ctr"/>
                    </a:tc>
                    <a:tc>
                      <a:txBody>
                        <a:bodyPr/>
                        <a:lstStyle/>
                        <a:p>
                          <a:pPr algn="ctr"/>
                          <a:r>
                            <a:rPr lang="fr-FR" dirty="0" smtClean="0"/>
                            <a:t>0</a:t>
                          </a:r>
                          <a:endParaRPr lang="fr-FR" dirty="0"/>
                        </a:p>
                      </a:txBody>
                      <a:tcPr anchor="ctr"/>
                    </a:tc>
                    <a:tc>
                      <a:txBody>
                        <a:bodyPr/>
                        <a:lstStyle/>
                        <a:p>
                          <a:pPr algn="ctr"/>
                          <a:endParaRPr lang="fr-FR" dirty="0"/>
                        </a:p>
                      </a:txBody>
                      <a:tcPr anchor="ctr"/>
                    </a:tc>
                  </a:tr>
                  <a:tr h="625387">
                    <a:tc>
                      <a:txBody>
                        <a:bodyPr/>
                        <a:lstStyle/>
                        <a:p>
                          <a:pPr algn="ctr"/>
                          <a:r>
                            <a:rPr lang="fr-FR" dirty="0" smtClean="0"/>
                            <a:t>0</a:t>
                          </a:r>
                          <a:endParaRPr lang="fr-FR" dirty="0"/>
                        </a:p>
                      </a:txBody>
                      <a:tcPr anchor="ctr"/>
                    </a:tc>
                    <a:tc>
                      <a:txBody>
                        <a:bodyPr/>
                        <a:lstStyle/>
                        <a:p>
                          <a:pPr algn="ctr"/>
                          <a:r>
                            <a:rPr lang="fr-FR" dirty="0" smtClean="0"/>
                            <a:t>1</a:t>
                          </a:r>
                          <a:endParaRPr lang="fr-FR" dirty="0"/>
                        </a:p>
                      </a:txBody>
                      <a:tcPr anchor="ctr"/>
                    </a:tc>
                    <a:tc>
                      <a:txBody>
                        <a:bodyPr/>
                        <a:lstStyle/>
                        <a:p>
                          <a:pPr algn="ctr"/>
                          <a:endParaRPr lang="fr-FR" dirty="0"/>
                        </a:p>
                      </a:txBody>
                      <a:tcPr anchor="ctr"/>
                    </a:tc>
                  </a:tr>
                  <a:tr h="625387">
                    <a:tc>
                      <a:txBody>
                        <a:bodyPr/>
                        <a:lstStyle/>
                        <a:p>
                          <a:pPr algn="ctr"/>
                          <a:r>
                            <a:rPr lang="fr-FR" dirty="0" smtClean="0"/>
                            <a:t>0</a:t>
                          </a:r>
                          <a:endParaRPr lang="fr-FR" dirty="0"/>
                        </a:p>
                      </a:txBody>
                      <a:tcPr anchor="ctr"/>
                    </a:tc>
                    <a:tc>
                      <a:txBody>
                        <a:bodyPr/>
                        <a:lstStyle/>
                        <a:p>
                          <a:pPr algn="ctr"/>
                          <a:r>
                            <a:rPr lang="fr-FR" dirty="0" smtClean="0"/>
                            <a:t>0</a:t>
                          </a:r>
                          <a:endParaRPr lang="fr-FR" dirty="0"/>
                        </a:p>
                      </a:txBody>
                      <a:tcPr anchor="ctr"/>
                    </a:tc>
                    <a:tc>
                      <a:txBody>
                        <a:bodyPr/>
                        <a:lstStyle/>
                        <a:p>
                          <a:pPr algn="ctr"/>
                          <a:endParaRPr lang="fr-FR" dirty="0"/>
                        </a:p>
                      </a:txBody>
                      <a:tcPr anchor="ctr"/>
                    </a:tc>
                  </a:tr>
                </a:tbl>
              </a:graphicData>
            </a:graphic>
          </p:graphicFrame>
        </mc:Choice>
        <mc:Fallback xmlns="">
          <p:graphicFrame>
            <p:nvGraphicFramePr>
              <p:cNvPr id="7" name="Tableau 6"/>
              <p:cNvGraphicFramePr>
                <a:graphicFrameLocks noGrp="1"/>
              </p:cNvGraphicFramePr>
              <p:nvPr>
                <p:extLst>
                  <p:ext uri="{D42A27DB-BD31-4B8C-83A1-F6EECF244321}">
                    <p14:modId xmlns:p14="http://schemas.microsoft.com/office/powerpoint/2010/main" val="3891888728"/>
                  </p:ext>
                </p:extLst>
              </p:nvPr>
            </p:nvGraphicFramePr>
            <p:xfrm>
              <a:off x="3347864" y="2060846"/>
              <a:ext cx="2592288" cy="4248473"/>
            </p:xfrm>
            <a:graphic>
              <a:graphicData uri="http://schemas.openxmlformats.org/drawingml/2006/table">
                <a:tbl>
                  <a:tblPr firstRow="1" bandRow="1">
                    <a:tableStyleId>{7E9639D4-E3E2-4D34-9284-5A2195B3D0D7}</a:tableStyleId>
                  </a:tblPr>
                  <a:tblGrid>
                    <a:gridCol w="814719"/>
                    <a:gridCol w="913473"/>
                    <a:gridCol w="864096"/>
                  </a:tblGrid>
                  <a:tr h="1120561">
                    <a:tc gridSpan="3">
                      <a:txBody>
                        <a:bodyPr/>
                        <a:lstStyle/>
                        <a:p>
                          <a:pPr algn="ctr"/>
                          <a:r>
                            <a:rPr lang="fr-FR" sz="3600" dirty="0" smtClean="0"/>
                            <a:t>NAND</a:t>
                          </a:r>
                          <a:endParaRPr lang="fr-FR" sz="3600" dirty="0"/>
                        </a:p>
                      </a:txBody>
                      <a:tcPr anchor="ctr"/>
                    </a:tc>
                    <a:tc hMerge="1">
                      <a:txBody>
                        <a:bodyPr/>
                        <a:lstStyle/>
                        <a:p>
                          <a:endParaRPr lang="fr-FR" dirty="0"/>
                        </a:p>
                      </a:txBody>
                      <a:tcPr/>
                    </a:tc>
                    <a:tc hMerge="1">
                      <a:txBody>
                        <a:bodyPr/>
                        <a:lstStyle/>
                        <a:p>
                          <a:endParaRPr lang="fr-FR" dirty="0"/>
                        </a:p>
                      </a:txBody>
                      <a:tcPr/>
                    </a:tc>
                  </a:tr>
                  <a:tr h="626364">
                    <a:tc>
                      <a:txBody>
                        <a:bodyPr/>
                        <a:lstStyle/>
                        <a:p>
                          <a:pPr algn="ctr"/>
                          <a:r>
                            <a:rPr lang="fr-FR" dirty="0" smtClean="0"/>
                            <a:t>A</a:t>
                          </a:r>
                          <a:endParaRPr lang="fr-FR" dirty="0"/>
                        </a:p>
                      </a:txBody>
                      <a:tcPr anchor="ctr"/>
                    </a:tc>
                    <a:tc>
                      <a:txBody>
                        <a:bodyPr/>
                        <a:lstStyle/>
                        <a:p>
                          <a:pPr algn="ctr"/>
                          <a:r>
                            <a:rPr lang="fr-FR" dirty="0" smtClean="0"/>
                            <a:t>B</a:t>
                          </a:r>
                          <a:endParaRPr lang="fr-FR" dirty="0"/>
                        </a:p>
                      </a:txBody>
                      <a:tcPr anchor="ctr"/>
                    </a:tc>
                    <a:tc>
                      <a:txBody>
                        <a:bodyPr/>
                        <a:lstStyle/>
                        <a:p>
                          <a:endParaRPr lang="fr-FR"/>
                        </a:p>
                      </a:txBody>
                      <a:tcPr anchor="ctr">
                        <a:blipFill rotWithShape="1">
                          <a:blip r:embed="rId3"/>
                          <a:stretch>
                            <a:fillRect l="-199296" t="-178641" r="-704" b="-398058"/>
                          </a:stretch>
                        </a:blipFill>
                      </a:tcPr>
                    </a:tc>
                  </a:tr>
                  <a:tr h="625387">
                    <a:tc>
                      <a:txBody>
                        <a:bodyPr/>
                        <a:lstStyle/>
                        <a:p>
                          <a:pPr algn="ctr"/>
                          <a:r>
                            <a:rPr lang="fr-FR" dirty="0" smtClean="0"/>
                            <a:t>1</a:t>
                          </a:r>
                          <a:endParaRPr lang="fr-FR" dirty="0"/>
                        </a:p>
                      </a:txBody>
                      <a:tcPr anchor="ctr"/>
                    </a:tc>
                    <a:tc>
                      <a:txBody>
                        <a:bodyPr/>
                        <a:lstStyle/>
                        <a:p>
                          <a:pPr algn="ctr"/>
                          <a:r>
                            <a:rPr lang="fr-FR" dirty="0" smtClean="0"/>
                            <a:t>1</a:t>
                          </a:r>
                          <a:endParaRPr lang="fr-FR" dirty="0"/>
                        </a:p>
                      </a:txBody>
                      <a:tcPr anchor="ctr"/>
                    </a:tc>
                    <a:tc>
                      <a:txBody>
                        <a:bodyPr/>
                        <a:lstStyle/>
                        <a:p>
                          <a:pPr algn="ctr"/>
                          <a:endParaRPr lang="fr-FR" dirty="0"/>
                        </a:p>
                      </a:txBody>
                      <a:tcPr anchor="ctr"/>
                    </a:tc>
                  </a:tr>
                  <a:tr h="625387">
                    <a:tc>
                      <a:txBody>
                        <a:bodyPr/>
                        <a:lstStyle/>
                        <a:p>
                          <a:pPr algn="ctr"/>
                          <a:r>
                            <a:rPr lang="fr-FR" dirty="0" smtClean="0"/>
                            <a:t>1</a:t>
                          </a:r>
                          <a:endParaRPr lang="fr-FR" dirty="0"/>
                        </a:p>
                      </a:txBody>
                      <a:tcPr anchor="ctr"/>
                    </a:tc>
                    <a:tc>
                      <a:txBody>
                        <a:bodyPr/>
                        <a:lstStyle/>
                        <a:p>
                          <a:pPr algn="ctr"/>
                          <a:r>
                            <a:rPr lang="fr-FR" dirty="0" smtClean="0"/>
                            <a:t>0</a:t>
                          </a:r>
                          <a:endParaRPr lang="fr-FR" dirty="0"/>
                        </a:p>
                      </a:txBody>
                      <a:tcPr anchor="ctr"/>
                    </a:tc>
                    <a:tc>
                      <a:txBody>
                        <a:bodyPr/>
                        <a:lstStyle/>
                        <a:p>
                          <a:pPr algn="ctr"/>
                          <a:endParaRPr lang="fr-FR" dirty="0"/>
                        </a:p>
                      </a:txBody>
                      <a:tcPr anchor="ctr"/>
                    </a:tc>
                  </a:tr>
                  <a:tr h="625387">
                    <a:tc>
                      <a:txBody>
                        <a:bodyPr/>
                        <a:lstStyle/>
                        <a:p>
                          <a:pPr algn="ctr"/>
                          <a:r>
                            <a:rPr lang="fr-FR" dirty="0" smtClean="0"/>
                            <a:t>0</a:t>
                          </a:r>
                          <a:endParaRPr lang="fr-FR" dirty="0"/>
                        </a:p>
                      </a:txBody>
                      <a:tcPr anchor="ctr"/>
                    </a:tc>
                    <a:tc>
                      <a:txBody>
                        <a:bodyPr/>
                        <a:lstStyle/>
                        <a:p>
                          <a:pPr algn="ctr"/>
                          <a:r>
                            <a:rPr lang="fr-FR" dirty="0" smtClean="0"/>
                            <a:t>1</a:t>
                          </a:r>
                          <a:endParaRPr lang="fr-FR" dirty="0"/>
                        </a:p>
                      </a:txBody>
                      <a:tcPr anchor="ctr"/>
                    </a:tc>
                    <a:tc>
                      <a:txBody>
                        <a:bodyPr/>
                        <a:lstStyle/>
                        <a:p>
                          <a:pPr algn="ctr"/>
                          <a:endParaRPr lang="fr-FR" dirty="0"/>
                        </a:p>
                      </a:txBody>
                      <a:tcPr anchor="ctr"/>
                    </a:tc>
                  </a:tr>
                  <a:tr h="625387">
                    <a:tc>
                      <a:txBody>
                        <a:bodyPr/>
                        <a:lstStyle/>
                        <a:p>
                          <a:pPr algn="ctr"/>
                          <a:r>
                            <a:rPr lang="fr-FR" dirty="0" smtClean="0"/>
                            <a:t>0</a:t>
                          </a:r>
                          <a:endParaRPr lang="fr-FR" dirty="0"/>
                        </a:p>
                      </a:txBody>
                      <a:tcPr anchor="ctr"/>
                    </a:tc>
                    <a:tc>
                      <a:txBody>
                        <a:bodyPr/>
                        <a:lstStyle/>
                        <a:p>
                          <a:pPr algn="ctr"/>
                          <a:r>
                            <a:rPr lang="fr-FR" dirty="0" smtClean="0"/>
                            <a:t>0</a:t>
                          </a:r>
                          <a:endParaRPr lang="fr-FR" dirty="0"/>
                        </a:p>
                      </a:txBody>
                      <a:tcPr anchor="ctr"/>
                    </a:tc>
                    <a:tc>
                      <a:txBody>
                        <a:bodyPr/>
                        <a:lstStyle/>
                        <a:p>
                          <a:pPr algn="ctr"/>
                          <a:endParaRPr lang="fr-FR" dirty="0"/>
                        </a:p>
                      </a:txBody>
                      <a:tcPr anchor="ctr"/>
                    </a:tc>
                  </a:tr>
                </a:tbl>
              </a:graphicData>
            </a:graphic>
          </p:graphicFrame>
        </mc:Fallback>
      </mc:AlternateContent>
      <p:graphicFrame>
        <p:nvGraphicFramePr>
          <p:cNvPr id="8" name="Tableau 7"/>
          <p:cNvGraphicFramePr>
            <a:graphicFrameLocks noGrp="1"/>
          </p:cNvGraphicFramePr>
          <p:nvPr>
            <p:extLst>
              <p:ext uri="{D42A27DB-BD31-4B8C-83A1-F6EECF244321}">
                <p14:modId xmlns:p14="http://schemas.microsoft.com/office/powerpoint/2010/main" val="4034740251"/>
              </p:ext>
            </p:extLst>
          </p:nvPr>
        </p:nvGraphicFramePr>
        <p:xfrm>
          <a:off x="6156176" y="2060848"/>
          <a:ext cx="2448273" cy="4250367"/>
        </p:xfrm>
        <a:graphic>
          <a:graphicData uri="http://schemas.openxmlformats.org/drawingml/2006/table">
            <a:tbl>
              <a:tblPr firstRow="1" bandRow="1">
                <a:tableStyleId>{7E9639D4-E3E2-4D34-9284-5A2195B3D0D7}</a:tableStyleId>
              </a:tblPr>
              <a:tblGrid>
                <a:gridCol w="816091"/>
                <a:gridCol w="816091"/>
                <a:gridCol w="816091"/>
              </a:tblGrid>
              <a:tr h="1008112">
                <a:tc gridSpan="3">
                  <a:txBody>
                    <a:bodyPr/>
                    <a:lstStyle/>
                    <a:p>
                      <a:pPr algn="ctr"/>
                      <a:r>
                        <a:rPr lang="fr-FR" sz="3600" dirty="0" smtClean="0"/>
                        <a:t>IMP</a:t>
                      </a:r>
                      <a:endParaRPr lang="fr-FR" sz="3600" dirty="0"/>
                    </a:p>
                  </a:txBody>
                  <a:tcPr anchor="ctr"/>
                </a:tc>
                <a:tc hMerge="1">
                  <a:txBody>
                    <a:bodyPr/>
                    <a:lstStyle/>
                    <a:p>
                      <a:endParaRPr lang="fr-FR" dirty="0"/>
                    </a:p>
                  </a:txBody>
                  <a:tcPr/>
                </a:tc>
                <a:tc hMerge="1">
                  <a:txBody>
                    <a:bodyPr/>
                    <a:lstStyle/>
                    <a:p>
                      <a:endParaRPr lang="fr-FR" dirty="0"/>
                    </a:p>
                  </a:txBody>
                  <a:tcPr/>
                </a:tc>
              </a:tr>
              <a:tr h="648451">
                <a:tc>
                  <a:txBody>
                    <a:bodyPr/>
                    <a:lstStyle/>
                    <a:p>
                      <a:pPr algn="ctr"/>
                      <a:r>
                        <a:rPr lang="fr-FR" dirty="0" smtClean="0"/>
                        <a:t>A</a:t>
                      </a:r>
                      <a:endParaRPr lang="fr-FR" dirty="0"/>
                    </a:p>
                  </a:txBody>
                  <a:tcPr anchor="ctr"/>
                </a:tc>
                <a:tc>
                  <a:txBody>
                    <a:bodyPr/>
                    <a:lstStyle/>
                    <a:p>
                      <a:pPr algn="ctr"/>
                      <a:r>
                        <a:rPr lang="fr-FR" dirty="0" smtClean="0"/>
                        <a:t>B</a:t>
                      </a:r>
                      <a:endParaRPr lang="fr-FR" dirty="0"/>
                    </a:p>
                  </a:txBody>
                  <a:tcPr anchor="ctr"/>
                </a:tc>
                <a:tc>
                  <a:txBody>
                    <a:bodyPr/>
                    <a:lstStyle/>
                    <a:p>
                      <a:pPr algn="ctr"/>
                      <a:r>
                        <a:rPr lang="fr-FR" dirty="0" smtClean="0"/>
                        <a:t>A </a:t>
                      </a:r>
                      <a:r>
                        <a:rPr lang="fr-FR" spc="-50" baseline="0" dirty="0" smtClean="0"/>
                        <a:t>=&gt;</a:t>
                      </a:r>
                      <a:r>
                        <a:rPr lang="fr-FR" dirty="0" smtClean="0"/>
                        <a:t>B</a:t>
                      </a:r>
                      <a:endParaRPr lang="fr-FR" dirty="0"/>
                    </a:p>
                  </a:txBody>
                  <a:tcPr anchor="ctr"/>
                </a:tc>
              </a:tr>
              <a:tr h="648451">
                <a:tc>
                  <a:txBody>
                    <a:bodyPr/>
                    <a:lstStyle/>
                    <a:p>
                      <a:pPr algn="ctr"/>
                      <a:r>
                        <a:rPr lang="fr-FR" dirty="0" smtClean="0"/>
                        <a:t>1</a:t>
                      </a:r>
                      <a:endParaRPr lang="fr-FR" dirty="0"/>
                    </a:p>
                  </a:txBody>
                  <a:tcPr anchor="ctr"/>
                </a:tc>
                <a:tc>
                  <a:txBody>
                    <a:bodyPr/>
                    <a:lstStyle/>
                    <a:p>
                      <a:pPr algn="ctr"/>
                      <a:r>
                        <a:rPr lang="fr-FR" dirty="0" smtClean="0"/>
                        <a:t>1</a:t>
                      </a:r>
                      <a:endParaRPr lang="fr-FR" dirty="0"/>
                    </a:p>
                  </a:txBody>
                  <a:tcPr anchor="ctr"/>
                </a:tc>
                <a:tc>
                  <a:txBody>
                    <a:bodyPr/>
                    <a:lstStyle/>
                    <a:p>
                      <a:pPr algn="ctr"/>
                      <a:endParaRPr lang="fr-FR" dirty="0"/>
                    </a:p>
                  </a:txBody>
                  <a:tcPr anchor="ctr"/>
                </a:tc>
              </a:tr>
              <a:tr h="648451">
                <a:tc>
                  <a:txBody>
                    <a:bodyPr/>
                    <a:lstStyle/>
                    <a:p>
                      <a:pPr algn="ctr"/>
                      <a:r>
                        <a:rPr lang="fr-FR" dirty="0" smtClean="0"/>
                        <a:t>1</a:t>
                      </a:r>
                      <a:endParaRPr lang="fr-FR" dirty="0"/>
                    </a:p>
                  </a:txBody>
                  <a:tcPr anchor="ctr"/>
                </a:tc>
                <a:tc>
                  <a:txBody>
                    <a:bodyPr/>
                    <a:lstStyle/>
                    <a:p>
                      <a:pPr algn="ctr"/>
                      <a:r>
                        <a:rPr lang="fr-FR" dirty="0" smtClean="0"/>
                        <a:t>0</a:t>
                      </a:r>
                      <a:endParaRPr lang="fr-FR" dirty="0"/>
                    </a:p>
                  </a:txBody>
                  <a:tcPr anchor="ctr"/>
                </a:tc>
                <a:tc>
                  <a:txBody>
                    <a:bodyPr/>
                    <a:lstStyle/>
                    <a:p>
                      <a:pPr algn="ctr"/>
                      <a:endParaRPr lang="fr-FR" dirty="0"/>
                    </a:p>
                  </a:txBody>
                  <a:tcPr anchor="ctr"/>
                </a:tc>
              </a:tr>
              <a:tr h="648451">
                <a:tc>
                  <a:txBody>
                    <a:bodyPr/>
                    <a:lstStyle/>
                    <a:p>
                      <a:pPr algn="ctr"/>
                      <a:r>
                        <a:rPr lang="fr-FR" dirty="0" smtClean="0"/>
                        <a:t>0</a:t>
                      </a:r>
                      <a:endParaRPr lang="fr-FR" dirty="0"/>
                    </a:p>
                  </a:txBody>
                  <a:tcPr anchor="ctr"/>
                </a:tc>
                <a:tc>
                  <a:txBody>
                    <a:bodyPr/>
                    <a:lstStyle/>
                    <a:p>
                      <a:pPr algn="ctr"/>
                      <a:r>
                        <a:rPr lang="fr-FR" dirty="0" smtClean="0"/>
                        <a:t>1</a:t>
                      </a:r>
                      <a:endParaRPr lang="fr-FR" dirty="0"/>
                    </a:p>
                  </a:txBody>
                  <a:tcPr anchor="ctr"/>
                </a:tc>
                <a:tc>
                  <a:txBody>
                    <a:bodyPr/>
                    <a:lstStyle/>
                    <a:p>
                      <a:pPr algn="ctr"/>
                      <a:endParaRPr lang="fr-FR" dirty="0"/>
                    </a:p>
                  </a:txBody>
                  <a:tcPr anchor="ctr"/>
                </a:tc>
              </a:tr>
              <a:tr h="648451">
                <a:tc>
                  <a:txBody>
                    <a:bodyPr/>
                    <a:lstStyle/>
                    <a:p>
                      <a:pPr algn="ctr"/>
                      <a:r>
                        <a:rPr lang="fr-FR" dirty="0" smtClean="0"/>
                        <a:t>0</a:t>
                      </a:r>
                      <a:endParaRPr lang="fr-FR" dirty="0"/>
                    </a:p>
                  </a:txBody>
                  <a:tcPr anchor="ctr"/>
                </a:tc>
                <a:tc>
                  <a:txBody>
                    <a:bodyPr/>
                    <a:lstStyle/>
                    <a:p>
                      <a:pPr algn="ctr"/>
                      <a:r>
                        <a:rPr lang="fr-FR" dirty="0" smtClean="0"/>
                        <a:t>0</a:t>
                      </a:r>
                      <a:endParaRPr lang="fr-FR" dirty="0"/>
                    </a:p>
                  </a:txBody>
                  <a:tcPr anchor="ctr"/>
                </a:tc>
                <a:tc>
                  <a:txBody>
                    <a:bodyPr/>
                    <a:lstStyle/>
                    <a:p>
                      <a:pPr algn="ctr"/>
                      <a:endParaRPr lang="fr-FR" dirty="0"/>
                    </a:p>
                  </a:txBody>
                  <a:tcPr anchor="ctr"/>
                </a:tc>
              </a:tr>
            </a:tbl>
          </a:graphicData>
        </a:graphic>
      </p:graphicFrame>
    </p:spTree>
    <p:extLst>
      <p:ext uri="{BB962C8B-B14F-4D97-AF65-F5344CB8AC3E}">
        <p14:creationId xmlns:p14="http://schemas.microsoft.com/office/powerpoint/2010/main" val="2120583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404664"/>
            <a:ext cx="9036496" cy="1323439"/>
          </a:xfrm>
          <a:prstGeom prst="rect">
            <a:avLst/>
          </a:prstGeom>
          <a:noFill/>
        </p:spPr>
        <p:txBody>
          <a:bodyPr wrap="square" rtlCol="0">
            <a:spAutoFit/>
          </a:bodyPr>
          <a:lstStyle/>
          <a:p>
            <a:pPr algn="ctr"/>
            <a:r>
              <a:rPr lang="fr-FR" sz="8000" dirty="0" smtClean="0">
                <a:solidFill>
                  <a:srgbClr val="C00000"/>
                </a:solidFill>
              </a:rPr>
              <a:t>De Boole à Shannon</a:t>
            </a:r>
            <a:endParaRPr lang="fr-FR" sz="8000" dirty="0">
              <a:solidFill>
                <a:srgbClr val="C00000"/>
              </a:solidFill>
            </a:endParaRPr>
          </a:p>
        </p:txBody>
      </p:sp>
      <p:sp>
        <p:nvSpPr>
          <p:cNvPr id="3" name="Sous-titre 2"/>
          <p:cNvSpPr>
            <a:spLocks noGrp="1"/>
          </p:cNvSpPr>
          <p:nvPr>
            <p:ph type="subTitle" idx="1"/>
          </p:nvPr>
        </p:nvSpPr>
        <p:spPr/>
        <p:txBody>
          <a:bodyPr/>
          <a:lstStyle/>
          <a:p>
            <a:endParaRPr lang="fr-F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60" t="9482" r="9063" b="5513"/>
          <a:stretch/>
        </p:blipFill>
        <p:spPr bwMode="auto">
          <a:xfrm>
            <a:off x="467544" y="1624032"/>
            <a:ext cx="8280920" cy="5162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727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332656"/>
            <a:ext cx="8784976" cy="6120680"/>
          </a:xfrm>
        </p:spPr>
        <p:txBody>
          <a:bodyPr>
            <a:normAutofit lnSpcReduction="10000"/>
          </a:bodyPr>
          <a:lstStyle/>
          <a:p>
            <a:pPr marL="0" indent="0">
              <a:buNone/>
            </a:pPr>
            <a:r>
              <a:rPr lang="fr-FR" sz="4400" b="1" dirty="0" smtClean="0">
                <a:solidFill>
                  <a:srgbClr val="002060"/>
                </a:solidFill>
              </a:rPr>
              <a:t>Toute affirmation mathématique doit pouvoir être lue comme expression d’une vérité générale.</a:t>
            </a:r>
          </a:p>
          <a:p>
            <a:pPr marL="0" indent="0">
              <a:buNone/>
            </a:pPr>
            <a:r>
              <a:rPr lang="fr-FR" sz="4400" dirty="0" smtClean="0">
                <a:solidFill>
                  <a:srgbClr val="002060"/>
                </a:solidFill>
              </a:rPr>
              <a:t>Les autres sciences proposent des modèles issus de l’expérience, pas des vérités générales.</a:t>
            </a:r>
          </a:p>
          <a:p>
            <a:pPr marL="0" indent="0">
              <a:buNone/>
            </a:pPr>
            <a:r>
              <a:rPr lang="fr-FR" sz="4400" dirty="0" smtClean="0">
                <a:solidFill>
                  <a:srgbClr val="002060"/>
                </a:solidFill>
              </a:rPr>
              <a:t>La langue ordinaire est rétive à la discipline mathématique…</a:t>
            </a:r>
          </a:p>
          <a:p>
            <a:pPr marL="0" indent="0">
              <a:buNone/>
            </a:pPr>
            <a:r>
              <a:rPr lang="fr-FR" sz="4400" dirty="0" smtClean="0">
                <a:solidFill>
                  <a:srgbClr val="002060"/>
                </a:solidFill>
              </a:rPr>
              <a:t>…et réciproquement</a:t>
            </a:r>
          </a:p>
          <a:p>
            <a:pPr marL="0" indent="0">
              <a:buNone/>
            </a:pPr>
            <a:endParaRPr lang="fr-FR" dirty="0"/>
          </a:p>
        </p:txBody>
      </p:sp>
    </p:spTree>
    <p:extLst>
      <p:ext uri="{BB962C8B-B14F-4D97-AF65-F5344CB8AC3E}">
        <p14:creationId xmlns:p14="http://schemas.microsoft.com/office/powerpoint/2010/main" val="2307096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8000" dirty="0" smtClean="0">
                <a:solidFill>
                  <a:srgbClr val="C00000"/>
                </a:solidFill>
              </a:rPr>
              <a:t>Les portes logiques</a:t>
            </a:r>
            <a:endParaRPr lang="fr-FR" sz="8000" dirty="0">
              <a:solidFill>
                <a:srgbClr val="C00000"/>
              </a:solidFill>
            </a:endParaRPr>
          </a:p>
        </p:txBody>
      </p:sp>
      <mc:AlternateContent xmlns:mc="http://schemas.openxmlformats.org/markup-compatibility/2006" xmlns:a14="http://schemas.microsoft.com/office/drawing/2010/main">
        <mc:Choice Requires="a14">
          <p:graphicFrame>
            <p:nvGraphicFramePr>
              <p:cNvPr id="4" name="Espace réservé du contenu 3"/>
              <p:cNvGraphicFramePr>
                <a:graphicFrameLocks noGrp="1"/>
              </p:cNvGraphicFramePr>
              <p:nvPr>
                <p:ph idx="1"/>
                <p:extLst>
                  <p:ext uri="{D42A27DB-BD31-4B8C-83A1-F6EECF244321}">
                    <p14:modId xmlns:p14="http://schemas.microsoft.com/office/powerpoint/2010/main" val="3188731135"/>
                  </p:ext>
                </p:extLst>
              </p:nvPr>
            </p:nvGraphicFramePr>
            <p:xfrm>
              <a:off x="467544" y="1484786"/>
              <a:ext cx="8229600" cy="4261836"/>
            </p:xfrm>
            <a:graphic>
              <a:graphicData uri="http://schemas.openxmlformats.org/drawingml/2006/table">
                <a:tbl>
                  <a:tblPr firstRow="1" bandRow="1">
                    <a:tableStyleId>{7E9639D4-E3E2-4D34-9284-5A2195B3D0D7}</a:tableStyleId>
                  </a:tblPr>
                  <a:tblGrid>
                    <a:gridCol w="2057400"/>
                    <a:gridCol w="2119064"/>
                    <a:gridCol w="1995736"/>
                    <a:gridCol w="2057400"/>
                  </a:tblGrid>
                  <a:tr h="710306">
                    <a:tc>
                      <a:txBody>
                        <a:bodyPr/>
                        <a:lstStyle/>
                        <a:p>
                          <a:pPr algn="ctr"/>
                          <a:r>
                            <a:rPr lang="fr-FR" sz="2400" dirty="0" smtClean="0"/>
                            <a:t>NOM</a:t>
                          </a:r>
                          <a:endParaRPr lang="fr-FR" sz="2400" dirty="0"/>
                        </a:p>
                      </a:txBody>
                      <a:tcPr anchor="ctr"/>
                    </a:tc>
                    <a:tc>
                      <a:txBody>
                        <a:bodyPr/>
                        <a:lstStyle/>
                        <a:p>
                          <a:pPr algn="ctr"/>
                          <a:r>
                            <a:rPr lang="fr-FR" sz="2400" dirty="0" smtClean="0"/>
                            <a:t>EXPRESSION</a:t>
                          </a:r>
                          <a:endParaRPr lang="fr-FR" sz="2400" dirty="0"/>
                        </a:p>
                      </a:txBody>
                      <a:tcPr anchor="ctr"/>
                    </a:tc>
                    <a:tc>
                      <a:txBody>
                        <a:bodyPr/>
                        <a:lstStyle/>
                        <a:p>
                          <a:pPr algn="ctr"/>
                          <a:r>
                            <a:rPr lang="fr-FR" sz="2400" dirty="0" smtClean="0"/>
                            <a:t>SYMBOLE</a:t>
                          </a:r>
                          <a:endParaRPr lang="fr-FR" sz="2400" dirty="0"/>
                        </a:p>
                      </a:txBody>
                      <a:tcPr anchor="ctr"/>
                    </a:tc>
                    <a:tc>
                      <a:txBody>
                        <a:bodyPr/>
                        <a:lstStyle/>
                        <a:p>
                          <a:pPr algn="ctr"/>
                          <a:r>
                            <a:rPr lang="fr-FR" sz="2400" dirty="0" smtClean="0"/>
                            <a:t>SYMBOLE</a:t>
                          </a:r>
                          <a:endParaRPr lang="fr-FR" sz="2400" dirty="0"/>
                        </a:p>
                      </a:txBody>
                      <a:tcPr anchor="ctr"/>
                    </a:tc>
                  </a:tr>
                  <a:tr h="710306">
                    <a:tc>
                      <a:txBody>
                        <a:bodyPr/>
                        <a:lstStyle/>
                        <a:p>
                          <a:pPr algn="ctr"/>
                          <a:r>
                            <a:rPr lang="fr-FR" dirty="0" smtClean="0"/>
                            <a:t>ET</a:t>
                          </a:r>
                          <a:endParaRPr lang="fr-FR" dirty="0"/>
                        </a:p>
                      </a:txBody>
                      <a:tcPr anchor="ctr"/>
                    </a:tc>
                    <a:tc>
                      <a:txBody>
                        <a:bodyPr/>
                        <a:lstStyle/>
                        <a:p>
                          <a:pPr algn="ctr"/>
                          <a:r>
                            <a:rPr lang="fr-FR" dirty="0" smtClean="0"/>
                            <a:t>A.B</a:t>
                          </a:r>
                          <a:endParaRPr lang="fr-FR" dirty="0"/>
                        </a:p>
                      </a:txBody>
                      <a:tcPr anchor="ctr"/>
                    </a:tc>
                    <a:tc>
                      <a:txBody>
                        <a:bodyPr/>
                        <a:lstStyle/>
                        <a:p>
                          <a:pPr algn="ctr"/>
                          <a:endParaRPr lang="fr-FR" dirty="0"/>
                        </a:p>
                      </a:txBody>
                      <a:tcPr anchor="ctr"/>
                    </a:tc>
                    <a:tc>
                      <a:txBody>
                        <a:bodyPr/>
                        <a:lstStyle/>
                        <a:p>
                          <a:pPr algn="ctr"/>
                          <a:endParaRPr lang="fr-FR" dirty="0"/>
                        </a:p>
                      </a:txBody>
                      <a:tcPr anchor="ctr"/>
                    </a:tc>
                  </a:tr>
                  <a:tr h="710306">
                    <a:tc>
                      <a:txBody>
                        <a:bodyPr/>
                        <a:lstStyle/>
                        <a:p>
                          <a:pPr algn="ctr"/>
                          <a:r>
                            <a:rPr lang="fr-FR" dirty="0" smtClean="0"/>
                            <a:t>OU</a:t>
                          </a:r>
                          <a:endParaRPr lang="fr-FR" dirty="0"/>
                        </a:p>
                      </a:txBody>
                      <a:tcPr anchor="ctr"/>
                    </a:tc>
                    <a:tc>
                      <a:txBody>
                        <a:bodyPr/>
                        <a:lstStyle/>
                        <a:p>
                          <a:pPr algn="ctr"/>
                          <a:r>
                            <a:rPr lang="fr-FR" dirty="0" smtClean="0"/>
                            <a:t>A</a:t>
                          </a:r>
                          <a14:m>
                            <m:oMath xmlns:m="http://schemas.openxmlformats.org/officeDocument/2006/math">
                              <m:r>
                                <a:rPr lang="fr-FR" sz="2000" b="0" i="0" smtClean="0">
                                  <a:latin typeface="Cambria Math"/>
                                  <a:ea typeface="Cambria Math"/>
                                </a:rPr>
                                <m:t>+</m:t>
                              </m:r>
                              <m:r>
                                <m:rPr>
                                  <m:sty m:val="p"/>
                                </m:rPr>
                                <a:rPr lang="fr-FR" sz="2000" b="0" i="0" smtClean="0">
                                  <a:latin typeface="Cambria Math"/>
                                  <a:ea typeface="Cambria Math"/>
                                </a:rPr>
                                <m:t>B</m:t>
                              </m:r>
                            </m:oMath>
                          </a14:m>
                          <a:endParaRPr lang="fr-FR" sz="2000" dirty="0"/>
                        </a:p>
                      </a:txBody>
                      <a:tcPr anchor="ctr"/>
                    </a:tc>
                    <a:tc>
                      <a:txBody>
                        <a:bodyPr/>
                        <a:lstStyle/>
                        <a:p>
                          <a:pPr algn="ctr"/>
                          <a:endParaRPr lang="fr-FR" dirty="0"/>
                        </a:p>
                      </a:txBody>
                      <a:tcPr anchor="ctr"/>
                    </a:tc>
                    <a:tc>
                      <a:txBody>
                        <a:bodyPr/>
                        <a:lstStyle/>
                        <a:p>
                          <a:pPr algn="ctr"/>
                          <a:endParaRPr lang="fr-FR" dirty="0"/>
                        </a:p>
                      </a:txBody>
                      <a:tcPr anchor="ctr"/>
                    </a:tc>
                  </a:tr>
                  <a:tr h="710306">
                    <a:tc>
                      <a:txBody>
                        <a:bodyPr/>
                        <a:lstStyle/>
                        <a:p>
                          <a:pPr algn="ctr"/>
                          <a:r>
                            <a:rPr lang="fr-FR" dirty="0" smtClean="0"/>
                            <a:t>NAND</a:t>
                          </a:r>
                          <a:endParaRPr lang="fr-F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a:rPr>
                                    </m:ctrlPr>
                                  </m:accPr>
                                  <m:e>
                                    <m:r>
                                      <m:rPr>
                                        <m:nor/>
                                      </m:rPr>
                                      <a:rPr lang="fr-FR" b="0" i="0" smtClean="0">
                                        <a:latin typeface="Cambria Math"/>
                                      </a:rPr>
                                      <m:t>A</m:t>
                                    </m:r>
                                    <m:r>
                                      <m:rPr>
                                        <m:nor/>
                                      </m:rPr>
                                      <a:rPr lang="fr-FR" b="0" i="0" smtClean="0">
                                        <a:latin typeface="Cambria Math"/>
                                      </a:rPr>
                                      <m:t>.</m:t>
                                    </m:r>
                                    <m:r>
                                      <m:rPr>
                                        <m:nor/>
                                      </m:rPr>
                                      <a:rPr lang="fr-FR" b="0" i="0" smtClean="0">
                                        <a:latin typeface="Cambria Math"/>
                                      </a:rPr>
                                      <m:t>B</m:t>
                                    </m:r>
                                  </m:e>
                                </m:acc>
                              </m:oMath>
                            </m:oMathPara>
                          </a14:m>
                          <a:endParaRPr lang="fr-FR" dirty="0"/>
                        </a:p>
                      </a:txBody>
                      <a:tcPr anchor="ctr"/>
                    </a:tc>
                    <a:tc>
                      <a:txBody>
                        <a:bodyPr/>
                        <a:lstStyle/>
                        <a:p>
                          <a:pPr algn="ctr"/>
                          <a:endParaRPr lang="fr-FR" dirty="0"/>
                        </a:p>
                      </a:txBody>
                      <a:tcPr anchor="ctr"/>
                    </a:tc>
                    <a:tc>
                      <a:txBody>
                        <a:bodyPr/>
                        <a:lstStyle/>
                        <a:p>
                          <a:pPr algn="ctr"/>
                          <a:endParaRPr lang="fr-FR" dirty="0"/>
                        </a:p>
                      </a:txBody>
                      <a:tcPr anchor="ctr"/>
                    </a:tc>
                  </a:tr>
                  <a:tr h="710306">
                    <a:tc>
                      <a:txBody>
                        <a:bodyPr/>
                        <a:lstStyle/>
                        <a:p>
                          <a:pPr algn="ctr"/>
                          <a:r>
                            <a:rPr lang="fr-FR" dirty="0" smtClean="0"/>
                            <a:t>XOR</a:t>
                          </a:r>
                          <a:endParaRPr lang="fr-FR" dirty="0"/>
                        </a:p>
                      </a:txBody>
                      <a:tcPr anchor="ctr"/>
                    </a:tc>
                    <a:tc>
                      <a:txBody>
                        <a:bodyPr/>
                        <a:lstStyle/>
                        <a:p>
                          <a:pPr algn="ctr"/>
                          <a:r>
                            <a:rPr lang="fr-FR" dirty="0" smtClean="0"/>
                            <a:t>A</a:t>
                          </a:r>
                          <a:r>
                            <a:rPr lang="fr-FR" baseline="0" dirty="0" smtClean="0"/>
                            <a:t> </a:t>
                          </a:r>
                          <a14:m>
                            <m:oMath xmlns:m="http://schemas.openxmlformats.org/officeDocument/2006/math">
                              <m:nary>
                                <m:naryPr>
                                  <m:chr m:val="⨁"/>
                                  <m:subHide m:val="on"/>
                                  <m:supHide m:val="on"/>
                                  <m:ctrlPr>
                                    <a:rPr lang="fr-FR" b="0" i="1" baseline="0" smtClean="0">
                                      <a:latin typeface="Cambria Math"/>
                                      <a:ea typeface="Cambria Math"/>
                                    </a:rPr>
                                  </m:ctrlPr>
                                </m:naryPr>
                                <m:sub/>
                                <m:sup/>
                                <m:e>
                                  <m:r>
                                    <m:rPr>
                                      <m:nor/>
                                    </m:rPr>
                                    <a:rPr lang="fr-FR" b="0" i="0" baseline="0" smtClean="0">
                                      <a:latin typeface="Cambria Math"/>
                                      <a:ea typeface="Cambria Math"/>
                                    </a:rPr>
                                    <m:t>B</m:t>
                                  </m:r>
                                </m:e>
                              </m:nary>
                            </m:oMath>
                          </a14:m>
                          <a:endParaRPr lang="fr-FR" dirty="0"/>
                        </a:p>
                      </a:txBody>
                      <a:tcPr anchor="ctr"/>
                    </a:tc>
                    <a:tc>
                      <a:txBody>
                        <a:bodyPr/>
                        <a:lstStyle/>
                        <a:p>
                          <a:pPr algn="ctr"/>
                          <a:endParaRPr lang="fr-FR" dirty="0"/>
                        </a:p>
                      </a:txBody>
                      <a:tcPr anchor="ctr"/>
                    </a:tc>
                    <a:tc>
                      <a:txBody>
                        <a:bodyPr/>
                        <a:lstStyle/>
                        <a:p>
                          <a:pPr algn="ctr"/>
                          <a:endParaRPr lang="fr-FR" dirty="0"/>
                        </a:p>
                      </a:txBody>
                      <a:tcPr anchor="ctr"/>
                    </a:tc>
                  </a:tr>
                  <a:tr h="710306">
                    <a:tc>
                      <a:txBody>
                        <a:bodyPr/>
                        <a:lstStyle/>
                        <a:p>
                          <a:pPr algn="ctr"/>
                          <a:r>
                            <a:rPr lang="fr-FR" dirty="0" smtClean="0"/>
                            <a:t>NOR</a:t>
                          </a:r>
                          <a:endParaRPr lang="fr-F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a:rPr>
                                    </m:ctrlPr>
                                  </m:accPr>
                                  <m:e>
                                    <m:r>
                                      <m:rPr>
                                        <m:nor/>
                                      </m:rPr>
                                      <a:rPr lang="fr-FR" b="0" i="0" smtClean="0">
                                        <a:latin typeface="Cambria Math"/>
                                      </a:rPr>
                                      <m:t>A</m:t>
                                    </m:r>
                                    <m:r>
                                      <m:rPr>
                                        <m:nor/>
                                      </m:rPr>
                                      <a:rPr lang="fr-FR" b="0" i="0" smtClean="0">
                                        <a:latin typeface="Cambria Math"/>
                                      </a:rPr>
                                      <m:t>+</m:t>
                                    </m:r>
                                    <m:r>
                                      <m:rPr>
                                        <m:nor/>
                                      </m:rPr>
                                      <a:rPr lang="fr-FR" b="0" i="0" smtClean="0">
                                        <a:latin typeface="Cambria Math"/>
                                      </a:rPr>
                                      <m:t>B</m:t>
                                    </m:r>
                                  </m:e>
                                </m:acc>
                              </m:oMath>
                            </m:oMathPara>
                          </a14:m>
                          <a:endParaRPr lang="fr-FR" dirty="0"/>
                        </a:p>
                      </a:txBody>
                      <a:tcPr anchor="ctr"/>
                    </a:tc>
                    <a:tc>
                      <a:txBody>
                        <a:bodyPr/>
                        <a:lstStyle/>
                        <a:p>
                          <a:pPr algn="ctr"/>
                          <a:endParaRPr lang="fr-FR" dirty="0"/>
                        </a:p>
                      </a:txBody>
                      <a:tcPr anchor="ctr"/>
                    </a:tc>
                    <a:tc>
                      <a:txBody>
                        <a:bodyPr/>
                        <a:lstStyle/>
                        <a:p>
                          <a:pPr algn="ctr"/>
                          <a:endParaRPr lang="fr-FR" dirty="0"/>
                        </a:p>
                      </a:txBody>
                      <a:tcPr anchor="ctr"/>
                    </a:tc>
                  </a:tr>
                </a:tbl>
              </a:graphicData>
            </a:graphic>
          </p:graphicFrame>
        </mc:Choice>
        <mc:Fallback xmlns="">
          <p:graphicFrame>
            <p:nvGraphicFramePr>
              <p:cNvPr id="4" name="Espace réservé du contenu 3"/>
              <p:cNvGraphicFramePr>
                <a:graphicFrameLocks noGrp="1"/>
              </p:cNvGraphicFramePr>
              <p:nvPr>
                <p:ph idx="1"/>
                <p:extLst>
                  <p:ext uri="{D42A27DB-BD31-4B8C-83A1-F6EECF244321}">
                    <p14:modId xmlns:p14="http://schemas.microsoft.com/office/powerpoint/2010/main" val="3188731135"/>
                  </p:ext>
                </p:extLst>
              </p:nvPr>
            </p:nvGraphicFramePr>
            <p:xfrm>
              <a:off x="467544" y="1484786"/>
              <a:ext cx="8229600" cy="4261836"/>
            </p:xfrm>
            <a:graphic>
              <a:graphicData uri="http://schemas.openxmlformats.org/drawingml/2006/table">
                <a:tbl>
                  <a:tblPr firstRow="1" bandRow="1">
                    <a:tableStyleId>{7E9639D4-E3E2-4D34-9284-5A2195B3D0D7}</a:tableStyleId>
                  </a:tblPr>
                  <a:tblGrid>
                    <a:gridCol w="2057400"/>
                    <a:gridCol w="2119064"/>
                    <a:gridCol w="1995736"/>
                    <a:gridCol w="2057400"/>
                  </a:tblGrid>
                  <a:tr h="710306">
                    <a:tc>
                      <a:txBody>
                        <a:bodyPr/>
                        <a:lstStyle/>
                        <a:p>
                          <a:pPr algn="ctr"/>
                          <a:r>
                            <a:rPr lang="fr-FR" sz="2400" dirty="0" smtClean="0"/>
                            <a:t>NOM</a:t>
                          </a:r>
                          <a:endParaRPr lang="fr-FR" sz="2400" dirty="0"/>
                        </a:p>
                      </a:txBody>
                      <a:tcPr anchor="ctr"/>
                    </a:tc>
                    <a:tc>
                      <a:txBody>
                        <a:bodyPr/>
                        <a:lstStyle/>
                        <a:p>
                          <a:pPr algn="ctr"/>
                          <a:r>
                            <a:rPr lang="fr-FR" sz="2400" dirty="0" smtClean="0"/>
                            <a:t>EXPRESSION</a:t>
                          </a:r>
                          <a:endParaRPr lang="fr-FR" sz="2400" dirty="0"/>
                        </a:p>
                      </a:txBody>
                      <a:tcPr anchor="ctr"/>
                    </a:tc>
                    <a:tc>
                      <a:txBody>
                        <a:bodyPr/>
                        <a:lstStyle/>
                        <a:p>
                          <a:pPr algn="ctr"/>
                          <a:r>
                            <a:rPr lang="fr-FR" sz="2400" dirty="0" smtClean="0"/>
                            <a:t>SYMBOLE</a:t>
                          </a:r>
                          <a:endParaRPr lang="fr-FR" sz="2400" dirty="0"/>
                        </a:p>
                      </a:txBody>
                      <a:tcPr anchor="ctr"/>
                    </a:tc>
                    <a:tc>
                      <a:txBody>
                        <a:bodyPr/>
                        <a:lstStyle/>
                        <a:p>
                          <a:pPr algn="ctr"/>
                          <a:r>
                            <a:rPr lang="fr-FR" sz="2400" dirty="0" smtClean="0"/>
                            <a:t>SYMBOLE</a:t>
                          </a:r>
                          <a:endParaRPr lang="fr-FR" sz="2400" dirty="0"/>
                        </a:p>
                      </a:txBody>
                      <a:tcPr anchor="ctr"/>
                    </a:tc>
                  </a:tr>
                  <a:tr h="710306">
                    <a:tc>
                      <a:txBody>
                        <a:bodyPr/>
                        <a:lstStyle/>
                        <a:p>
                          <a:pPr algn="ctr"/>
                          <a:r>
                            <a:rPr lang="fr-FR" dirty="0" smtClean="0"/>
                            <a:t>ET</a:t>
                          </a:r>
                          <a:endParaRPr lang="fr-FR" dirty="0"/>
                        </a:p>
                      </a:txBody>
                      <a:tcPr anchor="ctr"/>
                    </a:tc>
                    <a:tc>
                      <a:txBody>
                        <a:bodyPr/>
                        <a:lstStyle/>
                        <a:p>
                          <a:pPr algn="ctr"/>
                          <a:r>
                            <a:rPr lang="fr-FR" dirty="0" smtClean="0"/>
                            <a:t>A.B</a:t>
                          </a:r>
                          <a:endParaRPr lang="fr-FR" dirty="0"/>
                        </a:p>
                      </a:txBody>
                      <a:tcPr anchor="ctr"/>
                    </a:tc>
                    <a:tc>
                      <a:txBody>
                        <a:bodyPr/>
                        <a:lstStyle/>
                        <a:p>
                          <a:pPr algn="ctr"/>
                          <a:endParaRPr lang="fr-FR" dirty="0"/>
                        </a:p>
                      </a:txBody>
                      <a:tcPr anchor="ctr"/>
                    </a:tc>
                    <a:tc>
                      <a:txBody>
                        <a:bodyPr/>
                        <a:lstStyle/>
                        <a:p>
                          <a:pPr algn="ctr"/>
                          <a:endParaRPr lang="fr-FR" dirty="0"/>
                        </a:p>
                      </a:txBody>
                      <a:tcPr anchor="ctr"/>
                    </a:tc>
                  </a:tr>
                  <a:tr h="710306">
                    <a:tc>
                      <a:txBody>
                        <a:bodyPr/>
                        <a:lstStyle/>
                        <a:p>
                          <a:pPr algn="ctr"/>
                          <a:r>
                            <a:rPr lang="fr-FR" dirty="0" smtClean="0"/>
                            <a:t>OU</a:t>
                          </a:r>
                          <a:endParaRPr lang="fr-FR" dirty="0"/>
                        </a:p>
                      </a:txBody>
                      <a:tcPr anchor="ctr"/>
                    </a:tc>
                    <a:tc>
                      <a:txBody>
                        <a:bodyPr/>
                        <a:lstStyle/>
                        <a:p>
                          <a:endParaRPr lang="fr-FR"/>
                        </a:p>
                      </a:txBody>
                      <a:tcPr anchor="ctr">
                        <a:blipFill rotWithShape="1">
                          <a:blip r:embed="rId2"/>
                          <a:stretch>
                            <a:fillRect l="-97695" t="-200000" r="-191643" b="-298291"/>
                          </a:stretch>
                        </a:blipFill>
                      </a:tcPr>
                    </a:tc>
                    <a:tc>
                      <a:txBody>
                        <a:bodyPr/>
                        <a:lstStyle/>
                        <a:p>
                          <a:pPr algn="ctr"/>
                          <a:endParaRPr lang="fr-FR" dirty="0"/>
                        </a:p>
                      </a:txBody>
                      <a:tcPr anchor="ctr"/>
                    </a:tc>
                    <a:tc>
                      <a:txBody>
                        <a:bodyPr/>
                        <a:lstStyle/>
                        <a:p>
                          <a:pPr algn="ctr"/>
                          <a:endParaRPr lang="fr-FR" dirty="0"/>
                        </a:p>
                      </a:txBody>
                      <a:tcPr anchor="ctr"/>
                    </a:tc>
                  </a:tr>
                  <a:tr h="710306">
                    <a:tc>
                      <a:txBody>
                        <a:bodyPr/>
                        <a:lstStyle/>
                        <a:p>
                          <a:pPr algn="ctr"/>
                          <a:r>
                            <a:rPr lang="fr-FR" dirty="0" smtClean="0"/>
                            <a:t>NAND</a:t>
                          </a:r>
                          <a:endParaRPr lang="fr-FR" dirty="0"/>
                        </a:p>
                      </a:txBody>
                      <a:tcPr anchor="ctr"/>
                    </a:tc>
                    <a:tc>
                      <a:txBody>
                        <a:bodyPr/>
                        <a:lstStyle/>
                        <a:p>
                          <a:endParaRPr lang="fr-FR"/>
                        </a:p>
                      </a:txBody>
                      <a:tcPr anchor="ctr">
                        <a:blipFill rotWithShape="1">
                          <a:blip r:embed="rId2"/>
                          <a:stretch>
                            <a:fillRect l="-97695" t="-302586" r="-191643" b="-200862"/>
                          </a:stretch>
                        </a:blipFill>
                      </a:tcPr>
                    </a:tc>
                    <a:tc>
                      <a:txBody>
                        <a:bodyPr/>
                        <a:lstStyle/>
                        <a:p>
                          <a:pPr algn="ctr"/>
                          <a:endParaRPr lang="fr-FR" dirty="0"/>
                        </a:p>
                      </a:txBody>
                      <a:tcPr anchor="ctr"/>
                    </a:tc>
                    <a:tc>
                      <a:txBody>
                        <a:bodyPr/>
                        <a:lstStyle/>
                        <a:p>
                          <a:pPr algn="ctr"/>
                          <a:endParaRPr lang="fr-FR" dirty="0"/>
                        </a:p>
                      </a:txBody>
                      <a:tcPr anchor="ctr"/>
                    </a:tc>
                  </a:tr>
                  <a:tr h="710306">
                    <a:tc>
                      <a:txBody>
                        <a:bodyPr/>
                        <a:lstStyle/>
                        <a:p>
                          <a:pPr algn="ctr"/>
                          <a:r>
                            <a:rPr lang="fr-FR" dirty="0" smtClean="0"/>
                            <a:t>XOR</a:t>
                          </a:r>
                          <a:endParaRPr lang="fr-FR" dirty="0"/>
                        </a:p>
                      </a:txBody>
                      <a:tcPr anchor="ctr"/>
                    </a:tc>
                    <a:tc>
                      <a:txBody>
                        <a:bodyPr/>
                        <a:lstStyle/>
                        <a:p>
                          <a:endParaRPr lang="fr-FR"/>
                        </a:p>
                      </a:txBody>
                      <a:tcPr anchor="ctr">
                        <a:blipFill rotWithShape="1">
                          <a:blip r:embed="rId2"/>
                          <a:stretch>
                            <a:fillRect l="-97695" t="-399145" r="-191643" b="-99145"/>
                          </a:stretch>
                        </a:blipFill>
                      </a:tcPr>
                    </a:tc>
                    <a:tc>
                      <a:txBody>
                        <a:bodyPr/>
                        <a:lstStyle/>
                        <a:p>
                          <a:pPr algn="ctr"/>
                          <a:endParaRPr lang="fr-FR" dirty="0"/>
                        </a:p>
                      </a:txBody>
                      <a:tcPr anchor="ctr"/>
                    </a:tc>
                    <a:tc>
                      <a:txBody>
                        <a:bodyPr/>
                        <a:lstStyle/>
                        <a:p>
                          <a:pPr algn="ctr"/>
                          <a:endParaRPr lang="fr-FR" dirty="0"/>
                        </a:p>
                      </a:txBody>
                      <a:tcPr anchor="ctr"/>
                    </a:tc>
                  </a:tr>
                  <a:tr h="710306">
                    <a:tc>
                      <a:txBody>
                        <a:bodyPr/>
                        <a:lstStyle/>
                        <a:p>
                          <a:pPr algn="ctr"/>
                          <a:r>
                            <a:rPr lang="fr-FR" dirty="0" smtClean="0"/>
                            <a:t>NOR</a:t>
                          </a:r>
                          <a:endParaRPr lang="fr-FR" dirty="0"/>
                        </a:p>
                      </a:txBody>
                      <a:tcPr anchor="ctr"/>
                    </a:tc>
                    <a:tc>
                      <a:txBody>
                        <a:bodyPr/>
                        <a:lstStyle/>
                        <a:p>
                          <a:endParaRPr lang="fr-FR"/>
                        </a:p>
                      </a:txBody>
                      <a:tcPr anchor="ctr">
                        <a:blipFill rotWithShape="1">
                          <a:blip r:embed="rId2"/>
                          <a:stretch>
                            <a:fillRect l="-97695" t="-503448" r="-191643"/>
                          </a:stretch>
                        </a:blipFill>
                      </a:tcPr>
                    </a:tc>
                    <a:tc>
                      <a:txBody>
                        <a:bodyPr/>
                        <a:lstStyle/>
                        <a:p>
                          <a:pPr algn="ctr"/>
                          <a:endParaRPr lang="fr-FR" dirty="0"/>
                        </a:p>
                      </a:txBody>
                      <a:tcPr anchor="ctr"/>
                    </a:tc>
                    <a:tc>
                      <a:txBody>
                        <a:bodyPr/>
                        <a:lstStyle/>
                        <a:p>
                          <a:pPr algn="ctr"/>
                          <a:endParaRPr lang="fr-FR" dirty="0"/>
                        </a:p>
                      </a:txBody>
                      <a:tcPr anchor="ctr"/>
                    </a:tc>
                  </a:tr>
                </a:tbl>
              </a:graphicData>
            </a:graphic>
          </p:graphicFrame>
        </mc:Fallback>
      </mc:AlternateContent>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276872"/>
            <a:ext cx="975360" cy="56388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1" y="2276872"/>
            <a:ext cx="1272209" cy="45720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2996952"/>
            <a:ext cx="975360" cy="56388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7552" y="2996952"/>
            <a:ext cx="1464968" cy="526473"/>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8064" y="3715096"/>
            <a:ext cx="975360" cy="563880"/>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4582" y="3740032"/>
            <a:ext cx="1277937" cy="459259"/>
          </a:xfrm>
          <a:prstGeom prst="rect">
            <a:avLst/>
          </a:prstGeom>
        </p:spPr>
      </p:pic>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9680" y="4434203"/>
            <a:ext cx="975360" cy="563880"/>
          </a:xfrm>
          <a:prstGeom prst="rect">
            <a:avLst/>
          </a:prstGeom>
        </p:spPr>
      </p:pic>
      <p:pic>
        <p:nvPicPr>
          <p:cNvPr id="13"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74581" y="4434203"/>
            <a:ext cx="1272209" cy="457200"/>
          </a:xfrm>
          <a:prstGeom prst="rect">
            <a:avLst/>
          </a:prstGeom>
        </p:spPr>
      </p:pic>
      <p:pic>
        <p:nvPicPr>
          <p:cNvPr id="14" name="Imag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14813" y="5157192"/>
            <a:ext cx="975360" cy="563880"/>
          </a:xfrm>
          <a:prstGeom prst="rect">
            <a:avLst/>
          </a:prstGeom>
        </p:spPr>
      </p:pic>
      <p:pic>
        <p:nvPicPr>
          <p:cNvPr id="15" name="Imag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74580" y="5180052"/>
            <a:ext cx="1272209" cy="457200"/>
          </a:xfrm>
          <a:prstGeom prst="rect">
            <a:avLst/>
          </a:prstGeom>
        </p:spPr>
      </p:pic>
    </p:spTree>
    <p:extLst>
      <p:ext uri="{BB962C8B-B14F-4D97-AF65-F5344CB8AC3E}">
        <p14:creationId xmlns:p14="http://schemas.microsoft.com/office/powerpoint/2010/main" val="2995639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9144000" cy="1143000"/>
          </a:xfrm>
        </p:spPr>
        <p:txBody>
          <a:bodyPr>
            <a:noAutofit/>
          </a:bodyPr>
          <a:lstStyle/>
          <a:p>
            <a:r>
              <a:rPr lang="fr-FR" sz="5700" dirty="0" smtClean="0">
                <a:solidFill>
                  <a:srgbClr val="C00000"/>
                </a:solidFill>
              </a:rPr>
              <a:t>Deux portes : un additionneur</a:t>
            </a:r>
            <a:endParaRPr lang="fr-FR" sz="5700" dirty="0">
              <a:solidFill>
                <a:srgbClr val="C000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63869835"/>
              </p:ext>
            </p:extLst>
          </p:nvPr>
        </p:nvGraphicFramePr>
        <p:xfrm>
          <a:off x="179512" y="1600199"/>
          <a:ext cx="8784976" cy="5069161"/>
        </p:xfrm>
        <a:graphic>
          <a:graphicData uri="http://schemas.openxmlformats.org/drawingml/2006/table">
            <a:tbl>
              <a:tblPr firstRow="1" bandRow="1">
                <a:tableStyleId>{5940675A-B579-460E-94D1-54222C63F5DA}</a:tableStyleId>
              </a:tblPr>
              <a:tblGrid>
                <a:gridCol w="4392488"/>
                <a:gridCol w="4392488"/>
              </a:tblGrid>
              <a:tr h="5069161">
                <a:tc>
                  <a:txBody>
                    <a:bodyPr/>
                    <a:lstStyle/>
                    <a:p>
                      <a:endParaRPr lang="fr-FR" dirty="0"/>
                    </a:p>
                  </a:txBody>
                  <a:tcPr/>
                </a:tc>
                <a:tc>
                  <a:txBody>
                    <a:bodyPr/>
                    <a:lstStyle/>
                    <a:p>
                      <a:endParaRPr lang="fr-FR" dirty="0"/>
                    </a:p>
                  </a:txBody>
                  <a:tcPr/>
                </a:tc>
              </a:tr>
            </a:tbl>
          </a:graphicData>
        </a:graphic>
      </p:graphicFrame>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833" y="1803791"/>
            <a:ext cx="3357119" cy="2171563"/>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519" y="1750061"/>
            <a:ext cx="3784921" cy="2408586"/>
          </a:xfrm>
          <a:prstGeom prst="rect">
            <a:avLst/>
          </a:prstGeom>
        </p:spPr>
      </p:pic>
      <p:sp>
        <p:nvSpPr>
          <p:cNvPr id="7" name="ZoneTexte 6"/>
          <p:cNvSpPr txBox="1"/>
          <p:nvPr/>
        </p:nvSpPr>
        <p:spPr>
          <a:xfrm>
            <a:off x="782833" y="4158647"/>
            <a:ext cx="3501135" cy="1815882"/>
          </a:xfrm>
          <a:prstGeom prst="rect">
            <a:avLst/>
          </a:prstGeom>
          <a:noFill/>
        </p:spPr>
        <p:txBody>
          <a:bodyPr wrap="square" rtlCol="0">
            <a:spAutoFit/>
          </a:bodyPr>
          <a:lstStyle/>
          <a:p>
            <a:r>
              <a:rPr lang="fr-FR" sz="2800" dirty="0" smtClean="0"/>
              <a:t>Un demi-additionneur binaire, capable de calculer 0+0, 0+1, 1+0 et 1+1</a:t>
            </a:r>
            <a:endParaRPr lang="fr-FR" sz="2800" dirty="0"/>
          </a:p>
        </p:txBody>
      </p:sp>
      <p:sp>
        <p:nvSpPr>
          <p:cNvPr id="8" name="ZoneTexte 7"/>
          <p:cNvSpPr txBox="1"/>
          <p:nvPr/>
        </p:nvSpPr>
        <p:spPr>
          <a:xfrm>
            <a:off x="4747519" y="4293096"/>
            <a:ext cx="3784921" cy="2246769"/>
          </a:xfrm>
          <a:prstGeom prst="rect">
            <a:avLst/>
          </a:prstGeom>
          <a:noFill/>
        </p:spPr>
        <p:txBody>
          <a:bodyPr wrap="square" rtlCol="0">
            <a:spAutoFit/>
          </a:bodyPr>
          <a:lstStyle/>
          <a:p>
            <a:r>
              <a:rPr lang="fr-FR" sz="2800" dirty="0" smtClean="0"/>
              <a:t>Un additionneur binaire, capable d’injecter dans le calcul de gauche la retenue du calcul précédent</a:t>
            </a:r>
            <a:endParaRPr lang="fr-FR" sz="2800" dirty="0"/>
          </a:p>
        </p:txBody>
      </p:sp>
    </p:spTree>
    <p:extLst>
      <p:ext uri="{BB962C8B-B14F-4D97-AF65-F5344CB8AC3E}">
        <p14:creationId xmlns:p14="http://schemas.microsoft.com/office/powerpoint/2010/main" val="2358545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230998"/>
            <a:ext cx="9036496" cy="4150330"/>
          </a:xfrm>
        </p:spPr>
        <p:txBody>
          <a:bodyPr>
            <a:noAutofit/>
          </a:bodyPr>
          <a:lstStyle/>
          <a:p>
            <a:r>
              <a:rPr lang="fr-FR" sz="7200" spc="-100" dirty="0" smtClean="0">
                <a:solidFill>
                  <a:srgbClr val="C00000"/>
                </a:solidFill>
              </a:rPr>
              <a:t>1. </a:t>
            </a:r>
            <a:r>
              <a:rPr lang="fr-FR" sz="7200" spc="-100" dirty="0" smtClean="0">
                <a:solidFill>
                  <a:srgbClr val="C00000"/>
                </a:solidFill>
              </a:rPr>
              <a:t>Principes, </a:t>
            </a:r>
            <a:br>
              <a:rPr lang="fr-FR" sz="7200" spc="-100" dirty="0" smtClean="0">
                <a:solidFill>
                  <a:srgbClr val="C00000"/>
                </a:solidFill>
              </a:rPr>
            </a:br>
            <a:r>
              <a:rPr lang="fr-FR" sz="7200" spc="-100" dirty="0" smtClean="0">
                <a:solidFill>
                  <a:srgbClr val="C00000"/>
                </a:solidFill>
              </a:rPr>
              <a:t>contraintes</a:t>
            </a:r>
            <a:r>
              <a:rPr lang="fr-FR" sz="7200" spc="-100" dirty="0" smtClean="0">
                <a:solidFill>
                  <a:srgbClr val="C00000"/>
                </a:solidFill>
              </a:rPr>
              <a:t>, </a:t>
            </a:r>
            <a:r>
              <a:rPr lang="fr-FR" sz="7200" spc="-100" dirty="0" smtClean="0">
                <a:solidFill>
                  <a:srgbClr val="C00000"/>
                </a:solidFill>
              </a:rPr>
              <a:t>paradoxes et </a:t>
            </a:r>
            <a:r>
              <a:rPr lang="fr-FR" sz="7200" spc="-100" dirty="0" smtClean="0">
                <a:solidFill>
                  <a:srgbClr val="C00000"/>
                </a:solidFill>
              </a:rPr>
              <a:t>interdits</a:t>
            </a:r>
            <a:endParaRPr lang="fr-FR" sz="7200" spc="-100" dirty="0">
              <a:solidFill>
                <a:srgbClr val="C00000"/>
              </a:solidFill>
            </a:endParaRPr>
          </a:p>
        </p:txBody>
      </p:sp>
      <p:sp>
        <p:nvSpPr>
          <p:cNvPr id="3" name="ZoneTexte 2"/>
          <p:cNvSpPr txBox="1"/>
          <p:nvPr/>
        </p:nvSpPr>
        <p:spPr>
          <a:xfrm>
            <a:off x="251520" y="476672"/>
            <a:ext cx="8640960" cy="1754326"/>
          </a:xfrm>
          <a:prstGeom prst="rect">
            <a:avLst/>
          </a:prstGeom>
          <a:noFill/>
        </p:spPr>
        <p:txBody>
          <a:bodyPr wrap="square" rtlCol="0">
            <a:spAutoFit/>
          </a:bodyPr>
          <a:lstStyle/>
          <a:p>
            <a:pPr algn="ctr"/>
            <a:r>
              <a:rPr lang="fr-FR" sz="5400" dirty="0" smtClean="0"/>
              <a:t>Comment fabriquer </a:t>
            </a:r>
          </a:p>
          <a:p>
            <a:pPr algn="ctr"/>
            <a:r>
              <a:rPr lang="fr-FR" sz="5400" dirty="0" smtClean="0"/>
              <a:t>des phrases </a:t>
            </a:r>
            <a:r>
              <a:rPr lang="fr-FR" sz="5400" dirty="0" smtClean="0"/>
              <a:t>mathématiques</a:t>
            </a:r>
            <a:endParaRPr lang="fr-FR" sz="5400" dirty="0"/>
          </a:p>
        </p:txBody>
      </p:sp>
    </p:spTree>
    <p:extLst>
      <p:ext uri="{BB962C8B-B14F-4D97-AF65-F5344CB8AC3E}">
        <p14:creationId xmlns:p14="http://schemas.microsoft.com/office/powerpoint/2010/main" val="2685684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fr-FR" sz="8000" dirty="0" smtClean="0">
                <a:solidFill>
                  <a:srgbClr val="C00000"/>
                </a:solidFill>
              </a:rPr>
              <a:t>Pas d’autoréférence</a:t>
            </a:r>
            <a:endParaRPr lang="fr-FR" sz="8000" dirty="0">
              <a:solidFill>
                <a:srgbClr val="C00000"/>
              </a:solidFill>
            </a:endParaRPr>
          </a:p>
        </p:txBody>
      </p:sp>
      <p:sp>
        <p:nvSpPr>
          <p:cNvPr id="6" name="ZoneTexte 5"/>
          <p:cNvSpPr txBox="1"/>
          <p:nvPr/>
        </p:nvSpPr>
        <p:spPr>
          <a:xfrm>
            <a:off x="2195735" y="1589470"/>
            <a:ext cx="6948265" cy="4585871"/>
          </a:xfrm>
          <a:prstGeom prst="rect">
            <a:avLst/>
          </a:prstGeom>
          <a:noFill/>
        </p:spPr>
        <p:txBody>
          <a:bodyPr wrap="square" rtlCol="0">
            <a:spAutoFit/>
          </a:bodyPr>
          <a:lstStyle/>
          <a:p>
            <a:r>
              <a:rPr lang="fr-FR" sz="4400" dirty="0" err="1"/>
              <a:t>Epiménide</a:t>
            </a:r>
            <a:r>
              <a:rPr lang="fr-FR" sz="4400" dirty="0"/>
              <a:t> le Crétois (vers 600 </a:t>
            </a:r>
            <a:r>
              <a:rPr lang="fr-FR" sz="4400" dirty="0" smtClean="0"/>
              <a:t>av</a:t>
            </a:r>
            <a:r>
              <a:rPr lang="fr-FR" sz="4400" dirty="0"/>
              <a:t>. JC</a:t>
            </a:r>
            <a:r>
              <a:rPr lang="fr-FR" sz="4400" dirty="0" smtClean="0"/>
              <a:t>) : «</a:t>
            </a:r>
            <a:r>
              <a:rPr lang="fr-FR" sz="4400" dirty="0"/>
              <a:t> Les Crétois mentent toujours ».</a:t>
            </a:r>
          </a:p>
          <a:p>
            <a:r>
              <a:rPr lang="fr-FR" sz="4400" dirty="0" err="1"/>
              <a:t>Eubulide</a:t>
            </a:r>
            <a:r>
              <a:rPr lang="fr-FR" sz="4400" dirty="0"/>
              <a:t> de Milet (vers </a:t>
            </a:r>
            <a:r>
              <a:rPr lang="fr-FR" sz="4400" dirty="0" smtClean="0"/>
              <a:t>350 </a:t>
            </a:r>
            <a:r>
              <a:rPr lang="fr-FR" sz="4400" dirty="0"/>
              <a:t>av. JC) simplifie </a:t>
            </a:r>
            <a:r>
              <a:rPr lang="fr-FR" sz="4400" dirty="0" smtClean="0"/>
              <a:t>en affirmant : </a:t>
            </a:r>
            <a:r>
              <a:rPr lang="fr-FR" sz="4400" dirty="0"/>
              <a:t>« Je mens </a:t>
            </a:r>
            <a:r>
              <a:rPr lang="fr-FR" sz="4400" dirty="0" smtClean="0"/>
              <a:t>».</a:t>
            </a:r>
          </a:p>
          <a:p>
            <a:endParaRPr lang="fr-FR" sz="1000" dirty="0"/>
          </a:p>
          <a:p>
            <a:endParaRPr lang="fr-FR" dirty="0"/>
          </a:p>
        </p:txBody>
      </p:sp>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l="23775" t="8498" r="19311" b="8056"/>
          <a:stretch/>
        </p:blipFill>
        <p:spPr>
          <a:xfrm>
            <a:off x="323528" y="1783022"/>
            <a:ext cx="1872207" cy="3815510"/>
          </a:xfrm>
          <a:prstGeom prst="rect">
            <a:avLst/>
          </a:prstGeom>
        </p:spPr>
      </p:pic>
    </p:spTree>
    <p:extLst>
      <p:ext uri="{BB962C8B-B14F-4D97-AF65-F5344CB8AC3E}">
        <p14:creationId xmlns:p14="http://schemas.microsoft.com/office/powerpoint/2010/main" val="439830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064" y="1163652"/>
            <a:ext cx="8792423" cy="468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251520" y="5805264"/>
            <a:ext cx="8640960" cy="830997"/>
          </a:xfrm>
          <a:prstGeom prst="rect">
            <a:avLst/>
          </a:prstGeom>
          <a:noFill/>
        </p:spPr>
        <p:txBody>
          <a:bodyPr wrap="square" rtlCol="0">
            <a:spAutoFit/>
          </a:bodyPr>
          <a:lstStyle/>
          <a:p>
            <a:r>
              <a:rPr lang="fr-FR" sz="2400" dirty="0" smtClean="0"/>
              <a:t>D’après une chronique d’Hervé LE BRAS dans « </a:t>
            </a:r>
            <a:r>
              <a:rPr lang="fr-FR" sz="2400" i="1" dirty="0" smtClean="0"/>
              <a:t>La Recherche »  </a:t>
            </a:r>
            <a:r>
              <a:rPr lang="fr-FR" sz="2400" dirty="0" smtClean="0"/>
              <a:t>n°359 décembre 2002</a:t>
            </a:r>
            <a:endParaRPr lang="fr-FR" sz="2400" dirty="0"/>
          </a:p>
        </p:txBody>
      </p:sp>
      <p:sp>
        <p:nvSpPr>
          <p:cNvPr id="2" name="ZoneTexte 1"/>
          <p:cNvSpPr txBox="1"/>
          <p:nvPr/>
        </p:nvSpPr>
        <p:spPr>
          <a:xfrm>
            <a:off x="467544" y="282788"/>
            <a:ext cx="8424936" cy="1015663"/>
          </a:xfrm>
          <a:prstGeom prst="rect">
            <a:avLst/>
          </a:prstGeom>
          <a:noFill/>
        </p:spPr>
        <p:txBody>
          <a:bodyPr wrap="square" rtlCol="0">
            <a:spAutoFit/>
          </a:bodyPr>
          <a:lstStyle/>
          <a:p>
            <a:r>
              <a:rPr lang="fr-FR" sz="6000" dirty="0" smtClean="0">
                <a:solidFill>
                  <a:srgbClr val="C00000"/>
                </a:solidFill>
              </a:rPr>
              <a:t>Ni d’autoréférence cachée</a:t>
            </a:r>
            <a:endParaRPr lang="fr-FR" sz="6000" dirty="0">
              <a:solidFill>
                <a:srgbClr val="C00000"/>
              </a:solidFill>
            </a:endParaRPr>
          </a:p>
        </p:txBody>
      </p:sp>
    </p:spTree>
    <p:extLst>
      <p:ext uri="{BB962C8B-B14F-4D97-AF65-F5344CB8AC3E}">
        <p14:creationId xmlns:p14="http://schemas.microsoft.com/office/powerpoint/2010/main" val="3418463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fr-FR" sz="5800" dirty="0" smtClean="0">
                <a:solidFill>
                  <a:srgbClr val="C00000"/>
                </a:solidFill>
              </a:rPr>
              <a:t>Définir précisément les objets</a:t>
            </a:r>
            <a:endParaRPr lang="fr-FR" sz="5800" dirty="0">
              <a:solidFill>
                <a:srgbClr val="C00000"/>
              </a:solidFill>
            </a:endParaRPr>
          </a:p>
        </p:txBody>
      </p:sp>
      <p:sp>
        <p:nvSpPr>
          <p:cNvPr id="3" name="Espace réservé du contenu 2"/>
          <p:cNvSpPr>
            <a:spLocks noGrp="1"/>
          </p:cNvSpPr>
          <p:nvPr>
            <p:ph idx="1"/>
          </p:nvPr>
        </p:nvSpPr>
        <p:spPr>
          <a:xfrm>
            <a:off x="107504" y="1600200"/>
            <a:ext cx="8928992" cy="4709120"/>
          </a:xfrm>
        </p:spPr>
        <p:txBody>
          <a:bodyPr>
            <a:normAutofit/>
          </a:bodyPr>
          <a:lstStyle/>
          <a:p>
            <a:pPr marL="0" indent="0">
              <a:buNone/>
            </a:pPr>
            <a:r>
              <a:rPr lang="fr-FR" sz="4000" dirty="0" smtClean="0"/>
              <a:t>Dans mon village, il y a un barbier qui rase tous les habitants qui ne se rasent pas eux-mêmes. Qui rase le barbier?</a:t>
            </a:r>
            <a:endParaRPr lang="fr-FR" sz="4000" dirty="0"/>
          </a:p>
          <a:p>
            <a:pPr marL="0" indent="0">
              <a:buNone/>
            </a:pPr>
            <a:r>
              <a:rPr lang="fr-FR" sz="4000" dirty="0" smtClean="0"/>
              <a:t>Certains catalogues présentent des catalogues. Soit ils se présentent, soit ne se présentent pas. Y a t-il un catalogue des catalogues qui ne se présentent pas?</a:t>
            </a:r>
            <a:endParaRPr lang="fr-FR" sz="4000" dirty="0"/>
          </a:p>
        </p:txBody>
      </p:sp>
    </p:spTree>
    <p:extLst>
      <p:ext uri="{BB962C8B-B14F-4D97-AF65-F5344CB8AC3E}">
        <p14:creationId xmlns:p14="http://schemas.microsoft.com/office/powerpoint/2010/main" val="1240890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35" y="260648"/>
            <a:ext cx="9144000" cy="1143000"/>
          </a:xfrm>
        </p:spPr>
        <p:txBody>
          <a:bodyPr>
            <a:noAutofit/>
          </a:bodyPr>
          <a:lstStyle/>
          <a:p>
            <a:r>
              <a:rPr lang="fr-FR" sz="8000" spc="-100" dirty="0" smtClean="0">
                <a:solidFill>
                  <a:srgbClr val="C00000"/>
                </a:solidFill>
              </a:rPr>
              <a:t>Se méfier de la langue</a:t>
            </a:r>
            <a:endParaRPr lang="fr-FR" sz="8000" spc="-100" dirty="0">
              <a:solidFill>
                <a:srgbClr val="C00000"/>
              </a:solidFill>
            </a:endParaRPr>
          </a:p>
        </p:txBody>
      </p:sp>
      <p:sp>
        <p:nvSpPr>
          <p:cNvPr id="3" name="Espace réservé du contenu 2"/>
          <p:cNvSpPr>
            <a:spLocks noGrp="1"/>
          </p:cNvSpPr>
          <p:nvPr>
            <p:ph idx="1"/>
          </p:nvPr>
        </p:nvSpPr>
        <p:spPr>
          <a:xfrm>
            <a:off x="0" y="1600200"/>
            <a:ext cx="9144000" cy="5069160"/>
          </a:xfrm>
        </p:spPr>
        <p:txBody>
          <a:bodyPr>
            <a:normAutofit/>
          </a:bodyPr>
          <a:lstStyle/>
          <a:p>
            <a:pPr marL="0" indent="0">
              <a:buNone/>
            </a:pPr>
            <a:r>
              <a:rPr lang="fr-FR" altLang="fr-FR" sz="3400" dirty="0"/>
              <a:t>Supposons que chaque entier puisse être décrit par au moins une expression rédigée en français. Les expressions utilisées sont plus ou moins longues. Certains nombres ne peuvent pas être définis par une phrase de moins de quinze mots, et le plus petit d’entre eux est </a:t>
            </a:r>
            <a:r>
              <a:rPr lang="fr-FR" altLang="fr-FR" sz="3400" dirty="0" smtClean="0"/>
              <a:t>: </a:t>
            </a:r>
            <a:r>
              <a:rPr lang="fr-FR" altLang="fr-FR" sz="3400" dirty="0" smtClean="0">
                <a:solidFill>
                  <a:srgbClr val="006600"/>
                </a:solidFill>
              </a:rPr>
              <a:t>«</a:t>
            </a:r>
            <a:r>
              <a:rPr lang="fr-FR" altLang="fr-FR" sz="3400" dirty="0">
                <a:solidFill>
                  <a:srgbClr val="006600"/>
                </a:solidFill>
              </a:rPr>
              <a:t> Le plus petit entier ne pouvant être défini en moins de quinze mots »</a:t>
            </a:r>
          </a:p>
          <a:p>
            <a:pPr marL="0" indent="0">
              <a:buNone/>
            </a:pPr>
            <a:r>
              <a:rPr lang="fr-FR" i="1" dirty="0" smtClean="0"/>
              <a:t>Paradoxe de Berry, présenté par B. Russel, inspiré du paradoxe de Jules Richard (1905)</a:t>
            </a:r>
            <a:endParaRPr lang="fr-FR" i="1" dirty="0"/>
          </a:p>
        </p:txBody>
      </p:sp>
    </p:spTree>
    <p:extLst>
      <p:ext uri="{BB962C8B-B14F-4D97-AF65-F5344CB8AC3E}">
        <p14:creationId xmlns:p14="http://schemas.microsoft.com/office/powerpoint/2010/main" val="1106433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856984" cy="1143000"/>
          </a:xfrm>
        </p:spPr>
        <p:txBody>
          <a:bodyPr>
            <a:noAutofit/>
          </a:bodyPr>
          <a:lstStyle/>
          <a:p>
            <a:r>
              <a:rPr lang="fr-FR" sz="8000" dirty="0" smtClean="0">
                <a:solidFill>
                  <a:srgbClr val="C00000"/>
                </a:solidFill>
              </a:rPr>
              <a:t>Cela peut mal finir…</a:t>
            </a:r>
            <a:endParaRPr lang="fr-FR" sz="8000" dirty="0">
              <a:solidFill>
                <a:srgbClr val="C00000"/>
              </a:solidFill>
            </a:endParaRPr>
          </a:p>
        </p:txBody>
      </p:sp>
      <p:sp>
        <p:nvSpPr>
          <p:cNvPr id="3" name="Espace réservé du contenu 2"/>
          <p:cNvSpPr>
            <a:spLocks noGrp="1"/>
          </p:cNvSpPr>
          <p:nvPr>
            <p:ph idx="1"/>
          </p:nvPr>
        </p:nvSpPr>
        <p:spPr/>
        <p:txBody>
          <a:bodyPr>
            <a:noAutofit/>
          </a:bodyPr>
          <a:lstStyle/>
          <a:p>
            <a:pPr marL="0" indent="0">
              <a:lnSpc>
                <a:spcPct val="90000"/>
              </a:lnSpc>
              <a:buNone/>
            </a:pPr>
            <a:r>
              <a:rPr lang="fr-FR" altLang="fr-FR" dirty="0"/>
              <a:t>« La simplicité très abstraite des idées exposées dans cette œuvre tient le langage en échec : celui-ci peut représenter plus facilement des idées complexes. La proposition « une baleine est grosse » donne à voir le langage dans ce qu’il fait de mieux, donnant une expression concise à un fait compliqué : alors que l’analyse véritable de « un est un nombre » conduit, dans le langage, à une prolixité intolérable. »</a:t>
            </a:r>
          </a:p>
          <a:p>
            <a:pPr marL="0" indent="0" algn="r">
              <a:lnSpc>
                <a:spcPct val="90000"/>
              </a:lnSpc>
              <a:buNone/>
            </a:pPr>
            <a:r>
              <a:rPr lang="fr-FR" altLang="fr-FR" dirty="0" smtClean="0"/>
              <a:t>B</a:t>
            </a:r>
            <a:r>
              <a:rPr lang="fr-FR" altLang="fr-FR" dirty="0"/>
              <a:t>. Russel &amp; A. Whitehead</a:t>
            </a:r>
          </a:p>
          <a:p>
            <a:pPr marL="0" indent="0" algn="r">
              <a:lnSpc>
                <a:spcPct val="90000"/>
              </a:lnSpc>
              <a:buNone/>
            </a:pPr>
            <a:r>
              <a:rPr lang="fr-FR" altLang="fr-FR" dirty="0"/>
              <a:t>« </a:t>
            </a:r>
            <a:r>
              <a:rPr lang="fr-FR" altLang="fr-FR" i="1" dirty="0" err="1"/>
              <a:t>Principia</a:t>
            </a:r>
            <a:r>
              <a:rPr lang="fr-FR" altLang="fr-FR" i="1" dirty="0"/>
              <a:t> </a:t>
            </a:r>
            <a:r>
              <a:rPr lang="fr-FR" altLang="fr-FR" i="1" dirty="0" err="1"/>
              <a:t>Mathematica</a:t>
            </a:r>
            <a:r>
              <a:rPr lang="fr-FR" altLang="fr-FR" i="1" dirty="0"/>
              <a:t> »</a:t>
            </a:r>
            <a:endParaRPr lang="fr-FR" altLang="fr-FR" dirty="0"/>
          </a:p>
          <a:p>
            <a:pPr marL="0" indent="0">
              <a:buNone/>
            </a:pPr>
            <a:endParaRPr lang="fr-FR" dirty="0"/>
          </a:p>
        </p:txBody>
      </p:sp>
    </p:spTree>
    <p:extLst>
      <p:ext uri="{BB962C8B-B14F-4D97-AF65-F5344CB8AC3E}">
        <p14:creationId xmlns:p14="http://schemas.microsoft.com/office/powerpoint/2010/main" val="72845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230998"/>
            <a:ext cx="9036496" cy="4438362"/>
          </a:xfrm>
        </p:spPr>
        <p:txBody>
          <a:bodyPr>
            <a:noAutofit/>
          </a:bodyPr>
          <a:lstStyle/>
          <a:p>
            <a:r>
              <a:rPr lang="fr-FR" sz="7200" spc="-100" dirty="0" smtClean="0">
                <a:solidFill>
                  <a:srgbClr val="C00000"/>
                </a:solidFill>
              </a:rPr>
              <a:t>2. Comment passer d’une phrase </a:t>
            </a:r>
            <a:br>
              <a:rPr lang="fr-FR" sz="7200" spc="-100" dirty="0" smtClean="0">
                <a:solidFill>
                  <a:srgbClr val="C00000"/>
                </a:solidFill>
              </a:rPr>
            </a:br>
            <a:r>
              <a:rPr lang="fr-FR" sz="7200" spc="-100" dirty="0" smtClean="0">
                <a:solidFill>
                  <a:srgbClr val="C00000"/>
                </a:solidFill>
              </a:rPr>
              <a:t>à une autre ?</a:t>
            </a:r>
            <a:endParaRPr lang="fr-FR" sz="7200" spc="-100" dirty="0">
              <a:solidFill>
                <a:srgbClr val="C00000"/>
              </a:solidFill>
            </a:endParaRPr>
          </a:p>
        </p:txBody>
      </p:sp>
      <p:sp>
        <p:nvSpPr>
          <p:cNvPr id="3" name="ZoneTexte 2"/>
          <p:cNvSpPr txBox="1"/>
          <p:nvPr/>
        </p:nvSpPr>
        <p:spPr>
          <a:xfrm>
            <a:off x="251520" y="476672"/>
            <a:ext cx="8640960" cy="1754326"/>
          </a:xfrm>
          <a:prstGeom prst="rect">
            <a:avLst/>
          </a:prstGeom>
          <a:noFill/>
        </p:spPr>
        <p:txBody>
          <a:bodyPr wrap="square" rtlCol="0">
            <a:spAutoFit/>
          </a:bodyPr>
          <a:lstStyle/>
          <a:p>
            <a:pPr algn="ctr"/>
            <a:r>
              <a:rPr lang="fr-FR" sz="5400" dirty="0" smtClean="0"/>
              <a:t>Comment fabriquer </a:t>
            </a:r>
          </a:p>
          <a:p>
            <a:pPr algn="ctr"/>
            <a:r>
              <a:rPr lang="fr-FR" sz="5400" dirty="0" smtClean="0"/>
              <a:t>des phrases </a:t>
            </a:r>
            <a:r>
              <a:rPr lang="fr-FR" sz="5400" dirty="0" smtClean="0"/>
              <a:t>mathématiques</a:t>
            </a:r>
            <a:endParaRPr lang="fr-FR" sz="5400" dirty="0"/>
          </a:p>
        </p:txBody>
      </p:sp>
    </p:spTree>
    <p:extLst>
      <p:ext uri="{BB962C8B-B14F-4D97-AF65-F5344CB8AC3E}">
        <p14:creationId xmlns:p14="http://schemas.microsoft.com/office/powerpoint/2010/main" val="1367556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4298</TotalTime>
  <Words>616</Words>
  <Application>Microsoft Office PowerPoint</Application>
  <PresentationFormat>Affichage à l'écran (4:3)</PresentationFormat>
  <Paragraphs>171</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Présentation PowerPoint</vt:lpstr>
      <vt:lpstr>Présentation PowerPoint</vt:lpstr>
      <vt:lpstr>1. Principes,  contraintes, paradoxes et interdits</vt:lpstr>
      <vt:lpstr>Pas d’autoréférence</vt:lpstr>
      <vt:lpstr>Présentation PowerPoint</vt:lpstr>
      <vt:lpstr>Définir précisément les objets</vt:lpstr>
      <vt:lpstr>Se méfier de la langue</vt:lpstr>
      <vt:lpstr>Cela peut mal finir…</vt:lpstr>
      <vt:lpstr>2. Comment passer d’une phrase  à une autre ?</vt:lpstr>
      <vt:lpstr>Présentation PowerPoint</vt:lpstr>
      <vt:lpstr>Trois des 24 modes concluants</vt:lpstr>
      <vt:lpstr>Présentation PowerPoint</vt:lpstr>
      <vt:lpstr>La vérité des prémisses ET la correction de la construction sont nécessaires (Paradoxe du fromage à trous)</vt:lpstr>
      <vt:lpstr>De la logique  à l’informatique</vt:lpstr>
      <vt:lpstr>Présentation PowerPoint</vt:lpstr>
      <vt:lpstr>Présentation PowerPoint</vt:lpstr>
      <vt:lpstr>Addition et multiplication booléennes</vt:lpstr>
      <vt:lpstr>Autres opérations à deux variables booléennes</vt:lpstr>
      <vt:lpstr>Présentation PowerPoint</vt:lpstr>
      <vt:lpstr>Les portes logiques</vt:lpstr>
      <vt:lpstr>Deux portes : un additionneur</vt:lpstr>
    </vt:vector>
  </TitlesOfParts>
  <Company>DSI-Rectorat de Versailles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 logique à l’informatique</dc:title>
  <dc:creator>Pierre Michalak</dc:creator>
  <cp:lastModifiedBy>Pierre Michalak</cp:lastModifiedBy>
  <cp:revision>67</cp:revision>
  <dcterms:created xsi:type="dcterms:W3CDTF">2015-09-22T19:31:52Z</dcterms:created>
  <dcterms:modified xsi:type="dcterms:W3CDTF">2015-10-18T16:01:28Z</dcterms:modified>
</cp:coreProperties>
</file>