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6" r:id="rId10"/>
    <p:sldId id="262"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42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266290-B117-4270-BB50-A4BA9316A3F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B16C2E9D-BADB-4646-B7B0-FA7058B08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25CD9633-A62F-45BC-9E7F-F59967EBA6B3}"/>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5" name="Espace réservé du pied de page 4">
            <a:extLst>
              <a:ext uri="{FF2B5EF4-FFF2-40B4-BE49-F238E27FC236}">
                <a16:creationId xmlns:a16="http://schemas.microsoft.com/office/drawing/2014/main" xmlns="" id="{B39969B3-2F48-43FA-806B-6D136E1746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1098AE9-2B11-4C5F-86D3-497951E727E7}"/>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359758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3C1F1D1-08C4-4E28-923C-D3170A4F74C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E5AF8260-3A69-4342-8975-4E38DF3AC67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227CD3E-75FA-42A8-8A52-8C9004147CE3}"/>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5" name="Espace réservé du pied de page 4">
            <a:extLst>
              <a:ext uri="{FF2B5EF4-FFF2-40B4-BE49-F238E27FC236}">
                <a16:creationId xmlns:a16="http://schemas.microsoft.com/office/drawing/2014/main" xmlns="" id="{6A38885C-895A-42FD-8EF9-3511B31B93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3812A5C-5FBD-4E99-95EF-AE9AFC170E2F}"/>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54304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BFA8BFBD-5A31-44D3-AF16-B537EDA5693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3BF7B04-1434-4312-B3B5-B263EEEC248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C85E8E-637B-42C5-B61E-228330198E4C}"/>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5" name="Espace réservé du pied de page 4">
            <a:extLst>
              <a:ext uri="{FF2B5EF4-FFF2-40B4-BE49-F238E27FC236}">
                <a16:creationId xmlns:a16="http://schemas.microsoft.com/office/drawing/2014/main" xmlns="" id="{34EC217F-A7EB-4A4B-8708-F11727A324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C4063D5-C1F0-4A25-BFED-94DB43507A8B}"/>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296623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879BF7E-B97C-4CF7-8BE8-2DCCB7E962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7B9EB589-337C-4902-B66B-08B48CBFCCA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A55A041-DD68-4A8A-8013-52738888D34D}"/>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5" name="Espace réservé du pied de page 4">
            <a:extLst>
              <a:ext uri="{FF2B5EF4-FFF2-40B4-BE49-F238E27FC236}">
                <a16:creationId xmlns:a16="http://schemas.microsoft.com/office/drawing/2014/main" xmlns="" id="{93AABFFB-52AA-4447-A9A7-6FEEF33B7D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FA19EEF-62E0-4786-825B-BFAC67D36B64}"/>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128249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05EF8C0-8704-4BF8-8237-23F582049D5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683937A8-50F5-4BEA-8BCA-939FBF742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BD29C598-315C-4B6B-B60F-B41E1D2D33B8}"/>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5" name="Espace réservé du pied de page 4">
            <a:extLst>
              <a:ext uri="{FF2B5EF4-FFF2-40B4-BE49-F238E27FC236}">
                <a16:creationId xmlns:a16="http://schemas.microsoft.com/office/drawing/2014/main" xmlns="" id="{399F9C6D-D4D6-4A99-91DD-4BFC00A5B3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F8BF63F-BF22-4371-AFCF-ED7119F2843A}"/>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230748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13824D-1957-4C5B-A612-4FA1BA362E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F8FC8582-9039-495A-9F1A-1C6014FFFB1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1FF48B63-FACC-4172-878E-BC548EFE261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E269E3FC-163B-4168-B2D4-62F479A2C481}"/>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6" name="Espace réservé du pied de page 5">
            <a:extLst>
              <a:ext uri="{FF2B5EF4-FFF2-40B4-BE49-F238E27FC236}">
                <a16:creationId xmlns:a16="http://schemas.microsoft.com/office/drawing/2014/main" xmlns="" id="{694C8E4B-5106-44CF-9645-183CF2266A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31BF78D-5FA1-4F14-839C-B6E1624060A3}"/>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261035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A914637-3BCD-494E-A158-AA0F2EC302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78ABB92C-E37D-40F1-B8E2-31C3848F1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48EBF580-EB02-4C78-9148-43E1200209C8}"/>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BD10A60-BCFC-44C2-BF11-D4DE6F20B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8BAB6382-CF68-4C4E-BF06-40329C8030A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707EFE79-6B82-4C8F-A2B7-A63CBF0B7F21}"/>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8" name="Espace réservé du pied de page 7">
            <a:extLst>
              <a:ext uri="{FF2B5EF4-FFF2-40B4-BE49-F238E27FC236}">
                <a16:creationId xmlns:a16="http://schemas.microsoft.com/office/drawing/2014/main" xmlns="" id="{E98EDA2A-D866-43DC-AFD6-3B492C2EACA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E1A6C05F-2359-4F0D-990E-7C31ECAFFE78}"/>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252814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94EFB0-145F-44B7-B1FD-486DA6BAA89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E90F8F42-799B-4BDD-9687-9B2CB429AAF9}"/>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4" name="Espace réservé du pied de page 3">
            <a:extLst>
              <a:ext uri="{FF2B5EF4-FFF2-40B4-BE49-F238E27FC236}">
                <a16:creationId xmlns:a16="http://schemas.microsoft.com/office/drawing/2014/main" xmlns="" id="{4266A60B-DBAD-4735-A821-721051DC88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0494C3B0-4A33-4486-BB9C-324DBE4F4266}"/>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107556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BDA02D4-D3DC-427A-B548-4FE787BD1B35}"/>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3" name="Espace réservé du pied de page 2">
            <a:extLst>
              <a:ext uri="{FF2B5EF4-FFF2-40B4-BE49-F238E27FC236}">
                <a16:creationId xmlns:a16="http://schemas.microsoft.com/office/drawing/2014/main" xmlns="" id="{DD58D1B0-7EDA-4F1A-962E-0E1663AA66A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B3DBD07-9356-4E4E-92A4-9155E0959E54}"/>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429276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B24368A-B0DF-4FBA-9245-20B60C3F7A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292DE33F-0671-4BB8-B284-2F983E837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EA629C2-0914-4885-A3F7-BB6219408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B56BA1EE-DCFC-4306-8084-B2490D0F2BA2}"/>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6" name="Espace réservé du pied de page 5">
            <a:extLst>
              <a:ext uri="{FF2B5EF4-FFF2-40B4-BE49-F238E27FC236}">
                <a16:creationId xmlns:a16="http://schemas.microsoft.com/office/drawing/2014/main" xmlns="" id="{6A7B7903-CA22-46B7-9FA5-5487A19514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73F6DA2-A839-43C8-8851-ADD09E5A2BAE}"/>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399060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B72D17-64C6-4CA6-95FD-C21ADB2B0F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692F2634-C465-4C5D-BCCC-A397B0C20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A335F7F-EAB3-416E-9F86-E4288479B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490F023B-FDBC-4C1E-A0CB-9C3CDB81E990}"/>
              </a:ext>
            </a:extLst>
          </p:cNvPr>
          <p:cNvSpPr>
            <a:spLocks noGrp="1"/>
          </p:cNvSpPr>
          <p:nvPr>
            <p:ph type="dt" sz="half" idx="10"/>
          </p:nvPr>
        </p:nvSpPr>
        <p:spPr/>
        <p:txBody>
          <a:bodyPr/>
          <a:lstStyle/>
          <a:p>
            <a:fld id="{98DFC331-9F3E-42E7-AF30-27411D2772FB}" type="datetimeFigureOut">
              <a:rPr lang="fr-FR" smtClean="0"/>
              <a:t>21/10/2018</a:t>
            </a:fld>
            <a:endParaRPr lang="fr-FR"/>
          </a:p>
        </p:txBody>
      </p:sp>
      <p:sp>
        <p:nvSpPr>
          <p:cNvPr id="6" name="Espace réservé du pied de page 5">
            <a:extLst>
              <a:ext uri="{FF2B5EF4-FFF2-40B4-BE49-F238E27FC236}">
                <a16:creationId xmlns:a16="http://schemas.microsoft.com/office/drawing/2014/main" xmlns="" id="{4177C49D-459C-4B24-A784-ACDF331E67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A0F10CE-3BDD-4A5C-AAAA-FF2030A408AE}"/>
              </a:ext>
            </a:extLst>
          </p:cNvPr>
          <p:cNvSpPr>
            <a:spLocks noGrp="1"/>
          </p:cNvSpPr>
          <p:nvPr>
            <p:ph type="sldNum" sz="quarter" idx="12"/>
          </p:nvPr>
        </p:nvSpPr>
        <p:spPr/>
        <p:txBody>
          <a:bodyPr/>
          <a:lstStyle/>
          <a:p>
            <a:fld id="{FB2655B0-7D00-4301-B5F8-74D57792911A}" type="slidenum">
              <a:rPr lang="fr-FR" smtClean="0"/>
              <a:t>‹N°›</a:t>
            </a:fld>
            <a:endParaRPr lang="fr-FR"/>
          </a:p>
        </p:txBody>
      </p:sp>
    </p:spTree>
    <p:extLst>
      <p:ext uri="{BB962C8B-B14F-4D97-AF65-F5344CB8AC3E}">
        <p14:creationId xmlns:p14="http://schemas.microsoft.com/office/powerpoint/2010/main" val="160474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400E3CC7-3C46-4B6E-A941-7F8515EEF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15797CAE-768C-434E-9CA8-64A523D28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1DAEFD5-95B8-4ED5-9410-DC537C870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FC331-9F3E-42E7-AF30-27411D2772FB}" type="datetimeFigureOut">
              <a:rPr lang="fr-FR" smtClean="0"/>
              <a:t>21/10/2018</a:t>
            </a:fld>
            <a:endParaRPr lang="fr-FR"/>
          </a:p>
        </p:txBody>
      </p:sp>
      <p:sp>
        <p:nvSpPr>
          <p:cNvPr id="5" name="Espace réservé du pied de page 4">
            <a:extLst>
              <a:ext uri="{FF2B5EF4-FFF2-40B4-BE49-F238E27FC236}">
                <a16:creationId xmlns:a16="http://schemas.microsoft.com/office/drawing/2014/main" xmlns="" id="{21CD5A79-B234-4A4A-B924-EFD9A67E5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F5D6EEE3-16BA-4292-9142-E444C4A5B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655B0-7D00-4301-B5F8-74D57792911A}" type="slidenum">
              <a:rPr lang="fr-FR" smtClean="0"/>
              <a:t>‹N°›</a:t>
            </a:fld>
            <a:endParaRPr lang="fr-FR"/>
          </a:p>
        </p:txBody>
      </p:sp>
    </p:spTree>
    <p:extLst>
      <p:ext uri="{BB962C8B-B14F-4D97-AF65-F5344CB8AC3E}">
        <p14:creationId xmlns:p14="http://schemas.microsoft.com/office/powerpoint/2010/main" val="255053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2077AB2-5240-4118-96FF-7B07C9A92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444" y="1736203"/>
            <a:ext cx="6833556" cy="5121797"/>
          </a:xfrm>
          <a:prstGeom prst="rect">
            <a:avLst/>
          </a:prstGeom>
        </p:spPr>
      </p:pic>
      <p:sp>
        <p:nvSpPr>
          <p:cNvPr id="7" name="Rectangle 6">
            <a:extLst>
              <a:ext uri="{FF2B5EF4-FFF2-40B4-BE49-F238E27FC236}">
                <a16:creationId xmlns:a16="http://schemas.microsoft.com/office/drawing/2014/main" xmlns="" id="{0C198EEC-DAAF-4FD6-91E8-2D352F34EF54}"/>
              </a:ext>
            </a:extLst>
          </p:cNvPr>
          <p:cNvSpPr/>
          <p:nvPr/>
        </p:nvSpPr>
        <p:spPr>
          <a:xfrm>
            <a:off x="0" y="26472"/>
            <a:ext cx="12192000" cy="1261884"/>
          </a:xfrm>
          <a:prstGeom prst="rect">
            <a:avLst/>
          </a:prstGeom>
        </p:spPr>
        <p:txBody>
          <a:bodyPr wrap="square">
            <a:spAutoFit/>
          </a:bodyPr>
          <a:lstStyle/>
          <a:p>
            <a:pPr algn="ctr"/>
            <a:r>
              <a:rPr lang="fr-FR" sz="7600" dirty="0">
                <a:solidFill>
                  <a:srgbClr val="C00000"/>
                </a:solidFill>
              </a:rPr>
              <a:t>Léonard de Pise (1170-1250?)</a:t>
            </a:r>
          </a:p>
        </p:txBody>
      </p:sp>
      <p:pic>
        <p:nvPicPr>
          <p:cNvPr id="9" name="Image 8">
            <a:extLst>
              <a:ext uri="{FF2B5EF4-FFF2-40B4-BE49-F238E27FC236}">
                <a16:creationId xmlns:a16="http://schemas.microsoft.com/office/drawing/2014/main" xmlns="" id="{A8ED1ED1-6D12-45BD-B956-809011D44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28" y="1736202"/>
            <a:ext cx="4298069" cy="4914125"/>
          </a:xfrm>
          <a:prstGeom prst="rect">
            <a:avLst/>
          </a:prstGeom>
        </p:spPr>
      </p:pic>
    </p:spTree>
    <p:extLst>
      <p:ext uri="{BB962C8B-B14F-4D97-AF65-F5344CB8AC3E}">
        <p14:creationId xmlns:p14="http://schemas.microsoft.com/office/powerpoint/2010/main" val="90034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86F98B-B6F9-44AC-8313-9B0781EE2F89}"/>
              </a:ext>
            </a:extLst>
          </p:cNvPr>
          <p:cNvSpPr>
            <a:spLocks noGrp="1"/>
          </p:cNvSpPr>
          <p:nvPr>
            <p:ph type="title"/>
          </p:nvPr>
        </p:nvSpPr>
        <p:spPr>
          <a:xfrm>
            <a:off x="0" y="365125"/>
            <a:ext cx="12192000" cy="1325563"/>
          </a:xfrm>
        </p:spPr>
        <p:txBody>
          <a:bodyPr>
            <a:noAutofit/>
          </a:bodyPr>
          <a:lstStyle/>
          <a:p>
            <a:r>
              <a:rPr lang="fr-FR" sz="9600" dirty="0">
                <a:solidFill>
                  <a:srgbClr val="C00000"/>
                </a:solidFill>
              </a:rPr>
              <a:t>La suite de Fibonacci (1)</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xmlns="" id="{1DD0A60C-1106-433A-8122-FD07318BEE11}"/>
                  </a:ext>
                </a:extLst>
              </p:cNvPr>
              <p:cNvSpPr>
                <a:spLocks noGrp="1"/>
              </p:cNvSpPr>
              <p:nvPr>
                <p:ph idx="1"/>
              </p:nvPr>
            </p:nvSpPr>
            <p:spPr>
              <a:xfrm>
                <a:off x="104775" y="1825625"/>
                <a:ext cx="11934825" cy="3403600"/>
              </a:xfrm>
            </p:spPr>
            <p:txBody>
              <a:bodyPr/>
              <a:lstStyle/>
              <a:p>
                <a:pPr marL="0" indent="0">
                  <a:buNone/>
                </a:pPr>
                <a:r>
                  <a:rPr lang="fr-FR" dirty="0"/>
                  <a:t>La suite est donc définie par : </a:t>
                </a:r>
                <a14:m>
                  <m:oMath xmlns:m="http://schemas.openxmlformats.org/officeDocument/2006/math">
                    <m:d>
                      <m:dPr>
                        <m:begChr m:val="{"/>
                        <m:endChr m:val=""/>
                        <m:ctrlPr>
                          <a:rPr lang="fr-FR" i="1" smtClean="0">
                            <a:latin typeface="Cambria Math"/>
                          </a:rPr>
                        </m:ctrlPr>
                      </m:dPr>
                      <m:e>
                        <m:eqArr>
                          <m:eqArrPr>
                            <m:ctrlPr>
                              <a:rPr lang="fr-FR" i="1" smtClean="0">
                                <a:latin typeface="Cambria Math"/>
                              </a:rPr>
                            </m:ctrlPr>
                          </m:eqArrPr>
                          <m:e>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0</m:t>
                                </m:r>
                              </m:sub>
                            </m:sSub>
                            <m:r>
                              <a:rPr lang="fr-FR" b="0" i="1" smtClean="0">
                                <a:latin typeface="Cambria Math" panose="02040503050406030204" pitchFamily="18" charset="0"/>
                              </a:rPr>
                              <m:t>=1</m:t>
                            </m:r>
                          </m:e>
                          <m:e>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1</m:t>
                                </m:r>
                              </m:sub>
                            </m:sSub>
                            <m:r>
                              <a:rPr lang="fr-FR" b="0" i="1" smtClean="0">
                                <a:latin typeface="Cambria Math" panose="02040503050406030204" pitchFamily="18" charset="0"/>
                              </a:rPr>
                              <m:t>=1</m:t>
                            </m:r>
                          </m:e>
                          <m:e>
                            <m:r>
                              <m:rPr>
                                <m:sty m:val="p"/>
                              </m:rPr>
                              <a:rPr lang="fr-FR" b="0" i="0" smtClean="0">
                                <a:latin typeface="Cambria Math" panose="02040503050406030204" pitchFamily="18" charset="0"/>
                              </a:rPr>
                              <m:t>Pour</m:t>
                            </m:r>
                            <m:r>
                              <a:rPr lang="fr-FR" b="0" i="0" smtClean="0">
                                <a:latin typeface="Cambria Math" panose="02040503050406030204" pitchFamily="18" charset="0"/>
                              </a:rPr>
                              <m:t> </m:t>
                            </m:r>
                            <m:r>
                              <m:rPr>
                                <m:sty m:val="p"/>
                              </m:rPr>
                              <a:rPr lang="fr-FR" b="0" i="0" smtClean="0">
                                <a:latin typeface="Cambria Math" panose="02040503050406030204" pitchFamily="18" charset="0"/>
                              </a:rPr>
                              <m:t>tout</m:t>
                            </m:r>
                            <m:r>
                              <a:rPr lang="fr-FR" b="0" i="0" smtClean="0">
                                <a:latin typeface="Cambria Math" panose="02040503050406030204" pitchFamily="18" charset="0"/>
                              </a:rPr>
                              <m:t> </m:t>
                            </m:r>
                            <m:r>
                              <a:rPr lang="fr-FR" b="0" i="1" smtClean="0">
                                <a:latin typeface="Cambria Math" panose="02040503050406030204" pitchFamily="18" charset="0"/>
                              </a:rPr>
                              <m:t>𝑛</m:t>
                            </m:r>
                            <m:r>
                              <a:rPr lang="fr-FR" b="0" i="1" smtClean="0">
                                <a:latin typeface="Cambria Math" panose="02040503050406030204" pitchFamily="18" charset="0"/>
                              </a:rPr>
                              <m:t>, </m:t>
                            </m:r>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r>
                              <a:rPr lang="fr-FR" b="0" i="1" smtClean="0">
                                <a:latin typeface="Cambria Math" panose="02040503050406030204" pitchFamily="18" charset="0"/>
                              </a:rPr>
                              <m:t>=</m:t>
                            </m:r>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r>
                              <a:rPr lang="fr-FR" b="0" i="1" smtClean="0">
                                <a:latin typeface="Cambria Math" panose="02040503050406030204" pitchFamily="18" charset="0"/>
                              </a:rPr>
                              <m:t>+</m:t>
                            </m:r>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e>
                        </m:eqArr>
                      </m:e>
                    </m:d>
                  </m:oMath>
                </a14:m>
                <a:endParaRPr lang="fr-FR" dirty="0"/>
              </a:p>
              <a:p>
                <a:pPr marL="0" indent="0">
                  <a:buNone/>
                </a:pPr>
                <a:r>
                  <a:rPr lang="fr-FR" dirty="0"/>
                  <a:t>Avec ces notations, pour tout entier </a:t>
                </a:r>
                <a14:m>
                  <m:oMath xmlns:m="http://schemas.openxmlformats.org/officeDocument/2006/math">
                    <m:r>
                      <a:rPr lang="fr-FR" b="0" i="1" smtClean="0">
                        <a:latin typeface="Cambria Math" panose="02040503050406030204" pitchFamily="18" charset="0"/>
                      </a:rPr>
                      <m:t>𝑛</m:t>
                    </m:r>
                    <m:r>
                      <a:rPr lang="fr-FR" b="0" i="1" smtClean="0">
                        <a:latin typeface="Cambria Math" panose="02040503050406030204" pitchFamily="18" charset="0"/>
                      </a:rPr>
                      <m:t>  </m:t>
                    </m:r>
                  </m:oMath>
                </a14:m>
                <a:r>
                  <a:rPr lang="fr-FR" dirty="0"/>
                  <a:t>assez grand pour que les calculs suivants aient un sens :</a:t>
                </a:r>
              </a:p>
              <a:p>
                <a:pPr marL="0" indent="0">
                  <a:buNone/>
                </a:pPr>
                <a14:m>
                  <m:oMathPara xmlns:m="http://schemas.openxmlformats.org/officeDocument/2006/math">
                    <m:oMathParaPr>
                      <m:jc m:val="centerGroup"/>
                    </m:oMathParaPr>
                    <m:oMath xmlns:m="http://schemas.openxmlformats.org/officeDocument/2006/math">
                      <m:f>
                        <m:fPr>
                          <m:ctrlPr>
                            <a:rPr lang="fr-FR" i="1" smtClean="0">
                              <a:latin typeface="Cambria Math"/>
                            </a:rPr>
                          </m:ctrlPr>
                        </m:fPr>
                        <m:num>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num>
                        <m:den>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den>
                      </m:f>
                      <m:r>
                        <a:rPr lang="fr-FR" b="0" i="1" smtClean="0">
                          <a:latin typeface="Cambria Math" panose="02040503050406030204" pitchFamily="18" charset="0"/>
                        </a:rPr>
                        <m:t>=</m:t>
                      </m:r>
                      <m:f>
                        <m:fPr>
                          <m:ctrlPr>
                            <a:rPr lang="fr-FR" b="0" i="1" smtClean="0">
                              <a:latin typeface="Cambria Math"/>
                            </a:rPr>
                          </m:ctrlPr>
                        </m:fPr>
                        <m:num>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r>
                            <a:rPr lang="fr-FR" b="0" i="1" smtClean="0">
                              <a:latin typeface="Cambria Math" panose="02040503050406030204" pitchFamily="18" charset="0"/>
                            </a:rPr>
                            <m:t>+</m:t>
                          </m:r>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num>
                        <m:den>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den>
                      </m:f>
                      <m:r>
                        <a:rPr lang="fr-FR" b="0" i="1" smtClean="0">
                          <a:latin typeface="Cambria Math" panose="02040503050406030204" pitchFamily="18" charset="0"/>
                        </a:rPr>
                        <m:t>=1+</m:t>
                      </m:r>
                      <m:f>
                        <m:fPr>
                          <m:ctrlPr>
                            <a:rPr lang="fr-FR" b="0" i="1" smtClean="0">
                              <a:latin typeface="Cambria Math"/>
                            </a:rPr>
                          </m:ctrlPr>
                        </m:fPr>
                        <m:num>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num>
                        <m:den>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den>
                      </m:f>
                      <m:r>
                        <a:rPr lang="fr-FR" b="0" i="1" smtClean="0">
                          <a:latin typeface="Cambria Math" panose="02040503050406030204" pitchFamily="18" charset="0"/>
                        </a:rPr>
                        <m:t>=1+</m:t>
                      </m:r>
                      <m:f>
                        <m:fPr>
                          <m:ctrlPr>
                            <a:rPr lang="fr-FR" b="0" i="1" smtClean="0">
                              <a:latin typeface="Cambria Math"/>
                            </a:rPr>
                          </m:ctrlPr>
                        </m:fPr>
                        <m:num>
                          <m:r>
                            <a:rPr lang="fr-FR" b="0" i="1" smtClean="0">
                              <a:latin typeface="Cambria Math" panose="02040503050406030204" pitchFamily="18" charset="0"/>
                            </a:rPr>
                            <m:t>1</m:t>
                          </m:r>
                        </m:num>
                        <m:den>
                          <m:f>
                            <m:fPr>
                              <m:ctrlPr>
                                <a:rPr lang="fr-FR" b="0" i="1" smtClean="0">
                                  <a:latin typeface="Cambria Math"/>
                                </a:rPr>
                              </m:ctrlPr>
                            </m:fPr>
                            <m:num>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num>
                            <m:den>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den>
                          </m:f>
                        </m:den>
                      </m:f>
                    </m:oMath>
                  </m:oMathPara>
                </a14:m>
                <a:endParaRPr lang="fr-FR" dirty="0"/>
              </a:p>
            </p:txBody>
          </p:sp>
        </mc:Choice>
        <mc:Fallback xmlns="">
          <p:sp>
            <p:nvSpPr>
              <p:cNvPr id="3" name="Espace réservé du contenu 2">
                <a:extLst>
                  <a:ext uri="{FF2B5EF4-FFF2-40B4-BE49-F238E27FC236}">
                    <a16:creationId xmlns:a16="http://schemas.microsoft.com/office/drawing/2014/main" id="{1DD0A60C-1106-433A-8122-FD07318BEE11}"/>
                  </a:ext>
                </a:extLst>
              </p:cNvPr>
              <p:cNvSpPr>
                <a:spLocks noGrp="1" noRot="1" noChangeAspect="1" noMove="1" noResize="1" noEditPoints="1" noAdjustHandles="1" noChangeArrowheads="1" noChangeShapeType="1" noTextEdit="1"/>
              </p:cNvSpPr>
              <p:nvPr>
                <p:ph idx="1"/>
              </p:nvPr>
            </p:nvSpPr>
            <p:spPr>
              <a:xfrm>
                <a:off x="104775" y="1825625"/>
                <a:ext cx="11934825" cy="3403600"/>
              </a:xfrm>
              <a:blipFill>
                <a:blip r:embed="rId2"/>
                <a:stretch>
                  <a:fillRect l="-102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xmlns="" id="{6ED6BF14-A4AB-45A0-A407-2BF91B7A0FFE}"/>
                  </a:ext>
                </a:extLst>
              </p:cNvPr>
              <p:cNvSpPr txBox="1"/>
              <p:nvPr/>
            </p:nvSpPr>
            <p:spPr>
              <a:xfrm>
                <a:off x="133350" y="4800600"/>
                <a:ext cx="4876800" cy="2133533"/>
              </a:xfrm>
              <a:prstGeom prst="rect">
                <a:avLst/>
              </a:prstGeom>
              <a:noFill/>
            </p:spPr>
            <p:txBody>
              <a:bodyPr wrap="square" rtlCol="0">
                <a:spAutoFit/>
              </a:bodyPr>
              <a:lstStyle/>
              <a:p>
                <a:r>
                  <a:rPr lang="fr-FR" dirty="0"/>
                  <a:t>On pourrait continuer :</a:t>
                </a:r>
              </a:p>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r>
                        <a:rPr lang="fr-FR" b="0" i="1" smtClean="0">
                          <a:latin typeface="Cambria Math" panose="02040503050406030204" pitchFamily="18" charset="0"/>
                          <a:ea typeface="Cambria Math" panose="02040503050406030204" pitchFamily="18" charset="0"/>
                        </a:rPr>
                        <m:t>=1+</m:t>
                      </m:r>
                      <m:f>
                        <m:fPr>
                          <m:ctrlPr>
                            <a:rPr lang="fr-FR" b="0" i="1" smtClean="0">
                              <a:latin typeface="Cambria Math"/>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1+</m:t>
                          </m:r>
                          <m:f>
                            <m:fPr>
                              <m:ctrlPr>
                                <a:rPr lang="fr-FR" b="0" i="1" smtClean="0">
                                  <a:latin typeface="Cambria Math"/>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1+</m:t>
                              </m:r>
                              <m:f>
                                <m:fPr>
                                  <m:ctrlPr>
                                    <a:rPr lang="fr-FR" b="0" i="1" smtClean="0">
                                      <a:latin typeface="Cambria Math"/>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eqArr>
                                    <m:eqArrPr>
                                      <m:ctrlPr>
                                        <a:rPr lang="fr-FR" b="0" i="1" smtClean="0">
                                          <a:latin typeface="Cambria Math"/>
                                          <a:ea typeface="Cambria Math" panose="02040503050406030204" pitchFamily="18" charset="0"/>
                                        </a:rPr>
                                      </m:ctrlPr>
                                    </m:eqArrPr>
                                    <m:e>
                                      <m:r>
                                        <a:rPr lang="fr-FR" b="0" i="1" smtClean="0">
                                          <a:latin typeface="Cambria Math" panose="02040503050406030204" pitchFamily="18" charset="0"/>
                                          <a:ea typeface="Cambria Math" panose="02040503050406030204" pitchFamily="18" charset="0"/>
                                        </a:rPr>
                                        <m:t>1+…</m:t>
                                      </m:r>
                                    </m:e>
                                    <m:e>
                                      <m:r>
                                        <a:rPr lang="fr-FR" b="0" i="1" smtClean="0">
                                          <a:latin typeface="Cambria Math" panose="02040503050406030204" pitchFamily="18" charset="0"/>
                                          <a:ea typeface="Cambria Math" panose="02040503050406030204" pitchFamily="18" charset="0"/>
                                        </a:rPr>
                                        <m:t>…</m:t>
                                      </m:r>
                                      <m:f>
                                        <m:fPr>
                                          <m:ctrlPr>
                                            <a:rPr lang="fr-FR" b="0" i="1" smtClean="0">
                                              <a:latin typeface="Cambria Math"/>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1+</m:t>
                                          </m:r>
                                          <m:f>
                                            <m:fPr>
                                              <m:ctrlPr>
                                                <a:rPr lang="fr-FR" b="0" i="1" smtClean="0">
                                                  <a:latin typeface="Cambria Math"/>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m:rPr>
                                                  <m:sty m:val="p"/>
                                                </m:rPr>
                                                <a:rPr lang="el-GR" b="0" i="1" smtClean="0">
                                                  <a:latin typeface="Cambria Math" panose="02040503050406030204" pitchFamily="18" charset="0"/>
                                                  <a:ea typeface="Cambria Math" panose="02040503050406030204" pitchFamily="18" charset="0"/>
                                                </a:rPr>
                                                <m:t>Φ</m:t>
                                              </m:r>
                                            </m:den>
                                          </m:f>
                                        </m:den>
                                      </m:f>
                                    </m:e>
                                  </m:eqArr>
                                </m:den>
                              </m:f>
                            </m:den>
                          </m:f>
                        </m:den>
                      </m:f>
                    </m:oMath>
                  </m:oMathPara>
                </a14:m>
                <a:endParaRPr lang="fr-FR" dirty="0"/>
              </a:p>
            </p:txBody>
          </p:sp>
        </mc:Choice>
        <mc:Fallback xmlns="">
          <p:sp>
            <p:nvSpPr>
              <p:cNvPr id="4" name="ZoneTexte 3">
                <a:extLst>
                  <a:ext uri="{FF2B5EF4-FFF2-40B4-BE49-F238E27FC236}">
                    <a16:creationId xmlns:a16="http://schemas.microsoft.com/office/drawing/2014/main" id="{6ED6BF14-A4AB-45A0-A407-2BF91B7A0FFE}"/>
                  </a:ext>
                </a:extLst>
              </p:cNvPr>
              <p:cNvSpPr txBox="1">
                <a:spLocks noRot="1" noChangeAspect="1" noMove="1" noResize="1" noEditPoints="1" noAdjustHandles="1" noChangeArrowheads="1" noChangeShapeType="1" noTextEdit="1"/>
              </p:cNvSpPr>
              <p:nvPr/>
            </p:nvSpPr>
            <p:spPr>
              <a:xfrm>
                <a:off x="133350" y="4800600"/>
                <a:ext cx="4876800" cy="2133533"/>
              </a:xfrm>
              <a:prstGeom prst="rect">
                <a:avLst/>
              </a:prstGeom>
              <a:blipFill>
                <a:blip r:embed="rId3"/>
                <a:stretch>
                  <a:fillRect l="-1125" t="-1719"/>
                </a:stretch>
              </a:blipFill>
            </p:spPr>
            <p:txBody>
              <a:bodyPr/>
              <a:lstStyle/>
              <a:p>
                <a:r>
                  <a:rPr lang="fr-FR">
                    <a:noFill/>
                  </a:rPr>
                  <a:t> </a:t>
                </a:r>
              </a:p>
            </p:txBody>
          </p:sp>
        </mc:Fallback>
      </mc:AlternateContent>
    </p:spTree>
    <p:extLst>
      <p:ext uri="{BB962C8B-B14F-4D97-AF65-F5344CB8AC3E}">
        <p14:creationId xmlns:p14="http://schemas.microsoft.com/office/powerpoint/2010/main" val="2686362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CDA582-C595-4C87-84C8-8C009A8848B2}"/>
              </a:ext>
            </a:extLst>
          </p:cNvPr>
          <p:cNvSpPr>
            <a:spLocks noGrp="1"/>
          </p:cNvSpPr>
          <p:nvPr>
            <p:ph type="title"/>
          </p:nvPr>
        </p:nvSpPr>
        <p:spPr>
          <a:xfrm>
            <a:off x="85725" y="365125"/>
            <a:ext cx="12030075" cy="1325563"/>
          </a:xfrm>
        </p:spPr>
        <p:txBody>
          <a:bodyPr>
            <a:noAutofit/>
          </a:bodyPr>
          <a:lstStyle/>
          <a:p>
            <a:r>
              <a:rPr lang="fr-FR" sz="9600" dirty="0">
                <a:solidFill>
                  <a:srgbClr val="C00000"/>
                </a:solidFill>
              </a:rPr>
              <a:t>La suite de Fibonacci (2)</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xmlns="" id="{4A8E4412-D7FB-4C23-B8D8-FAB9AD76284F}"/>
                  </a:ext>
                </a:extLst>
              </p:cNvPr>
              <p:cNvSpPr>
                <a:spLocks noGrp="1"/>
              </p:cNvSpPr>
              <p:nvPr>
                <p:ph idx="1"/>
              </p:nvPr>
            </p:nvSpPr>
            <p:spPr>
              <a:xfrm>
                <a:off x="85725" y="1825625"/>
                <a:ext cx="12030075" cy="4351338"/>
              </a:xfrm>
            </p:spPr>
            <p:txBody>
              <a:bodyPr/>
              <a:lstStyle/>
              <a:p>
                <a:pPr marL="0" indent="0">
                  <a:buNone/>
                </a:pPr>
                <a:r>
                  <a:rPr lang="fr-FR" dirty="0"/>
                  <a:t>Calculons, avec les réserves précédentes :</a:t>
                </a:r>
              </a:p>
              <a:p>
                <a:pPr marL="0" indent="0">
                  <a:buNone/>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d>
                            <m:dPr>
                              <m:ctrlPr>
                                <a:rPr lang="fr-FR" i="1" smtClean="0">
                                  <a:latin typeface="Cambria Math"/>
                                </a:rPr>
                              </m:ctrlPr>
                            </m:dPr>
                            <m:e>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e>
                          </m:d>
                        </m:e>
                        <m:sup>
                          <m:r>
                            <a:rPr lang="fr-FR" b="0" i="1" smtClean="0">
                              <a:latin typeface="Cambria Math" panose="02040503050406030204" pitchFamily="18" charset="0"/>
                            </a:rPr>
                            <m:t>2</m:t>
                          </m:r>
                        </m:sup>
                      </m:sSup>
                      <m:r>
                        <a:rPr lang="fr-FR" b="0" i="1" smtClean="0">
                          <a:latin typeface="Cambria Math" panose="02040503050406030204" pitchFamily="18" charset="0"/>
                        </a:rPr>
                        <m:t>−</m:t>
                      </m:r>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oMath>
                  </m:oMathPara>
                </a14:m>
                <a:endParaRPr lang="fr-FR"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fr-FR" b="0" i="0" smtClean="0">
                          <a:latin typeface="Cambria Math" panose="02040503050406030204" pitchFamily="18" charset="0"/>
                        </a:rPr>
                        <m:t>=</m:t>
                      </m:r>
                      <m:sSup>
                        <m:sSupPr>
                          <m:ctrlPr>
                            <a:rPr lang="fr-FR" i="1">
                              <a:latin typeface="Cambria Math"/>
                            </a:rPr>
                          </m:ctrlPr>
                        </m:sSupPr>
                        <m:e>
                          <m:d>
                            <m:dPr>
                              <m:ctrlPr>
                                <a:rPr lang="fr-FR" i="1">
                                  <a:latin typeface="Cambria Math"/>
                                </a:rPr>
                              </m:ctrlPr>
                            </m:dPr>
                            <m:e>
                              <m:sSub>
                                <m:sSubPr>
                                  <m:ctrlPr>
                                    <a:rPr lang="fr-FR" i="1">
                                      <a:latin typeface="Cambria Math"/>
                                    </a:rPr>
                                  </m:ctrlPr>
                                </m:sSubPr>
                                <m:e>
                                  <m:r>
                                    <a:rPr lang="fr-FR" i="1">
                                      <a:latin typeface="Cambria Math" panose="02040503050406030204" pitchFamily="18" charset="0"/>
                                    </a:rPr>
                                    <m:t>𝑢</m:t>
                                  </m:r>
                                </m:e>
                                <m:sub>
                                  <m:r>
                                    <a:rPr lang="fr-FR" i="1">
                                      <a:latin typeface="Cambria Math" panose="02040503050406030204" pitchFamily="18" charset="0"/>
                                    </a:rPr>
                                    <m:t>𝑛</m:t>
                                  </m:r>
                                </m:sub>
                              </m:sSub>
                            </m:e>
                          </m:d>
                        </m:e>
                        <m:sup>
                          <m:r>
                            <a:rPr lang="fr-FR" i="1">
                              <a:latin typeface="Cambria Math" panose="02040503050406030204" pitchFamily="18" charset="0"/>
                            </a:rPr>
                            <m:t>2</m:t>
                          </m:r>
                        </m:sup>
                      </m:sSup>
                      <m:r>
                        <a:rPr lang="fr-FR" i="1">
                          <a:latin typeface="Cambria Math" panose="02040503050406030204" pitchFamily="18" charset="0"/>
                        </a:rPr>
                        <m:t>−</m:t>
                      </m:r>
                      <m:d>
                        <m:dPr>
                          <m:ctrlPr>
                            <a:rPr lang="fr-FR" i="1" smtClean="0">
                              <a:latin typeface="Cambria Math"/>
                            </a:rPr>
                          </m:ctrlPr>
                        </m:dPr>
                        <m:e>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r>
                            <a:rPr lang="fr-FR" b="0" i="1" smtClean="0">
                              <a:latin typeface="Cambria Math" panose="02040503050406030204" pitchFamily="18" charset="0"/>
                            </a:rPr>
                            <m:t>+</m:t>
                          </m:r>
                          <m:sSub>
                            <m:sSubPr>
                              <m:ctrlPr>
                                <a:rPr lang="fr-FR"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r>
                                <a:rPr lang="fr-FR" b="0" i="1" smtClean="0">
                                  <a:latin typeface="Cambria Math" panose="02040503050406030204" pitchFamily="18" charset="0"/>
                                </a:rPr>
                                <m:t>−1</m:t>
                              </m:r>
                            </m:sub>
                          </m:sSub>
                        </m:e>
                      </m:d>
                      <m:r>
                        <a:rPr lang="fr-FR" i="1">
                          <a:latin typeface="Cambria Math" panose="02040503050406030204" pitchFamily="18" charset="0"/>
                          <a:ea typeface="Cambria Math" panose="02040503050406030204" pitchFamily="18" charset="0"/>
                        </a:rPr>
                        <m:t>×</m:t>
                      </m:r>
                      <m:sSub>
                        <m:sSubPr>
                          <m:ctrlPr>
                            <a:rPr lang="fr-FR" i="1">
                              <a:latin typeface="Cambria Math"/>
                            </a:rPr>
                          </m:ctrlPr>
                        </m:sSubPr>
                        <m:e>
                          <m:r>
                            <a:rPr lang="fr-FR" i="1">
                              <a:latin typeface="Cambria Math" panose="02040503050406030204" pitchFamily="18" charset="0"/>
                            </a:rPr>
                            <m:t>𝑢</m:t>
                          </m:r>
                        </m:e>
                        <m:sub>
                          <m:r>
                            <a:rPr lang="fr-FR" i="1">
                              <a:latin typeface="Cambria Math" panose="02040503050406030204" pitchFamily="18" charset="0"/>
                            </a:rPr>
                            <m:t>𝑛</m:t>
                          </m:r>
                          <m:r>
                            <a:rPr lang="fr-FR" i="1">
                              <a:latin typeface="Cambria Math" panose="02040503050406030204" pitchFamily="18" charset="0"/>
                            </a:rPr>
                            <m:t>−1</m:t>
                          </m:r>
                        </m:sub>
                      </m:sSub>
                    </m:oMath>
                  </m:oMathPara>
                </a14:m>
                <a:endParaRPr lang="fr-FR"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m:t>
                      </m:r>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r>
                        <a:rPr lang="fr-FR" b="0" i="1" smtClean="0">
                          <a:latin typeface="Cambria Math" panose="02040503050406030204" pitchFamily="18" charset="0"/>
                          <a:ea typeface="Cambria Math" panose="02040503050406030204" pitchFamily="18" charset="0"/>
                        </a:rPr>
                        <m:t>×</m:t>
                      </m:r>
                      <m:d>
                        <m:dPr>
                          <m:ctrlPr>
                            <a:rPr lang="fr-FR" b="0" i="1" smtClean="0">
                              <a:latin typeface="Cambria Math"/>
                              <a:ea typeface="Cambria Math" panose="02040503050406030204" pitchFamily="18" charset="0"/>
                            </a:rPr>
                          </m:ctrlPr>
                        </m:dPr>
                        <m:e>
                          <m:sSub>
                            <m:sSubPr>
                              <m:ctrlPr>
                                <a:rPr lang="fr-FR" b="0" i="1" smtClean="0">
                                  <a:latin typeface="Cambria Math"/>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𝑢</m:t>
                              </m:r>
                            </m:e>
                            <m:sub>
                              <m:r>
                                <a:rPr lang="fr-FR" b="0" i="1" smtClean="0">
                                  <a:latin typeface="Cambria Math" panose="02040503050406030204" pitchFamily="18" charset="0"/>
                                  <a:ea typeface="Cambria Math" panose="02040503050406030204" pitchFamily="18" charset="0"/>
                                </a:rPr>
                                <m:t>𝑛</m:t>
                              </m:r>
                            </m:sub>
                          </m:sSub>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𝑢</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−1</m:t>
                              </m:r>
                            </m:sub>
                          </m:sSub>
                        </m:e>
                      </m:d>
                      <m:r>
                        <a:rPr lang="fr-FR" b="0" i="1" smtClean="0">
                          <a:latin typeface="Cambria Math" panose="02040503050406030204" pitchFamily="18" charset="0"/>
                          <a:ea typeface="Cambria Math" panose="02040503050406030204" pitchFamily="18" charset="0"/>
                        </a:rPr>
                        <m:t>−</m:t>
                      </m:r>
                      <m:sSup>
                        <m:sSupPr>
                          <m:ctrlPr>
                            <a:rPr lang="fr-FR" b="0" i="1" smtClean="0">
                              <a:latin typeface="Cambria Math"/>
                              <a:ea typeface="Cambria Math" panose="02040503050406030204" pitchFamily="18" charset="0"/>
                            </a:rPr>
                          </m:ctrlPr>
                        </m:sSupPr>
                        <m:e>
                          <m:d>
                            <m:dPr>
                              <m:ctrlPr>
                                <a:rPr lang="fr-FR" b="0" i="1" smtClean="0">
                                  <a:latin typeface="Cambria Math"/>
                                  <a:ea typeface="Cambria Math" panose="02040503050406030204" pitchFamily="18" charset="0"/>
                                </a:rPr>
                              </m:ctrlPr>
                            </m:dPr>
                            <m:e>
                              <m:sSub>
                                <m:sSubPr>
                                  <m:ctrlPr>
                                    <a:rPr lang="fr-FR" b="0" i="1" smtClean="0">
                                      <a:latin typeface="Cambria Math"/>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𝑢</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−1</m:t>
                                  </m:r>
                                </m:sub>
                              </m:sSub>
                            </m:e>
                          </m:d>
                        </m:e>
                        <m:sup>
                          <m:r>
                            <a:rPr lang="fr-FR" b="0" i="1" smtClean="0">
                              <a:latin typeface="Cambria Math" panose="02040503050406030204" pitchFamily="18" charset="0"/>
                              <a:ea typeface="Cambria Math" panose="02040503050406030204" pitchFamily="18" charset="0"/>
                            </a:rPr>
                            <m:t>2</m:t>
                          </m:r>
                        </m:sup>
                      </m:sSup>
                    </m:oMath>
                  </m:oMathPara>
                </a14:m>
                <a:endParaRPr lang="fr-FR" b="0" dirty="0">
                  <a:ea typeface="Cambria Math" panose="02040503050406030204" pitchFamily="18" charset="0"/>
                </a:endParaRPr>
              </a:p>
              <a:p>
                <a:pPr marL="0" indent="0">
                  <a:buNone/>
                </a:pPr>
                <a:r>
                  <a:rPr lang="fr-FR" b="0" dirty="0"/>
                  <a:t>                        </a:t>
                </a:r>
                <a14:m>
                  <m:oMath xmlns:m="http://schemas.openxmlformats.org/officeDocument/2006/math">
                    <m:r>
                      <a:rPr lang="fr-FR" b="0" i="0" smtClean="0">
                        <a:latin typeface="Cambria Math" panose="02040503050406030204" pitchFamily="18" charset="0"/>
                      </a:rPr>
                      <m:t>                      </m:t>
                    </m:r>
                    <m:r>
                      <a:rPr lang="fr-FR" b="0" i="1" smtClean="0">
                        <a:latin typeface="Cambria Math" panose="02040503050406030204" pitchFamily="18" charset="0"/>
                      </a:rPr>
                      <m:t>=</m:t>
                    </m:r>
                    <m:sSub>
                      <m:sSubPr>
                        <m:ctrlPr>
                          <a:rPr lang="fr-FR" b="0" i="1" smtClean="0">
                            <a:latin typeface="Cambria Math"/>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𝑛</m:t>
                        </m:r>
                      </m:sub>
                    </m:sSub>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𝑢</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−2</m:t>
                        </m:r>
                      </m:sub>
                    </m:sSub>
                    <m:r>
                      <a:rPr lang="fr-FR" b="0" i="1" smtClean="0">
                        <a:latin typeface="Cambria Math" panose="02040503050406030204" pitchFamily="18" charset="0"/>
                        <a:ea typeface="Cambria Math" panose="02040503050406030204" pitchFamily="18" charset="0"/>
                      </a:rPr>
                      <m:t>−</m:t>
                    </m:r>
                    <m:sSup>
                      <m:sSupPr>
                        <m:ctrlPr>
                          <a:rPr lang="fr-FR" i="1">
                            <a:latin typeface="Cambria Math"/>
                            <a:ea typeface="Cambria Math" panose="02040503050406030204" pitchFamily="18" charset="0"/>
                          </a:rPr>
                        </m:ctrlPr>
                      </m:sSupPr>
                      <m:e>
                        <m:d>
                          <m:dPr>
                            <m:ctrlPr>
                              <a:rPr lang="fr-FR" i="1">
                                <a:latin typeface="Cambria Math"/>
                                <a:ea typeface="Cambria Math" panose="02040503050406030204" pitchFamily="18" charset="0"/>
                              </a:rPr>
                            </m:ctrlPr>
                          </m:dPr>
                          <m:e>
                            <m:sSub>
                              <m:sSubPr>
                                <m:ctrlPr>
                                  <a:rPr lang="fr-FR" i="1">
                                    <a:latin typeface="Cambria Math"/>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𝑢</m:t>
                                </m:r>
                              </m:e>
                              <m:sub>
                                <m:r>
                                  <a:rPr lang="fr-FR" i="1">
                                    <a:latin typeface="Cambria Math" panose="02040503050406030204" pitchFamily="18" charset="0"/>
                                    <a:ea typeface="Cambria Math" panose="02040503050406030204" pitchFamily="18" charset="0"/>
                                  </a:rPr>
                                  <m:t>𝑛</m:t>
                                </m:r>
                                <m:r>
                                  <a:rPr lang="fr-FR" i="1">
                                    <a:latin typeface="Cambria Math" panose="02040503050406030204" pitchFamily="18" charset="0"/>
                                    <a:ea typeface="Cambria Math" panose="02040503050406030204" pitchFamily="18" charset="0"/>
                                  </a:rPr>
                                  <m:t>−1</m:t>
                                </m:r>
                              </m:sub>
                            </m:sSub>
                          </m:e>
                        </m:d>
                      </m:e>
                      <m:sup>
                        <m:r>
                          <a:rPr lang="fr-FR" i="1">
                            <a:latin typeface="Cambria Math" panose="02040503050406030204" pitchFamily="18" charset="0"/>
                            <a:ea typeface="Cambria Math" panose="02040503050406030204" pitchFamily="18" charset="0"/>
                          </a:rPr>
                          <m:t>2</m:t>
                        </m:r>
                      </m:sup>
                    </m:sSup>
                  </m:oMath>
                </a14:m>
                <a:r>
                  <a:rPr lang="fr-FR" dirty="0"/>
                  <a:t> </a:t>
                </a:r>
              </a:p>
              <a:p>
                <a:pPr marL="0" indent="0">
                  <a:buNone/>
                </a:pPr>
                <a:r>
                  <a:rPr lang="fr-FR" dirty="0"/>
                  <a:t>… la différence entre le carré d’un terme </a:t>
                </a:r>
              </a:p>
              <a:p>
                <a:pPr marL="0" indent="0">
                  <a:buNone/>
                </a:pPr>
                <a:r>
                  <a:rPr lang="fr-FR" dirty="0"/>
                  <a:t>et le produit de ses deux voisins </a:t>
                </a:r>
              </a:p>
              <a:p>
                <a:pPr marL="0" indent="0">
                  <a:buNone/>
                </a:pPr>
                <a:r>
                  <a:rPr lang="fr-FR" dirty="0"/>
                  <a:t>ne prend que deux valeurs, 1 et -1.</a:t>
                </a:r>
              </a:p>
            </p:txBody>
          </p:sp>
        </mc:Choice>
        <mc:Fallback xmlns="">
          <p:sp>
            <p:nvSpPr>
              <p:cNvPr id="3" name="Espace réservé du contenu 2">
                <a:extLst>
                  <a:ext uri="{FF2B5EF4-FFF2-40B4-BE49-F238E27FC236}">
                    <a16:creationId xmlns:a16="http://schemas.microsoft.com/office/drawing/2014/main" id="{4A8E4412-D7FB-4C23-B8D8-FAB9AD76284F}"/>
                  </a:ext>
                </a:extLst>
              </p:cNvPr>
              <p:cNvSpPr>
                <a:spLocks noGrp="1" noRot="1" noChangeAspect="1" noMove="1" noResize="1" noEditPoints="1" noAdjustHandles="1" noChangeArrowheads="1" noChangeShapeType="1" noTextEdit="1"/>
              </p:cNvSpPr>
              <p:nvPr>
                <p:ph idx="1"/>
              </p:nvPr>
            </p:nvSpPr>
            <p:spPr>
              <a:xfrm>
                <a:off x="85725" y="1825625"/>
                <a:ext cx="12030075" cy="4351338"/>
              </a:xfrm>
              <a:blipFill>
                <a:blip r:embed="rId2"/>
                <a:stretch>
                  <a:fillRect l="-1013" t="-2241"/>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xmlns="" id="{3D053994-4D69-4EDB-95E8-5B786653857F}"/>
              </a:ext>
            </a:extLst>
          </p:cNvPr>
          <p:cNvPicPr>
            <a:picLocks noChangeAspect="1"/>
          </p:cNvPicPr>
          <p:nvPr/>
        </p:nvPicPr>
        <p:blipFill rotWithShape="1">
          <a:blip r:embed="rId3"/>
          <a:srcRect l="13675" t="19815" r="14510" b="29445"/>
          <a:stretch/>
        </p:blipFill>
        <p:spPr>
          <a:xfrm>
            <a:off x="6305550" y="4186892"/>
            <a:ext cx="5800725" cy="2305983"/>
          </a:xfrm>
          <a:prstGeom prst="rect">
            <a:avLst/>
          </a:prstGeom>
        </p:spPr>
      </p:pic>
      <p:sp>
        <p:nvSpPr>
          <p:cNvPr id="5" name="ZoneTexte 4">
            <a:extLst>
              <a:ext uri="{FF2B5EF4-FFF2-40B4-BE49-F238E27FC236}">
                <a16:creationId xmlns:a16="http://schemas.microsoft.com/office/drawing/2014/main" xmlns="" id="{5288DF5E-CE2E-46B8-BA63-3E348FC62E6C}"/>
              </a:ext>
            </a:extLst>
          </p:cNvPr>
          <p:cNvSpPr txBox="1"/>
          <p:nvPr/>
        </p:nvSpPr>
        <p:spPr>
          <a:xfrm>
            <a:off x="1866900" y="5724525"/>
            <a:ext cx="4019551" cy="646331"/>
          </a:xfrm>
          <a:prstGeom prst="rect">
            <a:avLst/>
          </a:prstGeom>
          <a:noFill/>
        </p:spPr>
        <p:txBody>
          <a:bodyPr wrap="square" rtlCol="0">
            <a:spAutoFit/>
          </a:bodyPr>
          <a:lstStyle/>
          <a:p>
            <a:r>
              <a:rPr lang="fr-FR" dirty="0"/>
              <a:t>Comment fabriquer des puzzles comme Lewis Carroll…</a:t>
            </a:r>
          </a:p>
        </p:txBody>
      </p:sp>
    </p:spTree>
    <p:extLst>
      <p:ext uri="{BB962C8B-B14F-4D97-AF65-F5344CB8AC3E}">
        <p14:creationId xmlns:p14="http://schemas.microsoft.com/office/powerpoint/2010/main" val="150174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48609A-0DCF-40DE-BE9A-E4F61733F74C}"/>
              </a:ext>
            </a:extLst>
          </p:cNvPr>
          <p:cNvSpPr>
            <a:spLocks noGrp="1"/>
          </p:cNvSpPr>
          <p:nvPr>
            <p:ph type="title"/>
          </p:nvPr>
        </p:nvSpPr>
        <p:spPr>
          <a:xfrm>
            <a:off x="95693" y="365125"/>
            <a:ext cx="12096307" cy="1325563"/>
          </a:xfrm>
        </p:spPr>
        <p:txBody>
          <a:bodyPr>
            <a:normAutofit/>
          </a:bodyPr>
          <a:lstStyle/>
          <a:p>
            <a:pPr algn="ctr"/>
            <a:r>
              <a:rPr lang="fr-FR" sz="8000" dirty="0">
                <a:solidFill>
                  <a:srgbClr val="C00000"/>
                </a:solidFill>
              </a:rPr>
              <a:t>C’était longtemps avant…</a:t>
            </a:r>
          </a:p>
        </p:txBody>
      </p:sp>
      <p:pic>
        <p:nvPicPr>
          <p:cNvPr id="5" name="Image 4">
            <a:extLst>
              <a:ext uri="{FF2B5EF4-FFF2-40B4-BE49-F238E27FC236}">
                <a16:creationId xmlns:a16="http://schemas.microsoft.com/office/drawing/2014/main" xmlns="" id="{596F732E-ED48-4630-BFD4-27D556E21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90" y="1690688"/>
            <a:ext cx="2794000" cy="2603500"/>
          </a:xfrm>
          <a:prstGeom prst="rect">
            <a:avLst/>
          </a:prstGeom>
        </p:spPr>
      </p:pic>
      <p:sp>
        <p:nvSpPr>
          <p:cNvPr id="6" name="ZoneTexte 5">
            <a:extLst>
              <a:ext uri="{FF2B5EF4-FFF2-40B4-BE49-F238E27FC236}">
                <a16:creationId xmlns:a16="http://schemas.microsoft.com/office/drawing/2014/main" xmlns="" id="{1E573AA8-4696-4E11-BF88-8B0203F14042}"/>
              </a:ext>
            </a:extLst>
          </p:cNvPr>
          <p:cNvSpPr txBox="1"/>
          <p:nvPr/>
        </p:nvSpPr>
        <p:spPr>
          <a:xfrm>
            <a:off x="486137" y="4606724"/>
            <a:ext cx="2805253" cy="369332"/>
          </a:xfrm>
          <a:prstGeom prst="rect">
            <a:avLst/>
          </a:prstGeom>
          <a:noFill/>
        </p:spPr>
        <p:txBody>
          <a:bodyPr wrap="square" rtlCol="0">
            <a:spAutoFit/>
          </a:bodyPr>
          <a:lstStyle/>
          <a:p>
            <a:pPr algn="ctr"/>
            <a:r>
              <a:rPr lang="fr-FR" dirty="0"/>
              <a:t>YBC 7289 (- 1 900?)</a:t>
            </a:r>
          </a:p>
        </p:txBody>
      </p:sp>
      <p:pic>
        <p:nvPicPr>
          <p:cNvPr id="8" name="Image 7">
            <a:extLst>
              <a:ext uri="{FF2B5EF4-FFF2-40B4-BE49-F238E27FC236}">
                <a16:creationId xmlns:a16="http://schemas.microsoft.com/office/drawing/2014/main" xmlns="" id="{C0959E58-8525-4A95-A313-3FBEB2FE6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292" y="1591665"/>
            <a:ext cx="4109976" cy="2465986"/>
          </a:xfrm>
          <a:prstGeom prst="rect">
            <a:avLst/>
          </a:prstGeom>
        </p:spPr>
      </p:pic>
      <p:sp>
        <p:nvSpPr>
          <p:cNvPr id="9" name="ZoneTexte 8">
            <a:extLst>
              <a:ext uri="{FF2B5EF4-FFF2-40B4-BE49-F238E27FC236}">
                <a16:creationId xmlns:a16="http://schemas.microsoft.com/office/drawing/2014/main" xmlns="" id="{2BD2D764-7129-4DA3-9BB4-F9FCAC856EDF}"/>
              </a:ext>
            </a:extLst>
          </p:cNvPr>
          <p:cNvSpPr txBox="1"/>
          <p:nvPr/>
        </p:nvSpPr>
        <p:spPr>
          <a:xfrm>
            <a:off x="3854370" y="4294188"/>
            <a:ext cx="3611301" cy="369332"/>
          </a:xfrm>
          <a:prstGeom prst="rect">
            <a:avLst/>
          </a:prstGeom>
          <a:noFill/>
        </p:spPr>
        <p:txBody>
          <a:bodyPr wrap="square" rtlCol="0">
            <a:spAutoFit/>
          </a:bodyPr>
          <a:lstStyle/>
          <a:p>
            <a:pPr algn="ctr"/>
            <a:r>
              <a:rPr lang="fr-FR" dirty="0"/>
              <a:t>BM 10157-10058 (-1 600?)   </a:t>
            </a:r>
          </a:p>
        </p:txBody>
      </p:sp>
      <p:pic>
        <p:nvPicPr>
          <p:cNvPr id="11" name="Image 10">
            <a:extLst>
              <a:ext uri="{FF2B5EF4-FFF2-40B4-BE49-F238E27FC236}">
                <a16:creationId xmlns:a16="http://schemas.microsoft.com/office/drawing/2014/main" xmlns="" id="{E04B2108-C6DE-43EC-B4C7-C0E6296AA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492" y="1469985"/>
            <a:ext cx="4046745" cy="2465986"/>
          </a:xfrm>
          <a:prstGeom prst="rect">
            <a:avLst/>
          </a:prstGeom>
        </p:spPr>
      </p:pic>
      <p:sp>
        <p:nvSpPr>
          <p:cNvPr id="12" name="ZoneTexte 11">
            <a:extLst>
              <a:ext uri="{FF2B5EF4-FFF2-40B4-BE49-F238E27FC236}">
                <a16:creationId xmlns:a16="http://schemas.microsoft.com/office/drawing/2014/main" xmlns="" id="{980FD6C6-2EF1-4478-AE89-82C8563F5B07}"/>
              </a:ext>
            </a:extLst>
          </p:cNvPr>
          <p:cNvSpPr txBox="1"/>
          <p:nvPr/>
        </p:nvSpPr>
        <p:spPr>
          <a:xfrm>
            <a:off x="7851761" y="4190035"/>
            <a:ext cx="4012290" cy="369332"/>
          </a:xfrm>
          <a:prstGeom prst="rect">
            <a:avLst/>
          </a:prstGeom>
          <a:noFill/>
        </p:spPr>
        <p:txBody>
          <a:bodyPr wrap="square" rtlCol="0">
            <a:spAutoFit/>
          </a:bodyPr>
          <a:lstStyle/>
          <a:p>
            <a:pPr algn="ctr"/>
            <a:r>
              <a:rPr lang="fr-FR" dirty="0"/>
              <a:t>Copie des Éléments (- 300) vers 100</a:t>
            </a:r>
          </a:p>
        </p:txBody>
      </p:sp>
      <p:sp>
        <p:nvSpPr>
          <p:cNvPr id="15" name="ZoneTexte 14">
            <a:extLst>
              <a:ext uri="{FF2B5EF4-FFF2-40B4-BE49-F238E27FC236}">
                <a16:creationId xmlns:a16="http://schemas.microsoft.com/office/drawing/2014/main" xmlns="" id="{F60978E7-D945-43F7-BADB-8626429247AE}"/>
              </a:ext>
            </a:extLst>
          </p:cNvPr>
          <p:cNvSpPr txBox="1"/>
          <p:nvPr/>
        </p:nvSpPr>
        <p:spPr>
          <a:xfrm>
            <a:off x="274106" y="4899898"/>
            <a:ext cx="7662762" cy="830997"/>
          </a:xfrm>
          <a:prstGeom prst="rect">
            <a:avLst/>
          </a:prstGeom>
          <a:noFill/>
        </p:spPr>
        <p:txBody>
          <a:bodyPr wrap="square" rtlCol="0">
            <a:spAutoFit/>
          </a:bodyPr>
          <a:lstStyle/>
          <a:p>
            <a:pPr algn="ctr"/>
            <a:r>
              <a:rPr lang="fr-FR" sz="4800" dirty="0">
                <a:solidFill>
                  <a:srgbClr val="C00000"/>
                </a:solidFill>
              </a:rPr>
              <a:t>…et avant l’apparition du Zéro</a:t>
            </a:r>
          </a:p>
        </p:txBody>
      </p:sp>
      <p:pic>
        <p:nvPicPr>
          <p:cNvPr id="17" name="Image 16">
            <a:extLst>
              <a:ext uri="{FF2B5EF4-FFF2-40B4-BE49-F238E27FC236}">
                <a16:creationId xmlns:a16="http://schemas.microsoft.com/office/drawing/2014/main" xmlns="" id="{2658A861-5CA9-4CFA-B38A-7C1E7DCA6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255" y="4608030"/>
            <a:ext cx="4046745" cy="2249969"/>
          </a:xfrm>
          <a:prstGeom prst="rect">
            <a:avLst/>
          </a:prstGeom>
        </p:spPr>
      </p:pic>
      <p:sp>
        <p:nvSpPr>
          <p:cNvPr id="18" name="ZoneTexte 17">
            <a:extLst>
              <a:ext uri="{FF2B5EF4-FFF2-40B4-BE49-F238E27FC236}">
                <a16:creationId xmlns:a16="http://schemas.microsoft.com/office/drawing/2014/main" xmlns="" id="{103B72C7-939D-4C02-A096-0FA255B809E1}"/>
              </a:ext>
            </a:extLst>
          </p:cNvPr>
          <p:cNvSpPr txBox="1"/>
          <p:nvPr/>
        </p:nvSpPr>
        <p:spPr>
          <a:xfrm>
            <a:off x="486137" y="5934700"/>
            <a:ext cx="7072131" cy="461665"/>
          </a:xfrm>
          <a:prstGeom prst="rect">
            <a:avLst/>
          </a:prstGeom>
          <a:noFill/>
        </p:spPr>
        <p:txBody>
          <a:bodyPr wrap="square" rtlCol="0">
            <a:spAutoFit/>
          </a:bodyPr>
          <a:lstStyle/>
          <a:p>
            <a:r>
              <a:rPr lang="fr-FR" sz="2400" dirty="0"/>
              <a:t>Manuscrit </a:t>
            </a:r>
            <a:r>
              <a:rPr lang="fr-FR" sz="2400" dirty="0" err="1"/>
              <a:t>Bakhshali</a:t>
            </a:r>
            <a:r>
              <a:rPr lang="fr-FR" sz="2400" dirty="0"/>
              <a:t> (vers 600) Oxford </a:t>
            </a:r>
            <a:r>
              <a:rPr lang="fr-FR" sz="2400" dirty="0" err="1"/>
              <a:t>Bodleian</a:t>
            </a:r>
            <a:r>
              <a:rPr lang="fr-FR" sz="2400" dirty="0"/>
              <a:t> Library</a:t>
            </a:r>
          </a:p>
        </p:txBody>
      </p:sp>
    </p:spTree>
    <p:extLst>
      <p:ext uri="{BB962C8B-B14F-4D97-AF65-F5344CB8AC3E}">
        <p14:creationId xmlns:p14="http://schemas.microsoft.com/office/powerpoint/2010/main" val="247340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0AAEC8D-92D9-4C3D-8BE3-8D28D8E9E778}"/>
              </a:ext>
            </a:extLst>
          </p:cNvPr>
          <p:cNvSpPr>
            <a:spLocks noGrp="1"/>
          </p:cNvSpPr>
          <p:nvPr>
            <p:ph type="title"/>
          </p:nvPr>
        </p:nvSpPr>
        <p:spPr>
          <a:xfrm>
            <a:off x="-1" y="365125"/>
            <a:ext cx="12067953" cy="1325563"/>
          </a:xfrm>
        </p:spPr>
        <p:txBody>
          <a:bodyPr>
            <a:noAutofit/>
          </a:bodyPr>
          <a:lstStyle/>
          <a:p>
            <a:r>
              <a:rPr lang="fr-FR" sz="8000" dirty="0">
                <a:solidFill>
                  <a:srgbClr val="C00000"/>
                </a:solidFill>
              </a:rPr>
              <a:t>…un peu avant, juste avant</a:t>
            </a:r>
          </a:p>
        </p:txBody>
      </p:sp>
      <p:pic>
        <p:nvPicPr>
          <p:cNvPr id="5" name="Image 4">
            <a:extLst>
              <a:ext uri="{FF2B5EF4-FFF2-40B4-BE49-F238E27FC236}">
                <a16:creationId xmlns:a16="http://schemas.microsoft.com/office/drawing/2014/main" xmlns="" id="{049F3E04-5A64-4EB4-9EAE-F47AD38AD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42426"/>
            <a:ext cx="2781301" cy="4403727"/>
          </a:xfrm>
          <a:prstGeom prst="rect">
            <a:avLst/>
          </a:prstGeom>
        </p:spPr>
      </p:pic>
      <p:sp>
        <p:nvSpPr>
          <p:cNvPr id="6" name="ZoneTexte 5">
            <a:extLst>
              <a:ext uri="{FF2B5EF4-FFF2-40B4-BE49-F238E27FC236}">
                <a16:creationId xmlns:a16="http://schemas.microsoft.com/office/drawing/2014/main" xmlns="" id="{F34D25D7-8725-42E1-9457-D520B550989F}"/>
              </a:ext>
            </a:extLst>
          </p:cNvPr>
          <p:cNvSpPr txBox="1"/>
          <p:nvPr/>
        </p:nvSpPr>
        <p:spPr>
          <a:xfrm>
            <a:off x="124047" y="5984111"/>
            <a:ext cx="2933477" cy="369332"/>
          </a:xfrm>
          <a:prstGeom prst="rect">
            <a:avLst/>
          </a:prstGeom>
          <a:noFill/>
        </p:spPr>
        <p:txBody>
          <a:bodyPr wrap="square" rtlCol="0">
            <a:spAutoFit/>
          </a:bodyPr>
          <a:lstStyle/>
          <a:p>
            <a:r>
              <a:rPr lang="fr-FR" dirty="0" err="1"/>
              <a:t>Kitab</a:t>
            </a:r>
            <a:r>
              <a:rPr lang="fr-FR" dirty="0"/>
              <a:t> al </a:t>
            </a:r>
            <a:r>
              <a:rPr lang="fr-FR" dirty="0" err="1"/>
              <a:t>jabr</a:t>
            </a:r>
            <a:r>
              <a:rPr lang="fr-FR" dirty="0"/>
              <a:t> </a:t>
            </a:r>
            <a:r>
              <a:rPr lang="fr-FR" dirty="0" err="1"/>
              <a:t>wa’al</a:t>
            </a:r>
            <a:r>
              <a:rPr lang="fr-FR" dirty="0"/>
              <a:t> </a:t>
            </a:r>
            <a:r>
              <a:rPr lang="fr-FR" dirty="0" err="1"/>
              <a:t>muqabala</a:t>
            </a:r>
            <a:endParaRPr lang="fr-FR" dirty="0"/>
          </a:p>
        </p:txBody>
      </p:sp>
      <p:pic>
        <p:nvPicPr>
          <p:cNvPr id="8" name="Image 7">
            <a:extLst>
              <a:ext uri="{FF2B5EF4-FFF2-40B4-BE49-F238E27FC236}">
                <a16:creationId xmlns:a16="http://schemas.microsoft.com/office/drawing/2014/main" xmlns="" id="{A379AA4D-E9E3-423E-9302-B60D092EF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474" y="3758701"/>
            <a:ext cx="1741034" cy="2554412"/>
          </a:xfrm>
          <a:prstGeom prst="rect">
            <a:avLst/>
          </a:prstGeom>
        </p:spPr>
      </p:pic>
      <p:pic>
        <p:nvPicPr>
          <p:cNvPr id="10" name="Image 9">
            <a:extLst>
              <a:ext uri="{FF2B5EF4-FFF2-40B4-BE49-F238E27FC236}">
                <a16:creationId xmlns:a16="http://schemas.microsoft.com/office/drawing/2014/main" xmlns="" id="{AE52812C-71EE-4E91-85BA-87E47BAFE578}"/>
              </a:ext>
            </a:extLst>
          </p:cNvPr>
          <p:cNvPicPr>
            <a:picLocks noChangeAspect="1"/>
          </p:cNvPicPr>
          <p:nvPr/>
        </p:nvPicPr>
        <p:blipFill rotWithShape="1">
          <a:blip r:embed="rId4">
            <a:extLst>
              <a:ext uri="{28A0092B-C50C-407E-A947-70E740481C1C}">
                <a14:useLocalDpi xmlns:a14="http://schemas.microsoft.com/office/drawing/2010/main" val="0"/>
              </a:ext>
            </a:extLst>
          </a:blip>
          <a:srcRect l="41656" t="-8622" r="1962" b="8622"/>
          <a:stretch/>
        </p:blipFill>
        <p:spPr>
          <a:xfrm>
            <a:off x="9058273" y="1542426"/>
            <a:ext cx="2781301" cy="3697297"/>
          </a:xfrm>
          <a:prstGeom prst="rect">
            <a:avLst/>
          </a:prstGeom>
        </p:spPr>
      </p:pic>
      <p:pic>
        <p:nvPicPr>
          <p:cNvPr id="12" name="Image 11">
            <a:extLst>
              <a:ext uri="{FF2B5EF4-FFF2-40B4-BE49-F238E27FC236}">
                <a16:creationId xmlns:a16="http://schemas.microsoft.com/office/drawing/2014/main" xmlns="" id="{1E5ADDA5-A6B9-429C-AB37-27ED30172027}"/>
              </a:ext>
            </a:extLst>
          </p:cNvPr>
          <p:cNvPicPr>
            <a:picLocks noChangeAspect="1"/>
          </p:cNvPicPr>
          <p:nvPr/>
        </p:nvPicPr>
        <p:blipFill rotWithShape="1">
          <a:blip r:embed="rId5">
            <a:extLst>
              <a:ext uri="{28A0092B-C50C-407E-A947-70E740481C1C}">
                <a14:useLocalDpi xmlns:a14="http://schemas.microsoft.com/office/drawing/2010/main" val="0"/>
              </a:ext>
            </a:extLst>
          </a:blip>
          <a:srcRect b="15883"/>
          <a:stretch/>
        </p:blipFill>
        <p:spPr>
          <a:xfrm>
            <a:off x="3057524" y="1542426"/>
            <a:ext cx="5017651" cy="2050069"/>
          </a:xfrm>
          <a:prstGeom prst="rect">
            <a:avLst/>
          </a:prstGeom>
        </p:spPr>
      </p:pic>
      <p:sp>
        <p:nvSpPr>
          <p:cNvPr id="13" name="ZoneTexte 12">
            <a:extLst>
              <a:ext uri="{FF2B5EF4-FFF2-40B4-BE49-F238E27FC236}">
                <a16:creationId xmlns:a16="http://schemas.microsoft.com/office/drawing/2014/main" xmlns="" id="{46E3FD5E-FD8D-4108-BAF2-8E6F45B4D1A0}"/>
              </a:ext>
            </a:extLst>
          </p:cNvPr>
          <p:cNvSpPr txBox="1"/>
          <p:nvPr/>
        </p:nvSpPr>
        <p:spPr>
          <a:xfrm>
            <a:off x="5566349" y="3981450"/>
            <a:ext cx="2781301" cy="1200329"/>
          </a:xfrm>
          <a:prstGeom prst="rect">
            <a:avLst/>
          </a:prstGeom>
          <a:noFill/>
        </p:spPr>
        <p:txBody>
          <a:bodyPr wrap="square" rtlCol="0">
            <a:spAutoFit/>
          </a:bodyPr>
          <a:lstStyle/>
          <a:p>
            <a:r>
              <a:rPr lang="fr-FR" dirty="0"/>
              <a:t>Le codex </a:t>
            </a:r>
            <a:r>
              <a:rPr lang="fr-FR" dirty="0" err="1"/>
              <a:t>vigilanus</a:t>
            </a:r>
            <a:r>
              <a:rPr lang="fr-FR" dirty="0"/>
              <a:t>, premier ouvrage européen mentionnant les chiffres indiens </a:t>
            </a:r>
          </a:p>
        </p:txBody>
      </p:sp>
      <p:sp>
        <p:nvSpPr>
          <p:cNvPr id="14" name="ZoneTexte 13">
            <a:extLst>
              <a:ext uri="{FF2B5EF4-FFF2-40B4-BE49-F238E27FC236}">
                <a16:creationId xmlns:a16="http://schemas.microsoft.com/office/drawing/2014/main" xmlns="" id="{B58EDF9C-DBEC-4107-A860-65920C047338}"/>
              </a:ext>
            </a:extLst>
          </p:cNvPr>
          <p:cNvSpPr txBox="1"/>
          <p:nvPr/>
        </p:nvSpPr>
        <p:spPr>
          <a:xfrm>
            <a:off x="9058273" y="5486400"/>
            <a:ext cx="2705102" cy="923330"/>
          </a:xfrm>
          <a:prstGeom prst="rect">
            <a:avLst/>
          </a:prstGeom>
          <a:noFill/>
        </p:spPr>
        <p:txBody>
          <a:bodyPr wrap="square" rtlCol="0">
            <a:spAutoFit/>
          </a:bodyPr>
          <a:lstStyle/>
          <a:p>
            <a:r>
              <a:rPr lang="fr-FR" dirty="0"/>
              <a:t>Traduction latine des Éléments par </a:t>
            </a:r>
            <a:r>
              <a:rPr lang="fr-FR" dirty="0" err="1"/>
              <a:t>Adélard</a:t>
            </a:r>
            <a:r>
              <a:rPr lang="fr-FR"/>
              <a:t> de Bath (1080 – 1150 ?)</a:t>
            </a:r>
            <a:endParaRPr lang="fr-FR" dirty="0"/>
          </a:p>
        </p:txBody>
      </p:sp>
    </p:spTree>
    <p:extLst>
      <p:ext uri="{BB962C8B-B14F-4D97-AF65-F5344CB8AC3E}">
        <p14:creationId xmlns:p14="http://schemas.microsoft.com/office/powerpoint/2010/main" val="229006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C5F3710-99DD-44C1-8379-64CE2EF5CF61}"/>
              </a:ext>
            </a:extLst>
          </p:cNvPr>
          <p:cNvSpPr>
            <a:spLocks noGrp="1"/>
          </p:cNvSpPr>
          <p:nvPr>
            <p:ph type="title"/>
          </p:nvPr>
        </p:nvSpPr>
        <p:spPr>
          <a:xfrm>
            <a:off x="318977" y="365125"/>
            <a:ext cx="11472530" cy="1325563"/>
          </a:xfrm>
        </p:spPr>
        <p:txBody>
          <a:bodyPr>
            <a:noAutofit/>
          </a:bodyPr>
          <a:lstStyle/>
          <a:p>
            <a:pPr algn="ctr"/>
            <a:r>
              <a:rPr lang="fr-FR" sz="9600" dirty="0">
                <a:solidFill>
                  <a:srgbClr val="C00000"/>
                </a:solidFill>
              </a:rPr>
              <a:t>Le liber </a:t>
            </a:r>
            <a:r>
              <a:rPr lang="fr-FR" sz="9600" dirty="0" err="1">
                <a:solidFill>
                  <a:srgbClr val="C00000"/>
                </a:solidFill>
              </a:rPr>
              <a:t>abaci</a:t>
            </a:r>
            <a:r>
              <a:rPr lang="fr-FR" sz="9600" dirty="0">
                <a:solidFill>
                  <a:srgbClr val="C00000"/>
                </a:solidFill>
              </a:rPr>
              <a:t> (1202)</a:t>
            </a:r>
          </a:p>
        </p:txBody>
      </p:sp>
      <p:pic>
        <p:nvPicPr>
          <p:cNvPr id="5" name="Image 4">
            <a:extLst>
              <a:ext uri="{FF2B5EF4-FFF2-40B4-BE49-F238E27FC236}">
                <a16:creationId xmlns:a16="http://schemas.microsoft.com/office/drawing/2014/main" xmlns="" id="{5844700B-2407-4870-9386-60669F2C1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1690687"/>
            <a:ext cx="3257550" cy="4975167"/>
          </a:xfrm>
          <a:prstGeom prst="rect">
            <a:avLst/>
          </a:prstGeom>
        </p:spPr>
      </p:pic>
      <p:sp>
        <p:nvSpPr>
          <p:cNvPr id="6" name="ZoneTexte 5">
            <a:extLst>
              <a:ext uri="{FF2B5EF4-FFF2-40B4-BE49-F238E27FC236}">
                <a16:creationId xmlns:a16="http://schemas.microsoft.com/office/drawing/2014/main" xmlns="" id="{A244E714-A4D9-44AB-94E9-0FD4A0D50406}"/>
              </a:ext>
            </a:extLst>
          </p:cNvPr>
          <p:cNvSpPr txBox="1"/>
          <p:nvPr/>
        </p:nvSpPr>
        <p:spPr>
          <a:xfrm>
            <a:off x="318977" y="6007100"/>
            <a:ext cx="2944923" cy="369332"/>
          </a:xfrm>
          <a:prstGeom prst="rect">
            <a:avLst/>
          </a:prstGeom>
          <a:solidFill>
            <a:schemeClr val="bg1"/>
          </a:solidFill>
        </p:spPr>
        <p:txBody>
          <a:bodyPr wrap="square" rtlCol="0">
            <a:spAutoFit/>
          </a:bodyPr>
          <a:lstStyle/>
          <a:p>
            <a:r>
              <a:rPr lang="fr-FR" dirty="0"/>
              <a:t>Page conservée à Florence</a:t>
            </a:r>
          </a:p>
        </p:txBody>
      </p:sp>
      <p:graphicFrame>
        <p:nvGraphicFramePr>
          <p:cNvPr id="3" name="Tableau 2">
            <a:extLst>
              <a:ext uri="{FF2B5EF4-FFF2-40B4-BE49-F238E27FC236}">
                <a16:creationId xmlns:a16="http://schemas.microsoft.com/office/drawing/2014/main" xmlns="" id="{C485B559-88FA-4BB0-91C0-B385B371F22A}"/>
              </a:ext>
            </a:extLst>
          </p:cNvPr>
          <p:cNvGraphicFramePr>
            <a:graphicFrameLocks noGrp="1"/>
          </p:cNvGraphicFramePr>
          <p:nvPr>
            <p:extLst>
              <p:ext uri="{D42A27DB-BD31-4B8C-83A1-F6EECF244321}">
                <p14:modId xmlns:p14="http://schemas.microsoft.com/office/powerpoint/2010/main" val="575976408"/>
              </p:ext>
            </p:extLst>
          </p:nvPr>
        </p:nvGraphicFramePr>
        <p:xfrm>
          <a:off x="6525732" y="1690687"/>
          <a:ext cx="5156196" cy="3791692"/>
        </p:xfrm>
        <a:graphic>
          <a:graphicData uri="http://schemas.openxmlformats.org/drawingml/2006/table">
            <a:tbl>
              <a:tblPr firstRow="1" bandRow="1">
                <a:tableStyleId>{5940675A-B579-460E-94D1-54222C63F5DA}</a:tableStyleId>
              </a:tblPr>
              <a:tblGrid>
                <a:gridCol w="859366">
                  <a:extLst>
                    <a:ext uri="{9D8B030D-6E8A-4147-A177-3AD203B41FA5}">
                      <a16:colId xmlns:a16="http://schemas.microsoft.com/office/drawing/2014/main" xmlns="" val="2270740702"/>
                    </a:ext>
                  </a:extLst>
                </a:gridCol>
                <a:gridCol w="859366">
                  <a:extLst>
                    <a:ext uri="{9D8B030D-6E8A-4147-A177-3AD203B41FA5}">
                      <a16:colId xmlns:a16="http://schemas.microsoft.com/office/drawing/2014/main" xmlns="" val="1696041581"/>
                    </a:ext>
                  </a:extLst>
                </a:gridCol>
                <a:gridCol w="859366">
                  <a:extLst>
                    <a:ext uri="{9D8B030D-6E8A-4147-A177-3AD203B41FA5}">
                      <a16:colId xmlns:a16="http://schemas.microsoft.com/office/drawing/2014/main" xmlns="" val="1613715666"/>
                    </a:ext>
                  </a:extLst>
                </a:gridCol>
                <a:gridCol w="859366">
                  <a:extLst>
                    <a:ext uri="{9D8B030D-6E8A-4147-A177-3AD203B41FA5}">
                      <a16:colId xmlns:a16="http://schemas.microsoft.com/office/drawing/2014/main" xmlns="" val="1790767474"/>
                    </a:ext>
                  </a:extLst>
                </a:gridCol>
                <a:gridCol w="859366">
                  <a:extLst>
                    <a:ext uri="{9D8B030D-6E8A-4147-A177-3AD203B41FA5}">
                      <a16:colId xmlns:a16="http://schemas.microsoft.com/office/drawing/2014/main" xmlns="" val="3659962945"/>
                    </a:ext>
                  </a:extLst>
                </a:gridCol>
                <a:gridCol w="859366">
                  <a:extLst>
                    <a:ext uri="{9D8B030D-6E8A-4147-A177-3AD203B41FA5}">
                      <a16:colId xmlns:a16="http://schemas.microsoft.com/office/drawing/2014/main" xmlns="" val="2649188403"/>
                    </a:ext>
                  </a:extLst>
                </a:gridCol>
              </a:tblGrid>
              <a:tr h="615686">
                <a:tc>
                  <a:txBody>
                    <a:bodyPr/>
                    <a:lstStyle/>
                    <a:p>
                      <a:endParaRPr lang="fr-FR" dirty="0"/>
                    </a:p>
                  </a:txBody>
                  <a:tcPr/>
                </a:tc>
                <a:tc>
                  <a:txBody>
                    <a:bodyPr/>
                    <a:lstStyle/>
                    <a:p>
                      <a:pPr algn="ctr"/>
                      <a:r>
                        <a:rPr lang="fr-FR" sz="2000" b="1" dirty="0"/>
                        <a:t>1</a:t>
                      </a:r>
                    </a:p>
                  </a:txBody>
                  <a:tcPr anchor="ctr"/>
                </a:tc>
                <a:tc>
                  <a:txBody>
                    <a:bodyPr/>
                    <a:lstStyle/>
                    <a:p>
                      <a:pPr algn="ctr"/>
                      <a:r>
                        <a:rPr lang="fr-FR" sz="2000" b="1" dirty="0"/>
                        <a:t>7</a:t>
                      </a:r>
                    </a:p>
                  </a:txBody>
                  <a:tcPr anchor="ctr"/>
                </a:tc>
                <a:tc>
                  <a:txBody>
                    <a:bodyPr/>
                    <a:lstStyle/>
                    <a:p>
                      <a:pPr algn="ctr"/>
                      <a:r>
                        <a:rPr lang="fr-FR" sz="2000" b="1" dirty="0"/>
                        <a:t>8</a:t>
                      </a:r>
                    </a:p>
                  </a:txBody>
                  <a:tcPr anchor="ctr"/>
                </a:tc>
                <a:tc>
                  <a:txBody>
                    <a:bodyPr/>
                    <a:lstStyle/>
                    <a:p>
                      <a:pPr algn="ctr"/>
                      <a:r>
                        <a:rPr lang="fr-FR" sz="2000" b="1" dirty="0"/>
                        <a:t>9</a:t>
                      </a:r>
                    </a:p>
                  </a:txBody>
                  <a:tcPr anchor="ctr"/>
                </a:tc>
                <a:tc>
                  <a:txBody>
                    <a:bodyPr/>
                    <a:lstStyle/>
                    <a:p>
                      <a:endParaRPr lang="fr-FR"/>
                    </a:p>
                  </a:txBody>
                  <a:tcPr/>
                </a:tc>
                <a:extLst>
                  <a:ext uri="{0D108BD9-81ED-4DB2-BD59-A6C34878D82A}">
                    <a16:rowId xmlns:a16="http://schemas.microsoft.com/office/drawing/2014/main" xmlns="" val="357235638"/>
                  </a:ext>
                </a:extLst>
              </a:tr>
              <a:tr h="615686">
                <a:tc>
                  <a:txBody>
                    <a:bodyPr/>
                    <a:lstStyle/>
                    <a:p>
                      <a:r>
                        <a:rPr lang="fr-FR" sz="2000" dirty="0"/>
                        <a:t>        0</a:t>
                      </a:r>
                    </a:p>
                  </a:txBody>
                  <a:tcPr/>
                </a:tc>
                <a:tc>
                  <a:txBody>
                    <a:bodyPr/>
                    <a:lstStyle/>
                    <a:p>
                      <a:r>
                        <a:rPr lang="fr-FR" dirty="0"/>
                        <a:t> 0</a:t>
                      </a:r>
                    </a:p>
                    <a:p>
                      <a:r>
                        <a:rPr lang="fr-FR" dirty="0"/>
                        <a:t>         3               </a:t>
                      </a:r>
                    </a:p>
                  </a:txBody>
                  <a:tcPr>
                    <a:lnBlToTr w="12700" cap="flat" cmpd="sng" algn="ctr">
                      <a:solidFill>
                        <a:schemeClr val="tx1"/>
                      </a:solidFill>
                      <a:prstDash val="solid"/>
                      <a:round/>
                      <a:headEnd type="none" w="med" len="med"/>
                      <a:tailEnd type="none" w="med" len="med"/>
                    </a:lnBlToTr>
                  </a:tcPr>
                </a:tc>
                <a:tc>
                  <a:txBody>
                    <a:bodyPr/>
                    <a:lstStyle/>
                    <a:p>
                      <a:r>
                        <a:rPr lang="fr-FR" dirty="0"/>
                        <a:t>2</a:t>
                      </a:r>
                    </a:p>
                    <a:p>
                      <a:r>
                        <a:rPr lang="fr-FR" dirty="0"/>
                        <a:t>          1</a:t>
                      </a:r>
                    </a:p>
                  </a:txBody>
                  <a:tcPr>
                    <a:lnBlToTr w="12700" cap="flat" cmpd="sng" algn="ctr">
                      <a:solidFill>
                        <a:schemeClr val="tx1"/>
                      </a:solidFill>
                      <a:prstDash val="solid"/>
                      <a:round/>
                      <a:headEnd type="none" w="med" len="med"/>
                      <a:tailEnd type="none" w="med" len="med"/>
                    </a:lnBlToTr>
                  </a:tcPr>
                </a:tc>
                <a:tc>
                  <a:txBody>
                    <a:bodyPr/>
                    <a:lstStyle/>
                    <a:p>
                      <a:r>
                        <a:rPr lang="fr-FR" dirty="0"/>
                        <a:t>2</a:t>
                      </a:r>
                    </a:p>
                    <a:p>
                      <a:r>
                        <a:rPr lang="fr-FR" dirty="0"/>
                        <a:t>          4 </a:t>
                      </a:r>
                    </a:p>
                  </a:txBody>
                  <a:tcPr>
                    <a:lnBlToTr w="12700" cap="flat" cmpd="sng" algn="ctr">
                      <a:solidFill>
                        <a:schemeClr val="tx1"/>
                      </a:solidFill>
                      <a:prstDash val="solid"/>
                      <a:round/>
                      <a:headEnd type="none" w="med" len="med"/>
                      <a:tailEnd type="none" w="med" len="med"/>
                    </a:lnBlToTr>
                  </a:tcPr>
                </a:tc>
                <a:tc>
                  <a:txBody>
                    <a:bodyPr/>
                    <a:lstStyle/>
                    <a:p>
                      <a:r>
                        <a:rPr lang="fr-FR" dirty="0"/>
                        <a:t>2</a:t>
                      </a:r>
                    </a:p>
                    <a:p>
                      <a:r>
                        <a:rPr lang="fr-FR" dirty="0"/>
                        <a:t>          7</a:t>
                      </a:r>
                    </a:p>
                  </a:txBody>
                  <a:tcPr>
                    <a:lnBlToTr w="12700" cap="flat" cmpd="sng" algn="ctr">
                      <a:solidFill>
                        <a:schemeClr val="tx1"/>
                      </a:solidFill>
                      <a:prstDash val="solid"/>
                      <a:round/>
                      <a:headEnd type="none" w="med" len="med"/>
                      <a:tailEnd type="none" w="med" len="med"/>
                    </a:lnBlToTr>
                  </a:tcPr>
                </a:tc>
                <a:tc>
                  <a:txBody>
                    <a:bodyPr/>
                    <a:lstStyle/>
                    <a:p>
                      <a:pPr algn="ctr"/>
                      <a:r>
                        <a:rPr lang="fr-FR" sz="2000" b="1" dirty="0"/>
                        <a:t>3</a:t>
                      </a:r>
                    </a:p>
                  </a:txBody>
                  <a:tcPr anchor="ctr"/>
                </a:tc>
                <a:extLst>
                  <a:ext uri="{0D108BD9-81ED-4DB2-BD59-A6C34878D82A}">
                    <a16:rowId xmlns:a16="http://schemas.microsoft.com/office/drawing/2014/main" xmlns="" val="2899189480"/>
                  </a:ext>
                </a:extLst>
              </a:tr>
              <a:tr h="615686">
                <a:tc>
                  <a:txBody>
                    <a:bodyPr/>
                    <a:lstStyle/>
                    <a:p>
                      <a:r>
                        <a:rPr lang="fr-FR" sz="2000" dirty="0">
                          <a:solidFill>
                            <a:srgbClr val="FF0000"/>
                          </a:solidFill>
                        </a:rPr>
                        <a:t>1     </a:t>
                      </a:r>
                      <a:r>
                        <a:rPr lang="fr-FR" sz="2000" dirty="0">
                          <a:solidFill>
                            <a:schemeClr val="tx1"/>
                          </a:solidFill>
                        </a:rPr>
                        <a:t>6</a:t>
                      </a:r>
                      <a:endParaRPr lang="fr-FR" sz="2000" dirty="0">
                        <a:solidFill>
                          <a:srgbClr val="FF0000"/>
                        </a:solidFill>
                      </a:endParaRPr>
                    </a:p>
                  </a:txBody>
                  <a:tcPr/>
                </a:tc>
                <a:tc>
                  <a:txBody>
                    <a:bodyPr/>
                    <a:lstStyle/>
                    <a:p>
                      <a:r>
                        <a:rPr lang="fr-FR" dirty="0"/>
                        <a:t>0</a:t>
                      </a:r>
                    </a:p>
                    <a:p>
                      <a:r>
                        <a:rPr lang="fr-FR" dirty="0"/>
                        <a:t>          5</a:t>
                      </a:r>
                    </a:p>
                  </a:txBody>
                  <a:tcPr>
                    <a:lnBlToTr w="12700" cap="flat" cmpd="sng" algn="ctr">
                      <a:solidFill>
                        <a:schemeClr val="tx1"/>
                      </a:solidFill>
                      <a:prstDash val="solid"/>
                      <a:round/>
                      <a:headEnd type="none" w="med" len="med"/>
                      <a:tailEnd type="none" w="med" len="med"/>
                    </a:lnBlToTr>
                  </a:tcPr>
                </a:tc>
                <a:tc>
                  <a:txBody>
                    <a:bodyPr/>
                    <a:lstStyle/>
                    <a:p>
                      <a:r>
                        <a:rPr lang="fr-FR" dirty="0"/>
                        <a:t>3</a:t>
                      </a:r>
                    </a:p>
                    <a:p>
                      <a:r>
                        <a:rPr lang="fr-FR" dirty="0"/>
                        <a:t>          5</a:t>
                      </a:r>
                    </a:p>
                  </a:txBody>
                  <a:tcPr>
                    <a:lnBlToTr w="12700" cap="flat" cmpd="sng" algn="ctr">
                      <a:solidFill>
                        <a:schemeClr val="tx1"/>
                      </a:solidFill>
                      <a:prstDash val="solid"/>
                      <a:round/>
                      <a:headEnd type="none" w="med" len="med"/>
                      <a:tailEnd type="none" w="med" len="med"/>
                    </a:lnBlToTr>
                  </a:tcPr>
                </a:tc>
                <a:tc>
                  <a:txBody>
                    <a:bodyPr/>
                    <a:lstStyle/>
                    <a:p>
                      <a:r>
                        <a:rPr lang="fr-FR" dirty="0"/>
                        <a:t>4</a:t>
                      </a:r>
                    </a:p>
                    <a:p>
                      <a:r>
                        <a:rPr lang="fr-FR" dirty="0"/>
                        <a:t>          0</a:t>
                      </a:r>
                    </a:p>
                  </a:txBody>
                  <a:tcPr>
                    <a:lnBlToTr w="12700" cap="flat" cmpd="sng" algn="ctr">
                      <a:solidFill>
                        <a:schemeClr val="tx1"/>
                      </a:solidFill>
                      <a:prstDash val="solid"/>
                      <a:round/>
                      <a:headEnd type="none" w="med" len="med"/>
                      <a:tailEnd type="none" w="med" len="med"/>
                    </a:lnBlToTr>
                  </a:tcPr>
                </a:tc>
                <a:tc>
                  <a:txBody>
                    <a:bodyPr/>
                    <a:lstStyle/>
                    <a:p>
                      <a:r>
                        <a:rPr lang="fr-FR" dirty="0"/>
                        <a:t>4</a:t>
                      </a:r>
                    </a:p>
                    <a:p>
                      <a:r>
                        <a:rPr lang="fr-FR" dirty="0"/>
                        <a:t>         5</a:t>
                      </a:r>
                    </a:p>
                  </a:txBody>
                  <a:tcPr>
                    <a:lnBlToTr w="12700" cap="flat" cmpd="sng" algn="ctr">
                      <a:solidFill>
                        <a:schemeClr val="tx1"/>
                      </a:solidFill>
                      <a:prstDash val="solid"/>
                      <a:round/>
                      <a:headEnd type="none" w="med" len="med"/>
                      <a:tailEnd type="none" w="med" len="med"/>
                    </a:lnBlToTr>
                  </a:tcPr>
                </a:tc>
                <a:tc>
                  <a:txBody>
                    <a:bodyPr/>
                    <a:lstStyle/>
                    <a:p>
                      <a:pPr algn="ctr"/>
                      <a:r>
                        <a:rPr lang="fr-FR" sz="2000" b="1" dirty="0"/>
                        <a:t>5</a:t>
                      </a:r>
                    </a:p>
                  </a:txBody>
                  <a:tcPr anchor="ctr"/>
                </a:tc>
                <a:extLst>
                  <a:ext uri="{0D108BD9-81ED-4DB2-BD59-A6C34878D82A}">
                    <a16:rowId xmlns:a16="http://schemas.microsoft.com/office/drawing/2014/main" xmlns="" val="3694140203"/>
                  </a:ext>
                </a:extLst>
              </a:tr>
              <a:tr h="615686">
                <a:tc>
                  <a:txBody>
                    <a:bodyPr/>
                    <a:lstStyle/>
                    <a:p>
                      <a:r>
                        <a:rPr lang="fr-FR" sz="2000" dirty="0">
                          <a:solidFill>
                            <a:srgbClr val="FF0000"/>
                          </a:solidFill>
                        </a:rPr>
                        <a:t>2     </a:t>
                      </a:r>
                      <a:r>
                        <a:rPr lang="fr-FR" sz="2000" dirty="0">
                          <a:solidFill>
                            <a:schemeClr val="tx1"/>
                          </a:solidFill>
                        </a:rPr>
                        <a:t>3</a:t>
                      </a:r>
                      <a:endParaRPr lang="fr-FR" sz="2000" dirty="0">
                        <a:solidFill>
                          <a:srgbClr val="FF0000"/>
                        </a:solidFill>
                      </a:endParaRPr>
                    </a:p>
                  </a:txBody>
                  <a:tcPr/>
                </a:tc>
                <a:tc>
                  <a:txBody>
                    <a:bodyPr/>
                    <a:lstStyle/>
                    <a:p>
                      <a:r>
                        <a:rPr lang="fr-FR" dirty="0"/>
                        <a:t>0</a:t>
                      </a:r>
                    </a:p>
                    <a:p>
                      <a:r>
                        <a:rPr lang="fr-FR" dirty="0"/>
                        <a:t>          7</a:t>
                      </a:r>
                    </a:p>
                  </a:txBody>
                  <a:tcPr>
                    <a:lnBlToTr w="12700" cap="flat" cmpd="sng" algn="ctr">
                      <a:solidFill>
                        <a:schemeClr val="tx1"/>
                      </a:solidFill>
                      <a:prstDash val="solid"/>
                      <a:round/>
                      <a:headEnd type="none" w="med" len="med"/>
                      <a:tailEnd type="none" w="med" len="med"/>
                    </a:lnBlToTr>
                  </a:tcPr>
                </a:tc>
                <a:tc>
                  <a:txBody>
                    <a:bodyPr/>
                    <a:lstStyle/>
                    <a:p>
                      <a:r>
                        <a:rPr lang="fr-FR" dirty="0"/>
                        <a:t>4</a:t>
                      </a:r>
                    </a:p>
                    <a:p>
                      <a:r>
                        <a:rPr lang="fr-FR" dirty="0"/>
                        <a:t>          9</a:t>
                      </a:r>
                    </a:p>
                  </a:txBody>
                  <a:tcPr>
                    <a:lnBlToTr w="12700" cap="flat" cmpd="sng" algn="ctr">
                      <a:solidFill>
                        <a:schemeClr val="tx1"/>
                      </a:solidFill>
                      <a:prstDash val="solid"/>
                      <a:round/>
                      <a:headEnd type="none" w="med" len="med"/>
                      <a:tailEnd type="none" w="med" len="med"/>
                    </a:lnBlToTr>
                  </a:tcPr>
                </a:tc>
                <a:tc>
                  <a:txBody>
                    <a:bodyPr/>
                    <a:lstStyle/>
                    <a:p>
                      <a:r>
                        <a:rPr lang="fr-FR" dirty="0"/>
                        <a:t>5</a:t>
                      </a:r>
                    </a:p>
                    <a:p>
                      <a:r>
                        <a:rPr lang="fr-FR" dirty="0"/>
                        <a:t>          6</a:t>
                      </a:r>
                    </a:p>
                  </a:txBody>
                  <a:tcPr>
                    <a:lnBlToTr w="12700" cap="flat" cmpd="sng" algn="ctr">
                      <a:solidFill>
                        <a:schemeClr val="tx1"/>
                      </a:solidFill>
                      <a:prstDash val="solid"/>
                      <a:round/>
                      <a:headEnd type="none" w="med" len="med"/>
                      <a:tailEnd type="none" w="med" len="med"/>
                    </a:lnBlToTr>
                  </a:tcPr>
                </a:tc>
                <a:tc>
                  <a:txBody>
                    <a:bodyPr/>
                    <a:lstStyle/>
                    <a:p>
                      <a:r>
                        <a:rPr lang="fr-FR" dirty="0"/>
                        <a:t>6</a:t>
                      </a:r>
                    </a:p>
                    <a:p>
                      <a:r>
                        <a:rPr lang="fr-FR" dirty="0"/>
                        <a:t>          3</a:t>
                      </a:r>
                    </a:p>
                  </a:txBody>
                  <a:tcPr>
                    <a:lnBlToTr w="12700" cap="flat" cmpd="sng" algn="ctr">
                      <a:solidFill>
                        <a:schemeClr val="tx1"/>
                      </a:solidFill>
                      <a:prstDash val="solid"/>
                      <a:round/>
                      <a:headEnd type="none" w="med" len="med"/>
                      <a:tailEnd type="none" w="med" len="med"/>
                    </a:lnBlToTr>
                  </a:tcPr>
                </a:tc>
                <a:tc>
                  <a:txBody>
                    <a:bodyPr/>
                    <a:lstStyle/>
                    <a:p>
                      <a:pPr algn="ctr"/>
                      <a:r>
                        <a:rPr lang="fr-FR" sz="2000" b="1" dirty="0"/>
                        <a:t>7</a:t>
                      </a:r>
                    </a:p>
                  </a:txBody>
                  <a:tcPr anchor="ctr"/>
                </a:tc>
                <a:extLst>
                  <a:ext uri="{0D108BD9-81ED-4DB2-BD59-A6C34878D82A}">
                    <a16:rowId xmlns:a16="http://schemas.microsoft.com/office/drawing/2014/main" xmlns="" val="3213263743"/>
                  </a:ext>
                </a:extLst>
              </a:tr>
              <a:tr h="615686">
                <a:tc>
                  <a:txBody>
                    <a:bodyPr/>
                    <a:lstStyle/>
                    <a:p>
                      <a:r>
                        <a:rPr lang="fr-FR" sz="2000" dirty="0">
                          <a:solidFill>
                            <a:srgbClr val="FF0000"/>
                          </a:solidFill>
                        </a:rPr>
                        <a:t>3     </a:t>
                      </a:r>
                      <a:r>
                        <a:rPr lang="fr-FR" sz="2000" dirty="0">
                          <a:solidFill>
                            <a:schemeClr val="tx1"/>
                          </a:solidFill>
                        </a:rPr>
                        <a:t>9</a:t>
                      </a:r>
                      <a:endParaRPr lang="fr-FR" sz="2000" dirty="0">
                        <a:solidFill>
                          <a:srgbClr val="FF0000"/>
                        </a:solidFill>
                      </a:endParaRPr>
                    </a:p>
                  </a:txBody>
                  <a:tcPr/>
                </a:tc>
                <a:tc>
                  <a:txBody>
                    <a:bodyPr/>
                    <a:lstStyle/>
                    <a:p>
                      <a:pPr algn="l"/>
                      <a:r>
                        <a:rPr lang="fr-FR" dirty="0"/>
                        <a:t>0</a:t>
                      </a:r>
                    </a:p>
                    <a:p>
                      <a:pPr algn="l"/>
                      <a:r>
                        <a:rPr lang="fr-FR" dirty="0"/>
                        <a:t>          2</a:t>
                      </a:r>
                    </a:p>
                  </a:txBody>
                  <a:tcPr>
                    <a:lnBlToTr w="12700" cap="flat" cmpd="sng" algn="ctr">
                      <a:solidFill>
                        <a:schemeClr val="tx1"/>
                      </a:solidFill>
                      <a:prstDash val="solid"/>
                      <a:round/>
                      <a:headEnd type="none" w="med" len="med"/>
                      <a:tailEnd type="none" w="med" len="med"/>
                    </a:lnBlToTr>
                  </a:tcPr>
                </a:tc>
                <a:tc>
                  <a:txBody>
                    <a:bodyPr/>
                    <a:lstStyle/>
                    <a:p>
                      <a:r>
                        <a:rPr lang="fr-FR" dirty="0"/>
                        <a:t>1</a:t>
                      </a:r>
                    </a:p>
                    <a:p>
                      <a:r>
                        <a:rPr lang="fr-FR" dirty="0"/>
                        <a:t>          4</a:t>
                      </a:r>
                    </a:p>
                  </a:txBody>
                  <a:tcPr>
                    <a:lnBlToTr w="12700" cap="flat" cmpd="sng" algn="ctr">
                      <a:solidFill>
                        <a:schemeClr val="tx1"/>
                      </a:solidFill>
                      <a:prstDash val="solid"/>
                      <a:round/>
                      <a:headEnd type="none" w="med" len="med"/>
                      <a:tailEnd type="none" w="med" len="med"/>
                    </a:lnBlToTr>
                  </a:tcPr>
                </a:tc>
                <a:tc>
                  <a:txBody>
                    <a:bodyPr/>
                    <a:lstStyle/>
                    <a:p>
                      <a:r>
                        <a:rPr lang="fr-FR" dirty="0"/>
                        <a:t>1</a:t>
                      </a:r>
                    </a:p>
                    <a:p>
                      <a:r>
                        <a:rPr lang="fr-FR" dirty="0"/>
                        <a:t>          6</a:t>
                      </a:r>
                    </a:p>
                  </a:txBody>
                  <a:tcPr>
                    <a:lnBlToTr w="12700" cap="flat" cmpd="sng" algn="ctr">
                      <a:solidFill>
                        <a:schemeClr val="tx1"/>
                      </a:solidFill>
                      <a:prstDash val="solid"/>
                      <a:round/>
                      <a:headEnd type="none" w="med" len="med"/>
                      <a:tailEnd type="none" w="med" len="med"/>
                    </a:lnBlToTr>
                  </a:tcPr>
                </a:tc>
                <a:tc>
                  <a:txBody>
                    <a:bodyPr/>
                    <a:lstStyle/>
                    <a:p>
                      <a:r>
                        <a:rPr lang="fr-FR" dirty="0"/>
                        <a:t>1</a:t>
                      </a:r>
                    </a:p>
                    <a:p>
                      <a:r>
                        <a:rPr lang="fr-FR" dirty="0"/>
                        <a:t>          8</a:t>
                      </a:r>
                    </a:p>
                  </a:txBody>
                  <a:tcPr>
                    <a:lnBlToTr w="12700" cap="flat" cmpd="sng" algn="ctr">
                      <a:solidFill>
                        <a:schemeClr val="tx1"/>
                      </a:solidFill>
                      <a:prstDash val="solid"/>
                      <a:round/>
                      <a:headEnd type="none" w="med" len="med"/>
                      <a:tailEnd type="none" w="med" len="med"/>
                    </a:lnBlToTr>
                  </a:tcPr>
                </a:tc>
                <a:tc>
                  <a:txBody>
                    <a:bodyPr/>
                    <a:lstStyle/>
                    <a:p>
                      <a:pPr algn="ctr"/>
                      <a:r>
                        <a:rPr lang="fr-FR" sz="2000" b="1" dirty="0"/>
                        <a:t>2</a:t>
                      </a:r>
                    </a:p>
                  </a:txBody>
                  <a:tcPr anchor="ctr"/>
                </a:tc>
                <a:extLst>
                  <a:ext uri="{0D108BD9-81ED-4DB2-BD59-A6C34878D82A}">
                    <a16:rowId xmlns:a16="http://schemas.microsoft.com/office/drawing/2014/main" xmlns="" val="1962264648"/>
                  </a:ext>
                </a:extLst>
              </a:tr>
              <a:tr h="615686">
                <a:tc>
                  <a:txBody>
                    <a:bodyPr/>
                    <a:lstStyle/>
                    <a:p>
                      <a:endParaRPr lang="fr-FR"/>
                    </a:p>
                  </a:txBody>
                  <a:tcPr/>
                </a:tc>
                <a:tc>
                  <a:txBody>
                    <a:bodyPr/>
                    <a:lstStyle/>
                    <a:p>
                      <a:r>
                        <a:rPr lang="fr-FR" sz="2000" dirty="0">
                          <a:solidFill>
                            <a:srgbClr val="FF0000"/>
                          </a:solidFill>
                        </a:rPr>
                        <a:t>2     </a:t>
                      </a:r>
                      <a:r>
                        <a:rPr lang="fr-FR" sz="2000" dirty="0">
                          <a:solidFill>
                            <a:schemeClr val="tx1"/>
                          </a:solidFill>
                        </a:rPr>
                        <a:t>0</a:t>
                      </a:r>
                      <a:endParaRPr lang="fr-FR" sz="2000" dirty="0">
                        <a:solidFill>
                          <a:srgbClr val="FF0000"/>
                        </a:solidFill>
                      </a:endParaRPr>
                    </a:p>
                  </a:txBody>
                  <a:tcPr anchor="ctr"/>
                </a:tc>
                <a:tc>
                  <a:txBody>
                    <a:bodyPr/>
                    <a:lstStyle/>
                    <a:p>
                      <a:r>
                        <a:rPr lang="fr-FR" sz="2000" dirty="0">
                          <a:solidFill>
                            <a:srgbClr val="FF0000"/>
                          </a:solidFill>
                        </a:rPr>
                        <a:t>1    </a:t>
                      </a:r>
                      <a:r>
                        <a:rPr lang="fr-FR" sz="2000" dirty="0">
                          <a:solidFill>
                            <a:schemeClr val="tx1"/>
                          </a:solidFill>
                        </a:rPr>
                        <a:t>3</a:t>
                      </a:r>
                      <a:endParaRPr lang="fr-FR" sz="2000" dirty="0">
                        <a:solidFill>
                          <a:srgbClr val="FF0000"/>
                        </a:solidFill>
                      </a:endParaRPr>
                    </a:p>
                  </a:txBody>
                  <a:tcPr anchor="ctr"/>
                </a:tc>
                <a:tc>
                  <a:txBody>
                    <a:bodyPr/>
                    <a:lstStyle/>
                    <a:p>
                      <a:pPr algn="ctr"/>
                      <a:r>
                        <a:rPr lang="fr-FR" sz="2000" dirty="0"/>
                        <a:t>0</a:t>
                      </a:r>
                    </a:p>
                  </a:txBody>
                  <a:tcPr anchor="ctr"/>
                </a:tc>
                <a:tc>
                  <a:txBody>
                    <a:bodyPr/>
                    <a:lstStyle/>
                    <a:p>
                      <a:pPr algn="ctr"/>
                      <a:r>
                        <a:rPr lang="fr-FR" sz="2000" dirty="0"/>
                        <a:t>8</a:t>
                      </a:r>
                    </a:p>
                  </a:txBody>
                  <a:tcPr anchor="ctr"/>
                </a:tc>
                <a:tc>
                  <a:txBody>
                    <a:bodyPr/>
                    <a:lstStyle/>
                    <a:p>
                      <a:endParaRPr lang="fr-FR" dirty="0"/>
                    </a:p>
                  </a:txBody>
                  <a:tcPr/>
                </a:tc>
                <a:extLst>
                  <a:ext uri="{0D108BD9-81ED-4DB2-BD59-A6C34878D82A}">
                    <a16:rowId xmlns:a16="http://schemas.microsoft.com/office/drawing/2014/main" xmlns="" val="2218723387"/>
                  </a:ext>
                </a:extLst>
              </a:tr>
            </a:tbl>
          </a:graphicData>
        </a:graphic>
      </p:graphicFrame>
      <p:sp>
        <p:nvSpPr>
          <p:cNvPr id="4" name="ZoneTexte 3">
            <a:extLst>
              <a:ext uri="{FF2B5EF4-FFF2-40B4-BE49-F238E27FC236}">
                <a16:creationId xmlns:a16="http://schemas.microsoft.com/office/drawing/2014/main" xmlns="" id="{609F039B-DFE6-45B1-9812-D4CDF77BD136}"/>
              </a:ext>
            </a:extLst>
          </p:cNvPr>
          <p:cNvSpPr txBox="1"/>
          <p:nvPr/>
        </p:nvSpPr>
        <p:spPr>
          <a:xfrm>
            <a:off x="6525732" y="5752214"/>
            <a:ext cx="5156196" cy="461665"/>
          </a:xfrm>
          <a:prstGeom prst="rect">
            <a:avLst/>
          </a:prstGeom>
          <a:noFill/>
        </p:spPr>
        <p:txBody>
          <a:bodyPr wrap="square" rtlCol="0">
            <a:spAutoFit/>
          </a:bodyPr>
          <a:lstStyle/>
          <a:p>
            <a:pPr algn="ctr"/>
            <a:r>
              <a:rPr lang="fr-FR" sz="2400" dirty="0"/>
              <a:t>Le calcul écrit : multiplication à jalousies</a:t>
            </a:r>
          </a:p>
        </p:txBody>
      </p:sp>
      <p:sp>
        <p:nvSpPr>
          <p:cNvPr id="7" name="ZoneTexte 6">
            <a:extLst>
              <a:ext uri="{FF2B5EF4-FFF2-40B4-BE49-F238E27FC236}">
                <a16:creationId xmlns:a16="http://schemas.microsoft.com/office/drawing/2014/main" xmlns="" id="{036CE726-91CE-48E1-BEE9-443789E9C8DC}"/>
              </a:ext>
            </a:extLst>
          </p:cNvPr>
          <p:cNvSpPr txBox="1"/>
          <p:nvPr/>
        </p:nvSpPr>
        <p:spPr>
          <a:xfrm flipH="1">
            <a:off x="3576526" y="1499191"/>
            <a:ext cx="2519473" cy="5016758"/>
          </a:xfrm>
          <a:prstGeom prst="rect">
            <a:avLst/>
          </a:prstGeom>
          <a:noFill/>
        </p:spPr>
        <p:txBody>
          <a:bodyPr wrap="square" rtlCol="0">
            <a:spAutoFit/>
          </a:bodyPr>
          <a:lstStyle/>
          <a:p>
            <a:pPr algn="just"/>
            <a:r>
              <a:rPr lang="fr-FR" sz="1600" dirty="0"/>
              <a:t>« Deux hommes s’assoient pour manger ensemble. L’un apporte 3 pains, l’autre 2 pains. Survient un troisième, </a:t>
            </a:r>
            <a:r>
              <a:rPr lang="fr-FR" sz="1600"/>
              <a:t>ils lui proposent </a:t>
            </a:r>
            <a:r>
              <a:rPr lang="fr-FR" sz="1600" dirty="0"/>
              <a:t>de partager leur repas. Cela fait, l’invité part en leur laissant 5 besants. Comment faire le partage?</a:t>
            </a:r>
          </a:p>
          <a:p>
            <a:pPr algn="just"/>
            <a:r>
              <a:rPr lang="fr-FR" sz="1600" dirty="0"/>
              <a:t>Ceux qui disent qu’il faut en donner trois au premier et deux au second se trompent, car, chacun ayant consommé 1 pain et 2/3 de pain, l’invité a bénéficié de 1 pain et 1/3 du premier et 1/3 du second. La répartition juste est donc 4 besants pour un, 1 pour l’autre. »</a:t>
            </a:r>
          </a:p>
        </p:txBody>
      </p:sp>
    </p:spTree>
    <p:extLst>
      <p:ext uri="{BB962C8B-B14F-4D97-AF65-F5344CB8AC3E}">
        <p14:creationId xmlns:p14="http://schemas.microsoft.com/office/powerpoint/2010/main" val="2490083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12110484" cy="1143000"/>
          </a:xfrm>
        </p:spPr>
        <p:txBody>
          <a:bodyPr>
            <a:noAutofit/>
          </a:bodyPr>
          <a:lstStyle/>
          <a:p>
            <a:pPr algn="ctr"/>
            <a:r>
              <a:rPr lang="fr-FR" sz="8800" dirty="0" err="1">
                <a:solidFill>
                  <a:srgbClr val="C00000"/>
                </a:solidFill>
              </a:rPr>
              <a:t>algoristes</a:t>
            </a:r>
            <a:r>
              <a:rPr lang="fr-FR" sz="8800" dirty="0">
                <a:solidFill>
                  <a:srgbClr val="C00000"/>
                </a:solidFill>
              </a:rPr>
              <a:t> VS </a:t>
            </a:r>
            <a:r>
              <a:rPr lang="fr-FR" sz="8800" dirty="0" err="1">
                <a:solidFill>
                  <a:srgbClr val="C00000"/>
                </a:solidFill>
              </a:rPr>
              <a:t>abacistes</a:t>
            </a:r>
            <a:endParaRPr lang="fr-FR" sz="8800" dirty="0">
              <a:solidFill>
                <a:srgbClr val="C00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15" y="1478371"/>
            <a:ext cx="4290831" cy="537963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750" y="2109708"/>
            <a:ext cx="5259250" cy="3837831"/>
          </a:xfrm>
          <a:prstGeom prst="rect">
            <a:avLst/>
          </a:prstGeom>
        </p:spPr>
      </p:pic>
      <p:sp>
        <p:nvSpPr>
          <p:cNvPr id="7" name="ZoneTexte 6"/>
          <p:cNvSpPr txBox="1"/>
          <p:nvPr/>
        </p:nvSpPr>
        <p:spPr>
          <a:xfrm>
            <a:off x="7169479" y="1412776"/>
            <a:ext cx="4622028" cy="738664"/>
          </a:xfrm>
          <a:prstGeom prst="rect">
            <a:avLst/>
          </a:prstGeom>
          <a:noFill/>
        </p:spPr>
        <p:txBody>
          <a:bodyPr wrap="square" rtlCol="0">
            <a:spAutoFit/>
          </a:bodyPr>
          <a:lstStyle/>
          <a:p>
            <a:pPr algn="ctr"/>
            <a:r>
              <a:rPr lang="fr-FR" i="1" dirty="0"/>
              <a:t>« The </a:t>
            </a:r>
            <a:r>
              <a:rPr lang="fr-FR" i="1" dirty="0" err="1"/>
              <a:t>ground</a:t>
            </a:r>
            <a:r>
              <a:rPr lang="fr-FR" i="1" dirty="0"/>
              <a:t> of </a:t>
            </a:r>
            <a:r>
              <a:rPr lang="fr-FR" i="1" dirty="0" err="1"/>
              <a:t>Artes</a:t>
            </a:r>
            <a:r>
              <a:rPr lang="fr-FR" i="1" dirty="0"/>
              <a:t> » </a:t>
            </a:r>
            <a:r>
              <a:rPr lang="fr-FR" sz="2400" i="1" dirty="0"/>
              <a:t>↓</a:t>
            </a:r>
          </a:p>
          <a:p>
            <a:pPr algn="ctr"/>
            <a:r>
              <a:rPr lang="fr-FR" i="1" dirty="0"/>
              <a:t>Robert RECORDE (1510 -1558)</a:t>
            </a:r>
          </a:p>
        </p:txBody>
      </p:sp>
      <p:sp>
        <p:nvSpPr>
          <p:cNvPr id="8" name="ZoneTexte 7"/>
          <p:cNvSpPr txBox="1"/>
          <p:nvPr/>
        </p:nvSpPr>
        <p:spPr>
          <a:xfrm>
            <a:off x="4480171" y="5763653"/>
            <a:ext cx="5780247" cy="1015663"/>
          </a:xfrm>
          <a:prstGeom prst="rect">
            <a:avLst/>
          </a:prstGeom>
          <a:noFill/>
        </p:spPr>
        <p:txBody>
          <a:bodyPr wrap="square" rtlCol="0">
            <a:spAutoFit/>
          </a:bodyPr>
          <a:lstStyle/>
          <a:p>
            <a:r>
              <a:rPr lang="fr-FR" sz="2400" dirty="0"/>
              <a:t>←</a:t>
            </a:r>
            <a:r>
              <a:rPr lang="fr-FR" dirty="0"/>
              <a:t>« </a:t>
            </a:r>
            <a:r>
              <a:rPr lang="fr-FR" i="1" dirty="0"/>
              <a:t>Margarita </a:t>
            </a:r>
            <a:r>
              <a:rPr lang="fr-FR" i="1" dirty="0" err="1"/>
              <a:t>philosophica</a:t>
            </a:r>
            <a:r>
              <a:rPr lang="fr-FR" i="1" dirty="0"/>
              <a:t> » Gregor REISCH </a:t>
            </a:r>
            <a:r>
              <a:rPr lang="fr-FR" dirty="0"/>
              <a:t>(1467-1525)</a:t>
            </a:r>
          </a:p>
          <a:p>
            <a:r>
              <a:rPr lang="fr-FR" dirty="0"/>
              <a:t>L’arithmétique choisit les </a:t>
            </a:r>
            <a:r>
              <a:rPr lang="fr-FR" dirty="0" err="1"/>
              <a:t>algoristes</a:t>
            </a:r>
            <a:r>
              <a:rPr lang="fr-FR" dirty="0"/>
              <a:t> (ici </a:t>
            </a:r>
            <a:r>
              <a:rPr lang="fr-FR" dirty="0" err="1"/>
              <a:t>Boece</a:t>
            </a:r>
            <a:r>
              <a:rPr lang="fr-FR" dirty="0"/>
              <a:t>…) contre les </a:t>
            </a:r>
            <a:r>
              <a:rPr lang="fr-FR" dirty="0" err="1"/>
              <a:t>abacistes</a:t>
            </a:r>
            <a:r>
              <a:rPr lang="fr-FR" dirty="0"/>
              <a:t> (Pythagore)</a:t>
            </a:r>
          </a:p>
        </p:txBody>
      </p:sp>
    </p:spTree>
    <p:extLst>
      <p:ext uri="{BB962C8B-B14F-4D97-AF65-F5344CB8AC3E}">
        <p14:creationId xmlns:p14="http://schemas.microsoft.com/office/powerpoint/2010/main" val="141407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079" y="260648"/>
            <a:ext cx="11685181" cy="1143000"/>
          </a:xfrm>
        </p:spPr>
        <p:txBody>
          <a:bodyPr>
            <a:noAutofit/>
          </a:bodyPr>
          <a:lstStyle/>
          <a:p>
            <a:pPr algn="ctr"/>
            <a:r>
              <a:rPr lang="fr-FR" sz="8800" dirty="0">
                <a:solidFill>
                  <a:srgbClr val="C00000"/>
                </a:solidFill>
              </a:rPr>
              <a:t>Encore 5 siècles d’abaque</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r="50376"/>
          <a:stretch/>
        </p:blipFill>
        <p:spPr>
          <a:xfrm>
            <a:off x="569640" y="1372208"/>
            <a:ext cx="2411760" cy="1872208"/>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4432" t="4912" r="4157" b="8966"/>
          <a:stretch/>
        </p:blipFill>
        <p:spPr>
          <a:xfrm>
            <a:off x="144842" y="3500599"/>
            <a:ext cx="3667299" cy="2852935"/>
          </a:xfrm>
          <a:prstGeom prst="rect">
            <a:avLst/>
          </a:prstGeom>
        </p:spPr>
      </p:pic>
      <p:sp>
        <p:nvSpPr>
          <p:cNvPr id="6" name="ZoneTexte 5"/>
          <p:cNvSpPr txBox="1"/>
          <p:nvPr/>
        </p:nvSpPr>
        <p:spPr>
          <a:xfrm>
            <a:off x="569640" y="3212976"/>
            <a:ext cx="2411760" cy="338554"/>
          </a:xfrm>
          <a:prstGeom prst="rect">
            <a:avLst/>
          </a:prstGeom>
          <a:noFill/>
        </p:spPr>
        <p:txBody>
          <a:bodyPr wrap="square" rtlCol="0">
            <a:spAutoFit/>
          </a:bodyPr>
          <a:lstStyle/>
          <a:p>
            <a:r>
              <a:rPr lang="fr-FR" sz="1600" dirty="0"/>
              <a:t>Table-abaque (XVe siècle)</a:t>
            </a:r>
          </a:p>
        </p:txBody>
      </p:sp>
      <p:sp>
        <p:nvSpPr>
          <p:cNvPr id="7" name="ZoneTexte 6"/>
          <p:cNvSpPr txBox="1"/>
          <p:nvPr/>
        </p:nvSpPr>
        <p:spPr>
          <a:xfrm>
            <a:off x="229902" y="6525344"/>
            <a:ext cx="3491493" cy="369332"/>
          </a:xfrm>
          <a:prstGeom prst="rect">
            <a:avLst/>
          </a:prstGeom>
          <a:noFill/>
        </p:spPr>
        <p:txBody>
          <a:bodyPr wrap="square" rtlCol="0">
            <a:spAutoFit/>
          </a:bodyPr>
          <a:lstStyle/>
          <a:p>
            <a:pPr algn="ctr"/>
            <a:r>
              <a:rPr lang="fr-FR" i="1" dirty="0"/>
              <a:t>Le malade imaginaire </a:t>
            </a:r>
            <a:r>
              <a:rPr lang="fr-FR" dirty="0"/>
              <a:t>(1673)</a:t>
            </a:r>
            <a:endParaRPr lang="fr-FR" i="1" dirty="0"/>
          </a:p>
        </p:txBody>
      </p:sp>
      <p:sp>
        <p:nvSpPr>
          <p:cNvPr id="8" name="ZoneTexte 7"/>
          <p:cNvSpPr txBox="1"/>
          <p:nvPr/>
        </p:nvSpPr>
        <p:spPr>
          <a:xfrm>
            <a:off x="4007768" y="1484784"/>
            <a:ext cx="6552728" cy="923330"/>
          </a:xfrm>
          <a:prstGeom prst="rect">
            <a:avLst/>
          </a:prstGeom>
          <a:noFill/>
        </p:spPr>
        <p:txBody>
          <a:bodyPr wrap="square" rtlCol="0">
            <a:spAutoFit/>
          </a:bodyPr>
          <a:lstStyle/>
          <a:p>
            <a:r>
              <a:rPr lang="fr-FR" i="1" dirty="0"/>
              <a:t>« Nous avons trouvé, avec ces jetons qui sont si bons, que j’aurais eu cinq cent trente mille livres de bien, en comptant toutes mes petites successions".</a:t>
            </a:r>
            <a:r>
              <a:rPr lang="fr-FR" dirty="0"/>
              <a:t>  Madame de Sévigné (1671)</a:t>
            </a:r>
          </a:p>
        </p:txBody>
      </p:sp>
      <p:sp>
        <p:nvSpPr>
          <p:cNvPr id="9" name="ZoneTexte 8"/>
          <p:cNvSpPr txBox="1"/>
          <p:nvPr/>
        </p:nvSpPr>
        <p:spPr>
          <a:xfrm>
            <a:off x="5303912" y="4977996"/>
            <a:ext cx="5364088" cy="1754326"/>
          </a:xfrm>
          <a:prstGeom prst="rect">
            <a:avLst/>
          </a:prstGeom>
          <a:noFill/>
        </p:spPr>
        <p:txBody>
          <a:bodyPr wrap="square" rtlCol="0">
            <a:spAutoFit/>
          </a:bodyPr>
          <a:lstStyle/>
          <a:p>
            <a:r>
              <a:rPr lang="fr-FR" sz="3600" b="1" dirty="0">
                <a:solidFill>
                  <a:srgbClr val="C00000"/>
                </a:solidFill>
              </a:rPr>
              <a:t>… sans compter le boulier et le matériel pédagogique relancé par Jules Ferry</a:t>
            </a:r>
          </a:p>
        </p:txBody>
      </p:sp>
      <p:sp>
        <p:nvSpPr>
          <p:cNvPr id="11" name="ZoneTexte 10"/>
          <p:cNvSpPr txBox="1"/>
          <p:nvPr/>
        </p:nvSpPr>
        <p:spPr>
          <a:xfrm>
            <a:off x="3935760" y="2492896"/>
            <a:ext cx="6480720" cy="923330"/>
          </a:xfrm>
          <a:prstGeom prst="rect">
            <a:avLst/>
          </a:prstGeom>
          <a:noFill/>
        </p:spPr>
        <p:txBody>
          <a:bodyPr wrap="square" rtlCol="0">
            <a:spAutoFit/>
          </a:bodyPr>
          <a:lstStyle/>
          <a:p>
            <a:r>
              <a:rPr lang="fr-FR" i="1" dirty="0"/>
              <a:t>"tout l'avantage d'un piéton libre et sans charge sur celui qui est lourdement chargé, le calcul à la plume l'a sur le calcul à jetons"</a:t>
            </a:r>
            <a:r>
              <a:rPr lang="fr-FR" dirty="0"/>
              <a:t>.  </a:t>
            </a:r>
            <a:r>
              <a:rPr lang="fr-FR" b="1" dirty="0"/>
              <a:t>La Révolution française met fin à l’usage de l’abaque dans les écoles.</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3560862"/>
            <a:ext cx="2342186" cy="1284653"/>
          </a:xfrm>
          <a:prstGeom prst="rect">
            <a:avLst/>
          </a:prstGeom>
        </p:spPr>
      </p:pic>
      <p:sp>
        <p:nvSpPr>
          <p:cNvPr id="13" name="ZoneTexte 12"/>
          <p:cNvSpPr txBox="1"/>
          <p:nvPr/>
        </p:nvSpPr>
        <p:spPr>
          <a:xfrm>
            <a:off x="7862122" y="3560862"/>
            <a:ext cx="2266326" cy="1200329"/>
          </a:xfrm>
          <a:prstGeom prst="rect">
            <a:avLst/>
          </a:prstGeom>
          <a:noFill/>
        </p:spPr>
        <p:txBody>
          <a:bodyPr wrap="square" rtlCol="0">
            <a:spAutoFit/>
          </a:bodyPr>
          <a:lstStyle/>
          <a:p>
            <a:r>
              <a:rPr lang="fr-FR" sz="2800" dirty="0"/>
              <a:t>La Pascaline </a:t>
            </a:r>
            <a:r>
              <a:rPr lang="fr-FR" sz="4400" dirty="0"/>
              <a:t>←</a:t>
            </a:r>
            <a:r>
              <a:rPr lang="fr-FR" sz="2800" dirty="0"/>
              <a:t>(1642) </a:t>
            </a:r>
          </a:p>
        </p:txBody>
      </p:sp>
    </p:spTree>
    <p:extLst>
      <p:ext uri="{BB962C8B-B14F-4D97-AF65-F5344CB8AC3E}">
        <p14:creationId xmlns:p14="http://schemas.microsoft.com/office/powerpoint/2010/main" val="2015971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549" y="274638"/>
            <a:ext cx="11557591" cy="1143000"/>
          </a:xfrm>
        </p:spPr>
        <p:txBody>
          <a:bodyPr>
            <a:noAutofit/>
          </a:bodyPr>
          <a:lstStyle/>
          <a:p>
            <a:pPr algn="ctr"/>
            <a:r>
              <a:rPr lang="fr-FR" sz="8000" dirty="0">
                <a:solidFill>
                  <a:srgbClr val="C00000"/>
                </a:solidFill>
              </a:rPr>
              <a:t>Les fractions égyptiennes</a:t>
            </a:r>
          </a:p>
        </p:txBody>
      </p:sp>
      <mc:AlternateContent xmlns:mc="http://schemas.openxmlformats.org/markup-compatibility/2006" xmlns:a14="http://schemas.microsoft.com/office/drawing/2010/main">
        <mc:Choice Requires="a14">
          <p:sp>
            <p:nvSpPr>
              <p:cNvPr id="4" name="ZoneTexte 3"/>
              <p:cNvSpPr txBox="1"/>
              <p:nvPr/>
            </p:nvSpPr>
            <p:spPr>
              <a:xfrm>
                <a:off x="489098" y="1417638"/>
                <a:ext cx="4550735" cy="5064015"/>
              </a:xfrm>
              <a:prstGeom prst="rect">
                <a:avLst/>
              </a:prstGeom>
              <a:noFill/>
            </p:spPr>
            <p:txBody>
              <a:bodyPr wrap="square" rtlCol="0">
                <a:spAutoFit/>
              </a:bodyPr>
              <a:lstStyle/>
              <a:p>
                <a:pPr algn="ctr"/>
                <a:r>
                  <a:rPr lang="fr-FR" sz="2400" b="1" dirty="0"/>
                  <a:t>Le papyrus </a:t>
                </a:r>
                <a:r>
                  <a:rPr lang="fr-FR" sz="2400" b="1" dirty="0" err="1"/>
                  <a:t>Rhind</a:t>
                </a:r>
                <a:endParaRPr lang="fr-FR" sz="2400" b="1" dirty="0"/>
              </a:p>
              <a:p>
                <a:r>
                  <a:rPr lang="fr-FR" sz="2400" dirty="0"/>
                  <a:t>Donne des décompositions de fractions en sommes de  « fractions égyptiennes » (i.e. de numérateur 1) toutes distinctes comme par exemple</a:t>
                </a:r>
              </a:p>
              <a:p>
                <a:r>
                  <a:rPr lang="fr-FR" sz="2400" dirty="0"/>
                  <a:t> </a:t>
                </a:r>
                <a14:m>
                  <m:oMath xmlns:m="http://schemas.openxmlformats.org/officeDocument/2006/math">
                    <m:f>
                      <m:fPr>
                        <m:ctrlPr>
                          <a:rPr lang="fr-FR" sz="2400" i="1">
                            <a:latin typeface="Cambria Math"/>
                          </a:rPr>
                        </m:ctrlPr>
                      </m:fPr>
                      <m:num>
                        <m:r>
                          <a:rPr lang="fr-FR" sz="2400" i="1">
                            <a:latin typeface="Cambria Math"/>
                          </a:rPr>
                          <m:t>133</m:t>
                        </m:r>
                      </m:num>
                      <m:den>
                        <m:r>
                          <a:rPr lang="fr-FR" sz="2400" i="1">
                            <a:latin typeface="Cambria Math"/>
                          </a:rPr>
                          <m:t>8</m:t>
                        </m:r>
                      </m:den>
                    </m:f>
                    <m:r>
                      <a:rPr lang="fr-FR" sz="2400" i="1">
                        <a:latin typeface="Cambria Math"/>
                      </a:rPr>
                      <m:t>=16+</m:t>
                    </m:r>
                    <m:f>
                      <m:fPr>
                        <m:ctrlPr>
                          <a:rPr lang="fr-FR" sz="2400" i="1">
                            <a:latin typeface="Cambria Math"/>
                          </a:rPr>
                        </m:ctrlPr>
                      </m:fPr>
                      <m:num>
                        <m:r>
                          <a:rPr lang="fr-FR" sz="2400" i="1">
                            <a:latin typeface="Cambria Math"/>
                          </a:rPr>
                          <m:t>1</m:t>
                        </m:r>
                      </m:num>
                      <m:den>
                        <m:r>
                          <a:rPr lang="fr-FR" sz="2400" i="1">
                            <a:latin typeface="Cambria Math"/>
                          </a:rPr>
                          <m:t>4</m:t>
                        </m:r>
                      </m:den>
                    </m:f>
                    <m:r>
                      <a:rPr lang="fr-FR" sz="2400" i="1">
                        <a:latin typeface="Cambria Math"/>
                      </a:rPr>
                      <m:t>+</m:t>
                    </m:r>
                    <m:f>
                      <m:fPr>
                        <m:ctrlPr>
                          <a:rPr lang="fr-FR" sz="2400" i="1">
                            <a:latin typeface="Cambria Math"/>
                          </a:rPr>
                        </m:ctrlPr>
                      </m:fPr>
                      <m:num>
                        <m:r>
                          <a:rPr lang="fr-FR" sz="2400" i="1">
                            <a:latin typeface="Cambria Math"/>
                          </a:rPr>
                          <m:t>1</m:t>
                        </m:r>
                      </m:num>
                      <m:den>
                        <m:r>
                          <a:rPr lang="fr-FR" sz="2400" i="1">
                            <a:latin typeface="Cambria Math"/>
                          </a:rPr>
                          <m:t>8</m:t>
                        </m:r>
                      </m:den>
                    </m:f>
                  </m:oMath>
                </a14:m>
                <a:endParaRPr lang="fr-FR" sz="2400" dirty="0"/>
              </a:p>
              <a:p>
                <a:r>
                  <a:rPr lang="fr-FR" sz="2400" dirty="0"/>
                  <a:t>On connaît quelques méthodes pour y parvenir, par exemple :</a:t>
                </a:r>
              </a:p>
              <a:p>
                <a:pPr/>
                <a14:m>
                  <m:oMathPara xmlns:m="http://schemas.openxmlformats.org/officeDocument/2006/math">
                    <m:oMathParaPr>
                      <m:jc m:val="centerGroup"/>
                    </m:oMathParaPr>
                    <m:oMath xmlns:m="http://schemas.openxmlformats.org/officeDocument/2006/math">
                      <m:f>
                        <m:fPr>
                          <m:ctrlPr>
                            <a:rPr lang="fr-FR" sz="2400" i="1">
                              <a:latin typeface="Cambria Math"/>
                            </a:rPr>
                          </m:ctrlPr>
                        </m:fPr>
                        <m:num>
                          <m:r>
                            <a:rPr lang="fr-FR" sz="2400" i="1">
                              <a:latin typeface="Cambria Math"/>
                            </a:rPr>
                            <m:t>1</m:t>
                          </m:r>
                        </m:num>
                        <m:den>
                          <m:r>
                            <a:rPr lang="fr-FR" sz="2400" i="1">
                              <a:latin typeface="Cambria Math"/>
                            </a:rPr>
                            <m:t>𝑎</m:t>
                          </m:r>
                        </m:den>
                      </m:f>
                      <m:r>
                        <a:rPr lang="fr-FR" sz="2400" i="1">
                          <a:latin typeface="Cambria Math"/>
                        </a:rPr>
                        <m:t>=</m:t>
                      </m:r>
                      <m:f>
                        <m:fPr>
                          <m:ctrlPr>
                            <a:rPr lang="fr-FR" sz="2400" i="1">
                              <a:latin typeface="Cambria Math"/>
                            </a:rPr>
                          </m:ctrlPr>
                        </m:fPr>
                        <m:num>
                          <m:r>
                            <a:rPr lang="fr-FR" sz="2400" i="1">
                              <a:latin typeface="Cambria Math"/>
                            </a:rPr>
                            <m:t>1</m:t>
                          </m:r>
                        </m:num>
                        <m:den>
                          <m:r>
                            <a:rPr lang="fr-FR" sz="2400" i="1">
                              <a:latin typeface="Cambria Math"/>
                            </a:rPr>
                            <m:t>𝑎</m:t>
                          </m:r>
                          <m:r>
                            <a:rPr lang="fr-FR" sz="2400" i="1">
                              <a:latin typeface="Cambria Math"/>
                            </a:rPr>
                            <m:t>+1</m:t>
                          </m:r>
                        </m:den>
                      </m:f>
                      <m:r>
                        <a:rPr lang="fr-FR" sz="2400" i="1">
                          <a:latin typeface="Cambria Math"/>
                        </a:rPr>
                        <m:t>+</m:t>
                      </m:r>
                      <m:f>
                        <m:fPr>
                          <m:ctrlPr>
                            <a:rPr lang="fr-FR" sz="2400" i="1">
                              <a:latin typeface="Cambria Math"/>
                            </a:rPr>
                          </m:ctrlPr>
                        </m:fPr>
                        <m:num>
                          <m:r>
                            <a:rPr lang="fr-FR" sz="2400" i="1">
                              <a:latin typeface="Cambria Math"/>
                            </a:rPr>
                            <m:t>1</m:t>
                          </m:r>
                        </m:num>
                        <m:den>
                          <m:r>
                            <a:rPr lang="fr-FR" sz="2400" i="1">
                              <a:latin typeface="Cambria Math"/>
                            </a:rPr>
                            <m:t>𝑎</m:t>
                          </m:r>
                          <m:d>
                            <m:dPr>
                              <m:ctrlPr>
                                <a:rPr lang="fr-FR" sz="2400" i="1">
                                  <a:latin typeface="Cambria Math"/>
                                </a:rPr>
                              </m:ctrlPr>
                            </m:dPr>
                            <m:e>
                              <m:r>
                                <a:rPr lang="fr-FR" sz="2400" i="1">
                                  <a:latin typeface="Cambria Math"/>
                                </a:rPr>
                                <m:t>𝑎</m:t>
                              </m:r>
                              <m:r>
                                <a:rPr lang="fr-FR" sz="2400" i="1">
                                  <a:latin typeface="Cambria Math"/>
                                </a:rPr>
                                <m:t>+1</m:t>
                              </m:r>
                            </m:e>
                          </m:d>
                        </m:den>
                      </m:f>
                    </m:oMath>
                  </m:oMathPara>
                </a14:m>
                <a:endParaRPr lang="fr-FR" sz="2400" dirty="0"/>
              </a:p>
              <a:p>
                <a:pPr/>
                <a14:m>
                  <m:oMathPara xmlns:m="http://schemas.openxmlformats.org/officeDocument/2006/math">
                    <m:oMathParaPr>
                      <m:jc m:val="centerGroup"/>
                    </m:oMathParaPr>
                    <m:oMath xmlns:m="http://schemas.openxmlformats.org/officeDocument/2006/math">
                      <m:f>
                        <m:fPr>
                          <m:ctrlPr>
                            <a:rPr lang="fr-FR" sz="2400" i="1">
                              <a:latin typeface="Cambria Math"/>
                            </a:rPr>
                          </m:ctrlPr>
                        </m:fPr>
                        <m:num>
                          <m:r>
                            <a:rPr lang="fr-FR" sz="2400" i="1">
                              <a:latin typeface="Cambria Math"/>
                            </a:rPr>
                            <m:t>3</m:t>
                          </m:r>
                        </m:num>
                        <m:den>
                          <m:r>
                            <a:rPr lang="fr-FR" sz="2400" i="1">
                              <a:latin typeface="Cambria Math"/>
                            </a:rPr>
                            <m:t>6</m:t>
                          </m:r>
                          <m:r>
                            <a:rPr lang="fr-FR" sz="2400" i="1">
                              <a:latin typeface="Cambria Math"/>
                            </a:rPr>
                            <m:t>𝑘</m:t>
                          </m:r>
                          <m:r>
                            <a:rPr lang="fr-FR" sz="2400" i="1">
                              <a:latin typeface="Cambria Math"/>
                            </a:rPr>
                            <m:t>−1</m:t>
                          </m:r>
                        </m:den>
                      </m:f>
                      <m:r>
                        <a:rPr lang="fr-FR" sz="2400" i="1">
                          <a:latin typeface="Cambria Math"/>
                        </a:rPr>
                        <m:t>=</m:t>
                      </m:r>
                      <m:f>
                        <m:fPr>
                          <m:ctrlPr>
                            <a:rPr lang="fr-FR" sz="2400" i="1">
                              <a:latin typeface="Cambria Math"/>
                            </a:rPr>
                          </m:ctrlPr>
                        </m:fPr>
                        <m:num>
                          <m:r>
                            <a:rPr lang="fr-FR" sz="2400" i="1">
                              <a:latin typeface="Cambria Math"/>
                            </a:rPr>
                            <m:t>1</m:t>
                          </m:r>
                        </m:num>
                        <m:den>
                          <m:r>
                            <a:rPr lang="fr-FR" sz="2400" i="1">
                              <a:latin typeface="Cambria Math"/>
                            </a:rPr>
                            <m:t>2</m:t>
                          </m:r>
                          <m:r>
                            <a:rPr lang="fr-FR" sz="2400" i="1">
                              <a:latin typeface="Cambria Math"/>
                            </a:rPr>
                            <m:t>𝑘</m:t>
                          </m:r>
                        </m:den>
                      </m:f>
                      <m:r>
                        <a:rPr lang="fr-FR" sz="2400" i="1">
                          <a:latin typeface="Cambria Math"/>
                        </a:rPr>
                        <m:t>+</m:t>
                      </m:r>
                      <m:f>
                        <m:fPr>
                          <m:ctrlPr>
                            <a:rPr lang="fr-FR" sz="2400" i="1">
                              <a:latin typeface="Cambria Math"/>
                            </a:rPr>
                          </m:ctrlPr>
                        </m:fPr>
                        <m:num>
                          <m:r>
                            <a:rPr lang="fr-FR" sz="2400" i="1">
                              <a:latin typeface="Cambria Math"/>
                            </a:rPr>
                            <m:t>1</m:t>
                          </m:r>
                        </m:num>
                        <m:den>
                          <m:r>
                            <a:rPr lang="fr-FR" sz="2400" i="1">
                              <a:latin typeface="Cambria Math"/>
                            </a:rPr>
                            <m:t>2</m:t>
                          </m:r>
                          <m:r>
                            <a:rPr lang="fr-FR" sz="2400" i="1">
                              <a:latin typeface="Cambria Math"/>
                            </a:rPr>
                            <m:t>𝑘</m:t>
                          </m:r>
                          <m:d>
                            <m:dPr>
                              <m:ctrlPr>
                                <a:rPr lang="fr-FR" sz="2400" i="1">
                                  <a:latin typeface="Cambria Math"/>
                                </a:rPr>
                              </m:ctrlPr>
                            </m:dPr>
                            <m:e>
                              <m:r>
                                <a:rPr lang="fr-FR" sz="2400" i="1">
                                  <a:latin typeface="Cambria Math"/>
                                </a:rPr>
                                <m:t>6</m:t>
                              </m:r>
                              <m:r>
                                <a:rPr lang="fr-FR" sz="2400" i="1">
                                  <a:latin typeface="Cambria Math"/>
                                </a:rPr>
                                <m:t>𝑘</m:t>
                              </m:r>
                              <m:r>
                                <a:rPr lang="fr-FR" sz="2400" i="1">
                                  <a:latin typeface="Cambria Math"/>
                                </a:rPr>
                                <m:t>−1</m:t>
                              </m:r>
                            </m:e>
                          </m:d>
                        </m:den>
                      </m:f>
                    </m:oMath>
                  </m:oMathPara>
                </a14:m>
                <a:endParaRPr lang="fr-FR" sz="2400" dirty="0"/>
              </a:p>
            </p:txBody>
          </p:sp>
        </mc:Choice>
        <mc:Fallback xmlns="">
          <p:sp>
            <p:nvSpPr>
              <p:cNvPr id="4" name="ZoneTexte 3"/>
              <p:cNvSpPr txBox="1">
                <a:spLocks noRot="1" noChangeAspect="1" noMove="1" noResize="1" noEditPoints="1" noAdjustHandles="1" noChangeArrowheads="1" noChangeShapeType="1" noTextEdit="1"/>
              </p:cNvSpPr>
              <p:nvPr/>
            </p:nvSpPr>
            <p:spPr>
              <a:xfrm>
                <a:off x="489098" y="1417638"/>
                <a:ext cx="4550735" cy="5064015"/>
              </a:xfrm>
              <a:prstGeom prst="rect">
                <a:avLst/>
              </a:prstGeom>
              <a:blipFill>
                <a:blip r:embed="rId2"/>
                <a:stretch>
                  <a:fillRect l="-2008" t="-96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6023992" y="1417639"/>
                <a:ext cx="5320948" cy="4364913"/>
              </a:xfrm>
              <a:prstGeom prst="rect">
                <a:avLst/>
              </a:prstGeom>
              <a:noFill/>
            </p:spPr>
            <p:txBody>
              <a:bodyPr wrap="square" rtlCol="0">
                <a:spAutoFit/>
              </a:bodyPr>
              <a:lstStyle/>
              <a:p>
                <a:pPr algn="ctr"/>
                <a:r>
                  <a:rPr lang="fr-FR" sz="2400" b="1" dirty="0"/>
                  <a:t>Un problème moderne</a:t>
                </a:r>
              </a:p>
              <a:p>
                <a:pPr algn="just"/>
                <a:r>
                  <a:rPr lang="fr-FR" sz="2200" dirty="0"/>
                  <a:t>Léonard était un héritier lointain </a:t>
                </a:r>
              </a:p>
              <a:p>
                <a:pPr algn="just"/>
                <a:r>
                  <a:rPr lang="fr-FR" sz="2200" dirty="0"/>
                  <a:t>des Egyptiens, étrangers aux nombres rationnels, à part…  Il s’empare du problème de la décomposition, assez éloigné de ses autres préoccupations.</a:t>
                </a:r>
              </a:p>
              <a:p>
                <a:pPr algn="just"/>
                <a:r>
                  <a:rPr lang="fr-FR" sz="2200" dirty="0"/>
                  <a:t>Aujourd’hui, cela s’appelle </a:t>
                </a:r>
                <a:r>
                  <a:rPr lang="fr-FR" sz="2200" i="1" dirty="0"/>
                  <a:t>théorie des nombres</a:t>
                </a:r>
                <a:r>
                  <a:rPr lang="fr-FR" sz="2200" dirty="0"/>
                  <a:t> . </a:t>
                </a:r>
              </a:p>
              <a:p>
                <a:pPr algn="just"/>
                <a:r>
                  <a:rPr lang="fr-FR" sz="2200" dirty="0"/>
                  <a:t>La conjecture d’</a:t>
                </a:r>
                <a:r>
                  <a:rPr lang="fr-FR" sz="2200" dirty="0" err="1"/>
                  <a:t>Erdös</a:t>
                </a:r>
                <a:r>
                  <a:rPr lang="fr-FR" sz="2200" dirty="0"/>
                  <a:t>: pour tout entier </a:t>
                </a:r>
                <a14:m>
                  <m:oMath xmlns:m="http://schemas.openxmlformats.org/officeDocument/2006/math">
                    <m:r>
                      <a:rPr lang="fr-FR" sz="2200" i="1">
                        <a:latin typeface="Cambria Math"/>
                      </a:rPr>
                      <m:t>𝑛</m:t>
                    </m:r>
                    <m:r>
                      <a:rPr lang="fr-FR" sz="2200" i="1">
                        <a:latin typeface="Cambria Math"/>
                      </a:rPr>
                      <m:t>, </m:t>
                    </m:r>
                  </m:oMath>
                </a14:m>
                <a:r>
                  <a:rPr lang="fr-FR" sz="2200" dirty="0"/>
                  <a:t>il existe des entiers </a:t>
                </a:r>
                <a14:m>
                  <m:oMath xmlns:m="http://schemas.openxmlformats.org/officeDocument/2006/math">
                    <m:r>
                      <a:rPr lang="fr-FR" sz="2200" i="1">
                        <a:latin typeface="Cambria Math"/>
                      </a:rPr>
                      <m:t>𝑥</m:t>
                    </m:r>
                    <m:r>
                      <a:rPr lang="fr-FR" sz="2200" i="1">
                        <a:latin typeface="Cambria Math"/>
                      </a:rPr>
                      <m:t>, </m:t>
                    </m:r>
                    <m:r>
                      <a:rPr lang="fr-FR" sz="2200" i="1">
                        <a:latin typeface="Cambria Math"/>
                      </a:rPr>
                      <m:t>𝑦</m:t>
                    </m:r>
                    <m:r>
                      <a:rPr lang="fr-FR" sz="2200" i="1">
                        <a:latin typeface="Cambria Math"/>
                      </a:rPr>
                      <m:t>, </m:t>
                    </m:r>
                    <m:r>
                      <a:rPr lang="fr-FR" sz="2200" i="1">
                        <a:latin typeface="Cambria Math"/>
                      </a:rPr>
                      <m:t>𝑧</m:t>
                    </m:r>
                    <m:r>
                      <a:rPr lang="fr-FR" sz="2200" i="1">
                        <a:latin typeface="Cambria Math"/>
                      </a:rPr>
                      <m:t> </m:t>
                    </m:r>
                  </m:oMath>
                </a14:m>
                <a:r>
                  <a:rPr lang="fr-FR" sz="2200" dirty="0"/>
                  <a:t>tels que</a:t>
                </a:r>
              </a:p>
              <a:p>
                <a:pPr algn="just"/>
                <a:endParaRPr lang="fr-FR" sz="2200" dirty="0"/>
              </a:p>
              <a:p>
                <a:pPr algn="just"/>
                <a:r>
                  <a:rPr lang="fr-FR" sz="2200" dirty="0"/>
                  <a:t>                              </a:t>
                </a:r>
                <a14:m>
                  <m:oMath xmlns:m="http://schemas.openxmlformats.org/officeDocument/2006/math">
                    <m:f>
                      <m:fPr>
                        <m:ctrlPr>
                          <a:rPr lang="fr-FR" sz="2200" i="1">
                            <a:latin typeface="Cambria Math"/>
                          </a:rPr>
                        </m:ctrlPr>
                      </m:fPr>
                      <m:num>
                        <m:r>
                          <a:rPr lang="fr-FR" sz="2200" i="1">
                            <a:latin typeface="Cambria Math"/>
                          </a:rPr>
                          <m:t>4</m:t>
                        </m:r>
                      </m:num>
                      <m:den>
                        <m:r>
                          <a:rPr lang="fr-FR" sz="2200" i="1">
                            <a:latin typeface="Cambria Math"/>
                          </a:rPr>
                          <m:t>𝑛</m:t>
                        </m:r>
                      </m:den>
                    </m:f>
                    <m:r>
                      <a:rPr lang="fr-FR" sz="2200" i="1">
                        <a:latin typeface="Cambria Math"/>
                      </a:rPr>
                      <m:t>=</m:t>
                    </m:r>
                    <m:f>
                      <m:fPr>
                        <m:ctrlPr>
                          <a:rPr lang="fr-FR" sz="2200" i="1">
                            <a:latin typeface="Cambria Math"/>
                          </a:rPr>
                        </m:ctrlPr>
                      </m:fPr>
                      <m:num>
                        <m:r>
                          <a:rPr lang="fr-FR" sz="2200" i="1">
                            <a:latin typeface="Cambria Math"/>
                          </a:rPr>
                          <m:t>1</m:t>
                        </m:r>
                      </m:num>
                      <m:den>
                        <m:r>
                          <a:rPr lang="fr-FR" sz="2200" i="1">
                            <a:latin typeface="Cambria Math"/>
                          </a:rPr>
                          <m:t>𝑥</m:t>
                        </m:r>
                      </m:den>
                    </m:f>
                    <m:r>
                      <a:rPr lang="fr-FR" sz="2200" i="1">
                        <a:latin typeface="Cambria Math"/>
                      </a:rPr>
                      <m:t>+</m:t>
                    </m:r>
                    <m:f>
                      <m:fPr>
                        <m:ctrlPr>
                          <a:rPr lang="fr-FR" sz="2200" i="1">
                            <a:latin typeface="Cambria Math"/>
                          </a:rPr>
                        </m:ctrlPr>
                      </m:fPr>
                      <m:num>
                        <m:r>
                          <a:rPr lang="fr-FR" sz="2200" i="1">
                            <a:latin typeface="Cambria Math"/>
                          </a:rPr>
                          <m:t>1</m:t>
                        </m:r>
                      </m:num>
                      <m:den>
                        <m:r>
                          <a:rPr lang="fr-FR" sz="2200" i="1">
                            <a:latin typeface="Cambria Math"/>
                          </a:rPr>
                          <m:t>𝑦</m:t>
                        </m:r>
                      </m:den>
                    </m:f>
                    <m:r>
                      <a:rPr lang="fr-FR" sz="2200" i="1">
                        <a:latin typeface="Cambria Math"/>
                      </a:rPr>
                      <m:t>+</m:t>
                    </m:r>
                    <m:f>
                      <m:fPr>
                        <m:ctrlPr>
                          <a:rPr lang="fr-FR" sz="2200" i="1">
                            <a:latin typeface="Cambria Math"/>
                          </a:rPr>
                        </m:ctrlPr>
                      </m:fPr>
                      <m:num>
                        <m:r>
                          <a:rPr lang="fr-FR" sz="2200" i="1">
                            <a:latin typeface="Cambria Math"/>
                          </a:rPr>
                          <m:t>1</m:t>
                        </m:r>
                      </m:num>
                      <m:den>
                        <m:r>
                          <a:rPr lang="fr-FR" sz="2200" i="1">
                            <a:latin typeface="Cambria Math"/>
                          </a:rPr>
                          <m:t>𝑧</m:t>
                        </m:r>
                      </m:den>
                    </m:f>
                  </m:oMath>
                </a14:m>
                <a:r>
                  <a:rPr lang="fr-FR" sz="2200" dirty="0"/>
                  <a:t> </a:t>
                </a:r>
                <a:r>
                  <a:rPr lang="fr-FR" sz="2400" dirty="0"/>
                  <a:t>                                                                                                                                                                                                                                                                                                                                                                                                                                                                                                                                                                                                                                                                                                                                                                                                                                                                                                                                                                                                                                                                                                                                                                                                                                                                                                                                                                                                                                                                                                                                                                            </a:t>
                </a:r>
              </a:p>
            </p:txBody>
          </p:sp>
        </mc:Choice>
        <mc:Fallback xmlns="">
          <p:sp>
            <p:nvSpPr>
              <p:cNvPr id="6" name="ZoneTexte 5"/>
              <p:cNvSpPr txBox="1">
                <a:spLocks noRot="1" noChangeAspect="1" noMove="1" noResize="1" noEditPoints="1" noAdjustHandles="1" noChangeArrowheads="1" noChangeShapeType="1" noTextEdit="1"/>
              </p:cNvSpPr>
              <p:nvPr/>
            </p:nvSpPr>
            <p:spPr>
              <a:xfrm>
                <a:off x="6023992" y="1417639"/>
                <a:ext cx="5320948" cy="4364913"/>
              </a:xfrm>
              <a:prstGeom prst="rect">
                <a:avLst/>
              </a:prstGeom>
              <a:blipFill>
                <a:blip r:embed="rId3"/>
                <a:stretch>
                  <a:fillRect l="-1489" t="-1117" r="-1489"/>
                </a:stretch>
              </a:blipFill>
            </p:spPr>
            <p:txBody>
              <a:bodyPr/>
              <a:lstStyle/>
              <a:p>
                <a:r>
                  <a:rPr lang="fr-FR">
                    <a:noFill/>
                  </a:rPr>
                  <a:t> </a:t>
                </a:r>
              </a:p>
            </p:txBody>
          </p:sp>
        </mc:Fallback>
      </mc:AlternateContent>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4560" y="4645935"/>
            <a:ext cx="1957440" cy="2212065"/>
          </a:xfrm>
          <a:prstGeom prst="rect">
            <a:avLst/>
          </a:prstGeom>
        </p:spPr>
      </p:pic>
      <p:sp>
        <p:nvSpPr>
          <p:cNvPr id="3" name="ZoneTexte 2">
            <a:extLst>
              <a:ext uri="{FF2B5EF4-FFF2-40B4-BE49-F238E27FC236}">
                <a16:creationId xmlns:a16="http://schemas.microsoft.com/office/drawing/2014/main" xmlns="" id="{D52EB856-E272-447F-9355-2F1AFD1115B5}"/>
              </a:ext>
            </a:extLst>
          </p:cNvPr>
          <p:cNvSpPr txBox="1"/>
          <p:nvPr/>
        </p:nvSpPr>
        <p:spPr>
          <a:xfrm>
            <a:off x="7315200" y="5922335"/>
            <a:ext cx="2604977" cy="369332"/>
          </a:xfrm>
          <a:prstGeom prst="rect">
            <a:avLst/>
          </a:prstGeom>
          <a:noFill/>
        </p:spPr>
        <p:txBody>
          <a:bodyPr wrap="square" rtlCol="0">
            <a:spAutoFit/>
          </a:bodyPr>
          <a:lstStyle/>
          <a:p>
            <a:r>
              <a:rPr lang="fr-FR" dirty="0"/>
              <a:t>Paul </a:t>
            </a:r>
            <a:r>
              <a:rPr lang="fr-FR" dirty="0" err="1"/>
              <a:t>Erdös</a:t>
            </a:r>
            <a:r>
              <a:rPr lang="fr-FR" dirty="0"/>
              <a:t> (1913 -1996)</a:t>
            </a:r>
          </a:p>
        </p:txBody>
      </p:sp>
    </p:spTree>
    <p:extLst>
      <p:ext uri="{BB962C8B-B14F-4D97-AF65-F5344CB8AC3E}">
        <p14:creationId xmlns:p14="http://schemas.microsoft.com/office/powerpoint/2010/main" val="2186770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3405" y="274638"/>
            <a:ext cx="9473609" cy="1143000"/>
          </a:xfrm>
        </p:spPr>
        <p:txBody>
          <a:bodyPr>
            <a:noAutofit/>
          </a:bodyPr>
          <a:lstStyle/>
          <a:p>
            <a:r>
              <a:rPr lang="fr-FR" sz="8800" dirty="0">
                <a:solidFill>
                  <a:srgbClr val="C00000"/>
                </a:solidFill>
              </a:rPr>
              <a:t>L’algorithme glouton</a:t>
            </a:r>
          </a:p>
        </p:txBody>
      </p:sp>
      <mc:AlternateContent xmlns:mc="http://schemas.openxmlformats.org/markup-compatibility/2006" xmlns:a14="http://schemas.microsoft.com/office/drawing/2010/main">
        <mc:Choice Requires="a14">
          <p:sp>
            <p:nvSpPr>
              <p:cNvPr id="5" name="ZoneTexte 4"/>
              <p:cNvSpPr txBox="1"/>
              <p:nvPr/>
            </p:nvSpPr>
            <p:spPr>
              <a:xfrm>
                <a:off x="393405" y="1560127"/>
                <a:ext cx="11408735" cy="2984407"/>
              </a:xfrm>
              <a:prstGeom prst="rect">
                <a:avLst/>
              </a:prstGeom>
              <a:noFill/>
            </p:spPr>
            <p:txBody>
              <a:bodyPr wrap="square" rtlCol="0">
                <a:spAutoFit/>
              </a:bodyPr>
              <a:lstStyle/>
              <a:p>
                <a:r>
                  <a:rPr lang="fr-FR" sz="2800" dirty="0"/>
                  <a:t>Soit à décomposer la fraction </a:t>
                </a:r>
                <a14:m>
                  <m:oMath xmlns:m="http://schemas.openxmlformats.org/officeDocument/2006/math">
                    <m:f>
                      <m:fPr>
                        <m:ctrlPr>
                          <a:rPr lang="fr-FR" sz="2800" i="1">
                            <a:latin typeface="Cambria Math"/>
                          </a:rPr>
                        </m:ctrlPr>
                      </m:fPr>
                      <m:num>
                        <m:r>
                          <a:rPr lang="fr-FR" sz="2800" i="1">
                            <a:latin typeface="Cambria Math"/>
                          </a:rPr>
                          <m:t>5</m:t>
                        </m:r>
                      </m:num>
                      <m:den>
                        <m:r>
                          <a:rPr lang="fr-FR" sz="2800" i="1">
                            <a:latin typeface="Cambria Math"/>
                          </a:rPr>
                          <m:t>121</m:t>
                        </m:r>
                      </m:den>
                    </m:f>
                  </m:oMath>
                </a14:m>
                <a:r>
                  <a:rPr lang="fr-FR" sz="2800" dirty="0"/>
                  <a:t>. Comme </a:t>
                </a:r>
                <a14:m>
                  <m:oMath xmlns:m="http://schemas.openxmlformats.org/officeDocument/2006/math">
                    <m:r>
                      <a:rPr lang="fr-FR" sz="2800" i="1">
                        <a:latin typeface="Cambria Math"/>
                      </a:rPr>
                      <m:t>121=24</m:t>
                    </m:r>
                    <m:r>
                      <a:rPr lang="fr-FR" sz="2800" i="1">
                        <a:latin typeface="Cambria Math"/>
                        <a:ea typeface="Cambria Math"/>
                      </a:rPr>
                      <m:t>×5+1</m:t>
                    </m:r>
                  </m:oMath>
                </a14:m>
                <a:r>
                  <a:rPr lang="fr-FR" sz="2800" dirty="0"/>
                  <a:t>, </a:t>
                </a:r>
              </a:p>
              <a:p>
                <a:r>
                  <a:rPr lang="fr-FR" sz="2800" dirty="0"/>
                  <a:t>il est certain que </a:t>
                </a:r>
                <a14:m>
                  <m:oMath xmlns:m="http://schemas.openxmlformats.org/officeDocument/2006/math">
                    <m:f>
                      <m:fPr>
                        <m:ctrlPr>
                          <a:rPr lang="fr-FR" sz="2800" i="1">
                            <a:latin typeface="Cambria Math"/>
                          </a:rPr>
                        </m:ctrlPr>
                      </m:fPr>
                      <m:num>
                        <m:r>
                          <a:rPr lang="fr-FR" sz="2800" i="1">
                            <a:latin typeface="Cambria Math"/>
                          </a:rPr>
                          <m:t>1</m:t>
                        </m:r>
                      </m:num>
                      <m:den>
                        <m:r>
                          <a:rPr lang="fr-FR" sz="2800" i="1">
                            <a:latin typeface="Cambria Math"/>
                          </a:rPr>
                          <m:t>25</m:t>
                        </m:r>
                      </m:den>
                    </m:f>
                    <m:r>
                      <a:rPr lang="fr-FR" sz="2800" i="1">
                        <a:latin typeface="Cambria Math"/>
                      </a:rPr>
                      <m:t> </m:t>
                    </m:r>
                  </m:oMath>
                </a14:m>
                <a:r>
                  <a:rPr lang="fr-FR" sz="2800" dirty="0"/>
                  <a:t>est une fraction unitaire inférieure à </a:t>
                </a:r>
                <a14:m>
                  <m:oMath xmlns:m="http://schemas.openxmlformats.org/officeDocument/2006/math">
                    <m:f>
                      <m:fPr>
                        <m:ctrlPr>
                          <a:rPr lang="fr-FR" sz="2800" i="1">
                            <a:latin typeface="Cambria Math"/>
                          </a:rPr>
                        </m:ctrlPr>
                      </m:fPr>
                      <m:num>
                        <m:r>
                          <a:rPr lang="fr-FR" sz="2800" i="1">
                            <a:latin typeface="Cambria Math"/>
                          </a:rPr>
                          <m:t>5</m:t>
                        </m:r>
                      </m:num>
                      <m:den>
                        <m:r>
                          <a:rPr lang="fr-FR" sz="2800" i="1">
                            <a:latin typeface="Cambria Math"/>
                          </a:rPr>
                          <m:t>121</m:t>
                        </m:r>
                      </m:den>
                    </m:f>
                  </m:oMath>
                </a14:m>
                <a:r>
                  <a:rPr lang="fr-FR" sz="2800" dirty="0"/>
                  <a:t>. </a:t>
                </a:r>
              </a:p>
              <a:p>
                <a14:m>
                  <m:oMath xmlns:m="http://schemas.openxmlformats.org/officeDocument/2006/math">
                    <m:f>
                      <m:fPr>
                        <m:ctrlPr>
                          <a:rPr lang="fr-FR" sz="2800" i="1">
                            <a:latin typeface="Cambria Math"/>
                          </a:rPr>
                        </m:ctrlPr>
                      </m:fPr>
                      <m:num>
                        <m:r>
                          <a:rPr lang="fr-FR" sz="2800" i="1">
                            <a:latin typeface="Cambria Math"/>
                          </a:rPr>
                          <m:t>5</m:t>
                        </m:r>
                      </m:num>
                      <m:den>
                        <m:r>
                          <a:rPr lang="fr-FR" sz="2800" i="1">
                            <a:latin typeface="Cambria Math"/>
                          </a:rPr>
                          <m:t>121</m:t>
                        </m:r>
                      </m:den>
                    </m:f>
                    <m:r>
                      <a:rPr lang="fr-FR" sz="2800" i="1">
                        <a:latin typeface="Cambria Math"/>
                      </a:rPr>
                      <m:t>−</m:t>
                    </m:r>
                    <m:f>
                      <m:fPr>
                        <m:ctrlPr>
                          <a:rPr lang="fr-FR" sz="2800" i="1">
                            <a:latin typeface="Cambria Math"/>
                          </a:rPr>
                        </m:ctrlPr>
                      </m:fPr>
                      <m:num>
                        <m:r>
                          <a:rPr lang="fr-FR" sz="2800" i="1">
                            <a:latin typeface="Cambria Math"/>
                          </a:rPr>
                          <m:t>1</m:t>
                        </m:r>
                      </m:num>
                      <m:den>
                        <m:r>
                          <a:rPr lang="fr-FR" sz="2800" i="1">
                            <a:latin typeface="Cambria Math"/>
                          </a:rPr>
                          <m:t>25</m:t>
                        </m:r>
                      </m:den>
                    </m:f>
                    <m:r>
                      <a:rPr lang="fr-FR" sz="2800" i="1">
                        <a:latin typeface="Cambria Math"/>
                      </a:rPr>
                      <m:t>=</m:t>
                    </m:r>
                    <m:f>
                      <m:fPr>
                        <m:ctrlPr>
                          <a:rPr lang="fr-FR" sz="2800" i="1">
                            <a:latin typeface="Cambria Math"/>
                          </a:rPr>
                        </m:ctrlPr>
                      </m:fPr>
                      <m:num>
                        <m:r>
                          <a:rPr lang="fr-FR" sz="2800" i="1">
                            <a:latin typeface="Cambria Math"/>
                          </a:rPr>
                          <m:t>4</m:t>
                        </m:r>
                      </m:num>
                      <m:den>
                        <m:r>
                          <a:rPr lang="fr-FR" sz="2800" i="1">
                            <a:latin typeface="Cambria Math"/>
                          </a:rPr>
                          <m:t>3 025</m:t>
                        </m:r>
                      </m:den>
                    </m:f>
                    <m:r>
                      <a:rPr lang="fr-FR" sz="2800" i="1">
                        <a:latin typeface="Cambria Math"/>
                      </a:rPr>
                      <m:t>. </m:t>
                    </m:r>
                  </m:oMath>
                </a14:m>
                <a:r>
                  <a:rPr lang="fr-FR" sz="2800" dirty="0"/>
                  <a:t> On recommence : </a:t>
                </a:r>
                <a14:m>
                  <m:oMath xmlns:m="http://schemas.openxmlformats.org/officeDocument/2006/math">
                    <m:r>
                      <a:rPr lang="fr-FR" sz="2800" i="1">
                        <a:latin typeface="Cambria Math"/>
                      </a:rPr>
                      <m:t>3 025=756</m:t>
                    </m:r>
                    <m:r>
                      <a:rPr lang="fr-FR" sz="2800" i="1">
                        <a:latin typeface="Cambria Math"/>
                        <a:ea typeface="Cambria Math"/>
                      </a:rPr>
                      <m:t>×4+1</m:t>
                    </m:r>
                  </m:oMath>
                </a14:m>
                <a:endParaRPr lang="fr-FR" sz="2800" dirty="0"/>
              </a:p>
              <a:p>
                <a:r>
                  <a:rPr lang="fr-FR" sz="2800" dirty="0"/>
                  <a:t>et </a:t>
                </a:r>
                <a14:m>
                  <m:oMath xmlns:m="http://schemas.openxmlformats.org/officeDocument/2006/math">
                    <m:f>
                      <m:fPr>
                        <m:ctrlPr>
                          <a:rPr lang="fr-FR" sz="2800" i="1">
                            <a:latin typeface="Cambria Math"/>
                          </a:rPr>
                        </m:ctrlPr>
                      </m:fPr>
                      <m:num>
                        <m:r>
                          <a:rPr lang="fr-FR" sz="2800" i="1">
                            <a:latin typeface="Cambria Math"/>
                          </a:rPr>
                          <m:t>4</m:t>
                        </m:r>
                      </m:num>
                      <m:den>
                        <m:r>
                          <a:rPr lang="fr-FR" sz="2800" i="1">
                            <a:latin typeface="Cambria Math"/>
                          </a:rPr>
                          <m:t>3 025</m:t>
                        </m:r>
                      </m:den>
                    </m:f>
                    <m:r>
                      <a:rPr lang="fr-FR" sz="2800" i="1">
                        <a:latin typeface="Cambria Math"/>
                      </a:rPr>
                      <m:t>− </m:t>
                    </m:r>
                    <m:f>
                      <m:fPr>
                        <m:ctrlPr>
                          <a:rPr lang="fr-FR" sz="2800" i="1">
                            <a:latin typeface="Cambria Math"/>
                          </a:rPr>
                        </m:ctrlPr>
                      </m:fPr>
                      <m:num>
                        <m:r>
                          <a:rPr lang="fr-FR" sz="2800" i="1">
                            <a:latin typeface="Cambria Math"/>
                          </a:rPr>
                          <m:t>1</m:t>
                        </m:r>
                      </m:num>
                      <m:den>
                        <m:r>
                          <a:rPr lang="fr-FR" sz="2800" i="1">
                            <a:latin typeface="Cambria Math"/>
                          </a:rPr>
                          <m:t>757</m:t>
                        </m:r>
                      </m:den>
                    </m:f>
                    <m:r>
                      <a:rPr lang="fr-FR" sz="2800" i="1">
                        <a:latin typeface="Cambria Math"/>
                      </a:rPr>
                      <m:t>=</m:t>
                    </m:r>
                    <m:f>
                      <m:fPr>
                        <m:ctrlPr>
                          <a:rPr lang="fr-FR" sz="2800" i="1">
                            <a:latin typeface="Cambria Math"/>
                          </a:rPr>
                        </m:ctrlPr>
                      </m:fPr>
                      <m:num>
                        <m:r>
                          <a:rPr lang="fr-FR" sz="2800" i="1">
                            <a:latin typeface="Cambria Math"/>
                          </a:rPr>
                          <m:t>3</m:t>
                        </m:r>
                      </m:num>
                      <m:den>
                        <m:r>
                          <a:rPr lang="fr-FR" sz="2800" i="1">
                            <a:latin typeface="Cambria Math"/>
                          </a:rPr>
                          <m:t>2 289 925</m:t>
                        </m:r>
                      </m:den>
                    </m:f>
                  </m:oMath>
                </a14:m>
                <a:r>
                  <a:rPr lang="fr-FR" sz="2800" dirty="0"/>
                  <a:t>, etc. </a:t>
                </a:r>
                <a:r>
                  <a:rPr lang="fr-FR" sz="2800" b="1" dirty="0"/>
                  <a:t>Ce processus s’arrête </a:t>
                </a:r>
                <a:r>
                  <a:rPr lang="fr-FR" sz="2800" dirty="0"/>
                  <a:t>(à démontrer…) et on obtient :</a:t>
                </a:r>
              </a:p>
            </p:txBody>
          </p:sp>
        </mc:Choice>
        <mc:Fallback xmlns="">
          <p:sp>
            <p:nvSpPr>
              <p:cNvPr id="5" name="ZoneTexte 4"/>
              <p:cNvSpPr txBox="1">
                <a:spLocks noRot="1" noChangeAspect="1" noMove="1" noResize="1" noEditPoints="1" noAdjustHandles="1" noChangeArrowheads="1" noChangeShapeType="1" noTextEdit="1"/>
              </p:cNvSpPr>
              <p:nvPr/>
            </p:nvSpPr>
            <p:spPr>
              <a:xfrm>
                <a:off x="393405" y="1560127"/>
                <a:ext cx="11408735" cy="2984407"/>
              </a:xfrm>
              <a:prstGeom prst="rect">
                <a:avLst/>
              </a:prstGeom>
              <a:blipFill>
                <a:blip r:embed="rId2"/>
                <a:stretch>
                  <a:fillRect l="-1122" b="-4908"/>
                </a:stretch>
              </a:blipFill>
            </p:spPr>
            <p:txBody>
              <a:bodyPr/>
              <a:lstStyle/>
              <a:p>
                <a:r>
                  <a:rPr lang="fr-FR">
                    <a:noFill/>
                  </a:rPr>
                  <a:t> </a:t>
                </a:r>
              </a:p>
            </p:txBody>
          </p:sp>
        </mc:Fallback>
      </mc:AlternateContent>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 y="4544534"/>
            <a:ext cx="12006943" cy="792125"/>
          </a:xfrm>
          <a:prstGeom prst="rect">
            <a:avLst/>
          </a:prstGeom>
        </p:spPr>
      </p:pic>
      <p:sp>
        <p:nvSpPr>
          <p:cNvPr id="7" name="ZoneTexte 6"/>
          <p:cNvSpPr txBox="1"/>
          <p:nvPr/>
        </p:nvSpPr>
        <p:spPr>
          <a:xfrm>
            <a:off x="297713" y="5373218"/>
            <a:ext cx="6751674" cy="523220"/>
          </a:xfrm>
          <a:prstGeom prst="rect">
            <a:avLst/>
          </a:prstGeom>
          <a:noFill/>
        </p:spPr>
        <p:txBody>
          <a:bodyPr wrap="square" rtlCol="0">
            <a:spAutoFit/>
          </a:bodyPr>
          <a:lstStyle/>
          <a:p>
            <a:r>
              <a:rPr lang="fr-FR" sz="2800" dirty="0"/>
              <a:t>Avec d’autres méthodes, on aurait trouvé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529" y="5890026"/>
            <a:ext cx="3443561" cy="70732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3567" y="-1"/>
            <a:ext cx="2178433" cy="2690037"/>
          </a:xfrm>
          <a:prstGeom prst="rect">
            <a:avLst/>
          </a:prstGeom>
        </p:spPr>
      </p:pic>
      <p:sp>
        <p:nvSpPr>
          <p:cNvPr id="2" name="ZoneTexte 1">
            <a:extLst>
              <a:ext uri="{FF2B5EF4-FFF2-40B4-BE49-F238E27FC236}">
                <a16:creationId xmlns:a16="http://schemas.microsoft.com/office/drawing/2014/main" xmlns="" id="{033E6DB6-727F-4A77-81E0-974F5300651A}"/>
              </a:ext>
            </a:extLst>
          </p:cNvPr>
          <p:cNvSpPr txBox="1"/>
          <p:nvPr/>
        </p:nvSpPr>
        <p:spPr>
          <a:xfrm>
            <a:off x="9867014" y="2984406"/>
            <a:ext cx="2324986" cy="646331"/>
          </a:xfrm>
          <a:prstGeom prst="rect">
            <a:avLst/>
          </a:prstGeom>
          <a:noFill/>
        </p:spPr>
        <p:txBody>
          <a:bodyPr wrap="square" rtlCol="0">
            <a:spAutoFit/>
          </a:bodyPr>
          <a:lstStyle/>
          <a:p>
            <a:r>
              <a:rPr lang="fr-FR" dirty="0"/>
              <a:t>James Joseph Sylvester</a:t>
            </a:r>
          </a:p>
          <a:p>
            <a:r>
              <a:rPr lang="fr-FR" dirty="0"/>
              <a:t>(1814 – 1897)</a:t>
            </a:r>
          </a:p>
        </p:txBody>
      </p:sp>
    </p:spTree>
    <p:extLst>
      <p:ext uri="{BB962C8B-B14F-4D97-AF65-F5344CB8AC3E}">
        <p14:creationId xmlns:p14="http://schemas.microsoft.com/office/powerpoint/2010/main" val="330719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651" y="260648"/>
            <a:ext cx="11706447" cy="1143000"/>
          </a:xfrm>
        </p:spPr>
        <p:txBody>
          <a:bodyPr>
            <a:noAutofit/>
          </a:bodyPr>
          <a:lstStyle/>
          <a:p>
            <a:r>
              <a:rPr lang="fr-FR" sz="6800" dirty="0">
                <a:solidFill>
                  <a:srgbClr val="C00000"/>
                </a:solidFill>
              </a:rPr>
              <a:t>1, 1, 2, 3, 5, 8, 13, 21, 34, 55, etc.</a:t>
            </a:r>
          </a:p>
        </p:txBody>
      </p:sp>
      <p:sp>
        <p:nvSpPr>
          <p:cNvPr id="3" name="ZoneTexte 2"/>
          <p:cNvSpPr txBox="1"/>
          <p:nvPr/>
        </p:nvSpPr>
        <p:spPr>
          <a:xfrm>
            <a:off x="0" y="1403648"/>
            <a:ext cx="12110484" cy="5447645"/>
          </a:xfrm>
          <a:prstGeom prst="rect">
            <a:avLst/>
          </a:prstGeom>
          <a:noFill/>
        </p:spPr>
        <p:txBody>
          <a:bodyPr wrap="square" rtlCol="0">
            <a:spAutoFit/>
          </a:bodyPr>
          <a:lstStyle/>
          <a:p>
            <a:pPr algn="ctr"/>
            <a:r>
              <a:rPr lang="fr-FR" sz="2400" b="1" i="1" dirty="0"/>
              <a:t>Combien de couples de lapins seront issus d’un couple en une année</a:t>
            </a:r>
          </a:p>
          <a:p>
            <a:r>
              <a:rPr lang="fr-FR" sz="2000" dirty="0"/>
              <a:t>« Quelqu’un a déposé un couple de lapins dans un certain lieu, clos de toutes parts, pour savoir combien de couples seraient issus de cette paire en une année, car il est dans leur nature de générer un autre couple en un seul mois, et qu’ils enfantent dans le second mois après leur naissance. Parce que le couple ci-dessus enfante le premier mois, double-le, cela fera deux couples en un mois. Dont un, à savoir le premier, enfante le deuxième mois ; et ainsi, le deuxième mois, il y a 3 couples ; dont en un mois deux engendrent ; et le troisième mois naissent 2 couples de lapins ; et ainsi il y a 5 couples ce mois-là ; qui ce même mois engendrent 3 couples ; et il y a le quatrième mois 8 couples ; dont 5 couples engendrent 5 autres couples : lesquels, ajoutés aux 8 couples, représentent 13 couples le cinquième mois ; dont 5, nés ce même mois, ne donnent pas naissance ce même mois, mais les 8 autres couples engendrent ; et ainsi, le sixième mois on a 21 couples ; … »</a:t>
            </a:r>
          </a:p>
          <a:p>
            <a:pPr marL="720000" algn="r"/>
            <a:r>
              <a:rPr lang="fr-FR" b="1" i="1" dirty="0"/>
              <a:t>Le Papet alluma sa pipe, et demanda : "Il y a du nouveau ?</a:t>
            </a:r>
            <a:r>
              <a:rPr lang="fr-FR" sz="2000" b="1" i="1" dirty="0"/>
              <a:t/>
            </a:r>
            <a:br>
              <a:rPr lang="fr-FR" sz="2000" b="1" i="1" dirty="0"/>
            </a:br>
            <a:r>
              <a:rPr lang="fr-FR" b="1" i="1" dirty="0"/>
              <a:t>- Oui, et il y a du bon et du mauvais. Premièrement, les vastes projets, c'est un grand élevage de lapins, en plein air, dans un grillage.</a:t>
            </a:r>
            <a:r>
              <a:rPr lang="fr-FR" sz="2000" b="1" i="1" dirty="0"/>
              <a:t/>
            </a:r>
            <a:br>
              <a:rPr lang="fr-FR" sz="2000" b="1" i="1" dirty="0"/>
            </a:br>
            <a:r>
              <a:rPr lang="fr-FR" b="1" i="1" dirty="0"/>
              <a:t>- Très bien. Il a un livre ?</a:t>
            </a:r>
            <a:r>
              <a:rPr lang="fr-FR" sz="2000" b="1" i="1" dirty="0"/>
              <a:t/>
            </a:r>
            <a:br>
              <a:rPr lang="fr-FR" sz="2000" b="1" i="1" dirty="0"/>
            </a:br>
            <a:r>
              <a:rPr lang="fr-FR" b="1" i="1" dirty="0"/>
              <a:t>- Oui, il me l'a fait voir. C'est tout plein de chiffres. Ça prouve que, si tu commences avec deux lapins, au bout de six mois, tu en as plus de mille. Et si tu laisses continuer, c'est la perdition : c'est comme ça qu'ils ont mangé l'Australie.</a:t>
            </a:r>
            <a:r>
              <a:rPr lang="fr-FR" sz="2000" b="1" i="1" dirty="0"/>
              <a:t/>
            </a:r>
            <a:br>
              <a:rPr lang="fr-FR" sz="2000" b="1" i="1" dirty="0"/>
            </a:br>
            <a:r>
              <a:rPr lang="fr-FR" b="1" i="1" dirty="0"/>
              <a:t>- Je connais ça, dit le Papet. (...) Avec un porte-plume, c'est facile de faire des multiplications et des lapins.</a:t>
            </a:r>
            <a:r>
              <a:rPr lang="fr-FR" sz="2000" b="1" i="1" dirty="0"/>
              <a:t/>
            </a:r>
            <a:br>
              <a:rPr lang="fr-FR" sz="2000" b="1" i="1" dirty="0"/>
            </a:br>
            <a:endParaRPr lang="fr-FR" sz="2000" i="1" dirty="0"/>
          </a:p>
        </p:txBody>
      </p:sp>
    </p:spTree>
    <p:extLst>
      <p:ext uri="{BB962C8B-B14F-4D97-AF65-F5344CB8AC3E}">
        <p14:creationId xmlns:p14="http://schemas.microsoft.com/office/powerpoint/2010/main" val="1508168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781</Words>
  <Application>Microsoft Office PowerPoint</Application>
  <PresentationFormat>Personnalisé</PresentationFormat>
  <Paragraphs>119</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C’était longtemps avant…</vt:lpstr>
      <vt:lpstr>…un peu avant, juste avant</vt:lpstr>
      <vt:lpstr>Le liber abaci (1202)</vt:lpstr>
      <vt:lpstr>algoristes VS abacistes</vt:lpstr>
      <vt:lpstr>Encore 5 siècles d’abaque</vt:lpstr>
      <vt:lpstr>Les fractions égyptiennes</vt:lpstr>
      <vt:lpstr>L’algorithme glouton</vt:lpstr>
      <vt:lpstr>1, 1, 2, 3, 5, 8, 13, 21, 34, 55, etc.</vt:lpstr>
      <vt:lpstr>La suite de Fibonacci (1)</vt:lpstr>
      <vt:lpstr>La suite de Fibonacci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MICHALAK</dc:creator>
  <cp:lastModifiedBy>Pierre Michalak</cp:lastModifiedBy>
  <cp:revision>20</cp:revision>
  <dcterms:created xsi:type="dcterms:W3CDTF">2018-10-18T20:28:12Z</dcterms:created>
  <dcterms:modified xsi:type="dcterms:W3CDTF">2018-10-21T06:56:31Z</dcterms:modified>
</cp:coreProperties>
</file>