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8" r:id="rId11"/>
    <p:sldId id="265" r:id="rId12"/>
    <p:sldId id="266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8" autoAdjust="0"/>
  </p:normalViewPr>
  <p:slideViewPr>
    <p:cSldViewPr>
      <p:cViewPr varScale="1">
        <p:scale>
          <a:sx n="70" d="100"/>
          <a:sy n="70" d="100"/>
        </p:scale>
        <p:origin x="-10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03F4A-C4FC-4DD1-B12A-FE7FC6353CA7}" type="datetimeFigureOut">
              <a:rPr lang="fr-FR" smtClean="0"/>
              <a:pPr/>
              <a:t>27/12/2011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0F8EB-75ED-4506-BF0D-5CF8C0B08F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0F8EB-75ED-4506-BF0D-5CF8C0B08F03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B9AE-D0CD-41B3-A2C0-3670B653FB60}" type="datetimeFigureOut">
              <a:rPr lang="fr-FR" smtClean="0"/>
              <a:pPr/>
              <a:t>27/12/2011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C6FD-F43C-40D2-838A-6DBAF9467C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B9AE-D0CD-41B3-A2C0-3670B653FB60}" type="datetimeFigureOut">
              <a:rPr lang="fr-FR" smtClean="0"/>
              <a:pPr/>
              <a:t>27/12/2011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C6FD-F43C-40D2-838A-6DBAF9467C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B9AE-D0CD-41B3-A2C0-3670B653FB60}" type="datetimeFigureOut">
              <a:rPr lang="fr-FR" smtClean="0"/>
              <a:pPr/>
              <a:t>27/12/2011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C6FD-F43C-40D2-838A-6DBAF9467C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B9AE-D0CD-41B3-A2C0-3670B653FB60}" type="datetimeFigureOut">
              <a:rPr lang="fr-FR" smtClean="0"/>
              <a:pPr/>
              <a:t>27/12/2011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C6FD-F43C-40D2-838A-6DBAF9467C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B9AE-D0CD-41B3-A2C0-3670B653FB60}" type="datetimeFigureOut">
              <a:rPr lang="fr-FR" smtClean="0"/>
              <a:pPr/>
              <a:t>27/12/2011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C6FD-F43C-40D2-838A-6DBAF9467C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B9AE-D0CD-41B3-A2C0-3670B653FB60}" type="datetimeFigureOut">
              <a:rPr lang="fr-FR" smtClean="0"/>
              <a:pPr/>
              <a:t>27/12/2011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C6FD-F43C-40D2-838A-6DBAF9467C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B9AE-D0CD-41B3-A2C0-3670B653FB60}" type="datetimeFigureOut">
              <a:rPr lang="fr-FR" smtClean="0"/>
              <a:pPr/>
              <a:t>27/12/2011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C6FD-F43C-40D2-838A-6DBAF9467C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B9AE-D0CD-41B3-A2C0-3670B653FB60}" type="datetimeFigureOut">
              <a:rPr lang="fr-FR" smtClean="0"/>
              <a:pPr/>
              <a:t>27/12/2011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C6FD-F43C-40D2-838A-6DBAF9467C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B9AE-D0CD-41B3-A2C0-3670B653FB60}" type="datetimeFigureOut">
              <a:rPr lang="fr-FR" smtClean="0"/>
              <a:pPr/>
              <a:t>27/12/2011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C6FD-F43C-40D2-838A-6DBAF9467C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B9AE-D0CD-41B3-A2C0-3670B653FB60}" type="datetimeFigureOut">
              <a:rPr lang="fr-FR" smtClean="0"/>
              <a:pPr/>
              <a:t>27/12/2011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C6FD-F43C-40D2-838A-6DBAF9467C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B9AE-D0CD-41B3-A2C0-3670B653FB60}" type="datetimeFigureOut">
              <a:rPr lang="fr-FR" smtClean="0"/>
              <a:pPr/>
              <a:t>27/12/2011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C6FD-F43C-40D2-838A-6DBAF9467C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9B9AE-D0CD-41B3-A2C0-3670B653FB60}" type="datetimeFigureOut">
              <a:rPr lang="fr-FR" smtClean="0"/>
              <a:pPr/>
              <a:t>27/12/2011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3C6FD-F43C-40D2-838A-6DBAF9467C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640960" cy="1470025"/>
          </a:xfrm>
        </p:spPr>
        <p:txBody>
          <a:bodyPr>
            <a:noAutofit/>
          </a:bodyPr>
          <a:lstStyle/>
          <a:p>
            <a:r>
              <a:rPr lang="fr-FR" sz="9600" dirty="0" smtClean="0">
                <a:solidFill>
                  <a:srgbClr val="C00000"/>
                </a:solidFill>
              </a:rPr>
              <a:t>Dénombrements</a:t>
            </a:r>
            <a:endParaRPr lang="fr-FR" sz="9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/>
          </a:bodyPr>
          <a:lstStyle/>
          <a:p>
            <a:r>
              <a:rPr lang="fr-FR" sz="5000" dirty="0" smtClean="0">
                <a:solidFill>
                  <a:srgbClr val="FF0000"/>
                </a:solidFill>
              </a:rPr>
              <a:t>Dénombrer les arrangements (2)</a:t>
            </a:r>
            <a:endParaRPr lang="fr-FR" sz="5000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9879" y="1600200"/>
            <a:ext cx="726424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fr-FR" sz="5000" dirty="0" smtClean="0">
                <a:solidFill>
                  <a:srgbClr val="FF0000"/>
                </a:solidFill>
              </a:rPr>
              <a:t>Arrangements et permutations (2)</a:t>
            </a:r>
            <a:endParaRPr lang="fr-FR" sz="5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968552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Dans le cas </a:t>
            </a:r>
            <a:r>
              <a:rPr lang="fr-FR" i="1" dirty="0" smtClean="0"/>
              <a:t>p </a:t>
            </a:r>
            <a:r>
              <a:rPr lang="fr-FR" dirty="0" smtClean="0"/>
              <a:t>= </a:t>
            </a:r>
            <a:r>
              <a:rPr lang="fr-FR" i="1" dirty="0" smtClean="0"/>
              <a:t>n, </a:t>
            </a:r>
            <a:r>
              <a:rPr lang="fr-FR" dirty="0" smtClean="0"/>
              <a:t>on utilise le nom </a:t>
            </a:r>
            <a:r>
              <a:rPr lang="fr-FR" i="1" dirty="0" smtClean="0"/>
              <a:t>permutation. </a:t>
            </a:r>
            <a:r>
              <a:rPr lang="fr-FR" dirty="0" smtClean="0"/>
              <a:t>Une permutation d’un ensemble à </a:t>
            </a:r>
            <a:r>
              <a:rPr lang="fr-FR" i="1" dirty="0" smtClean="0"/>
              <a:t>n</a:t>
            </a:r>
            <a:r>
              <a:rPr lang="fr-FR" dirty="0" smtClean="0"/>
              <a:t> éléments est une bijection de cet ensemble sur lui-même (pourquoi </a:t>
            </a:r>
            <a:r>
              <a:rPr lang="fr-FR" i="1" dirty="0" smtClean="0"/>
              <a:t>lui-même?</a:t>
            </a:r>
            <a:r>
              <a:rPr lang="fr-FR" dirty="0" smtClean="0"/>
              <a:t>). Le nombre des permutations d’un ensemble à </a:t>
            </a:r>
            <a:r>
              <a:rPr lang="fr-FR" i="1" dirty="0" smtClean="0"/>
              <a:t>n </a:t>
            </a:r>
            <a:r>
              <a:rPr lang="fr-FR" dirty="0" smtClean="0"/>
              <a:t>éléments s’appelle </a:t>
            </a:r>
            <a:r>
              <a:rPr lang="fr-FR" i="1" dirty="0" smtClean="0"/>
              <a:t>la factorielle de n. </a:t>
            </a:r>
            <a:r>
              <a:rPr lang="fr-FR" dirty="0" smtClean="0"/>
              <a:t>On note </a:t>
            </a:r>
            <a:endParaRPr lang="fr-FR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732240" y="3861048"/>
          <a:ext cx="1656184" cy="576064"/>
        </p:xfrm>
        <a:graphic>
          <a:graphicData uri="http://schemas.openxmlformats.org/presentationml/2006/ole">
            <p:oleObj spid="_x0000_s2050" name="Equation" r:id="rId3" imgW="622080" imgH="304560" progId="Equation.DSMT4">
              <p:embed/>
            </p:oleObj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51520" y="4437113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On lit « factorielle </a:t>
            </a:r>
            <a:r>
              <a:rPr lang="fr-FR" sz="3200" i="1" dirty="0" smtClean="0"/>
              <a:t>n ».</a:t>
            </a:r>
            <a:endParaRPr lang="fr-FR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395536" y="5517232"/>
            <a:ext cx="23593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Finalement : </a:t>
            </a:r>
            <a:endParaRPr lang="fr-FR" sz="3200" dirty="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843808" y="5445224"/>
          <a:ext cx="3960440" cy="936104"/>
        </p:xfrm>
        <a:graphic>
          <a:graphicData uri="http://schemas.openxmlformats.org/presentationml/2006/ole">
            <p:oleObj spid="_x0000_s2052" name="Equation" r:id="rId4" imgW="1587240" imgH="39348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4283968" y="4437112"/>
          <a:ext cx="2736304" cy="792088"/>
        </p:xfrm>
        <a:graphic>
          <a:graphicData uri="http://schemas.openxmlformats.org/presentationml/2006/ole">
            <p:oleObj spid="_x0000_s2053" name="Equation" r:id="rId5" imgW="137160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r>
              <a:rPr lang="fr-FR" sz="5100" dirty="0" smtClean="0">
                <a:solidFill>
                  <a:srgbClr val="FF0000"/>
                </a:solidFill>
              </a:rPr>
              <a:t>Dénombrer les combinaisons (1)</a:t>
            </a:r>
            <a:endParaRPr lang="fr-FR" sz="51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811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000" i="1" dirty="0" smtClean="0"/>
              <a:t>On admet que me nombre de parties à p éléments d’un ensemble à n éléments ne dépend que de n et de p, et pas de l’ensemble lui-même… On parle aussi de combinaison de p objets pris parmi n.</a:t>
            </a:r>
          </a:p>
          <a:p>
            <a:pPr marL="0" indent="0" algn="just">
              <a:buNone/>
            </a:pPr>
            <a:r>
              <a:rPr lang="fr-FR" sz="2800" b="1" dirty="0" smtClean="0"/>
              <a:t>Démonstration numéro 1 </a:t>
            </a:r>
            <a:r>
              <a:rPr lang="fr-FR" sz="2800" dirty="0" smtClean="0"/>
              <a:t> Toute partie à </a:t>
            </a:r>
            <a:r>
              <a:rPr lang="fr-FR" sz="2800" i="1" dirty="0" smtClean="0"/>
              <a:t>p</a:t>
            </a:r>
            <a:r>
              <a:rPr lang="fr-FR" sz="2800" dirty="0" smtClean="0"/>
              <a:t> éléments de l’ensemble X à </a:t>
            </a:r>
            <a:r>
              <a:rPr lang="fr-FR" sz="2800" i="1" dirty="0" smtClean="0"/>
              <a:t>n</a:t>
            </a:r>
            <a:r>
              <a:rPr lang="fr-FR" sz="2800" dirty="0" smtClean="0"/>
              <a:t> éléments peut être considérée comme l’ensemble-image d’une injection d’un ensemble E à </a:t>
            </a:r>
            <a:r>
              <a:rPr lang="fr-FR" sz="2800" i="1" dirty="0" smtClean="0"/>
              <a:t>p</a:t>
            </a:r>
            <a:r>
              <a:rPr lang="fr-FR" sz="2800" dirty="0" smtClean="0"/>
              <a:t> éléments dans X. Reste à considérer l’application de l’ensemble des injections de E dans X dans l’ensemble des parties à p éléments de X et à constater que toutes les images réciproques ont le même cardinal </a:t>
            </a:r>
            <a:r>
              <a:rPr lang="fr-FR" sz="2800" b="1" i="1" dirty="0" smtClean="0"/>
              <a:t>p</a:t>
            </a:r>
            <a:r>
              <a:rPr lang="fr-FR" sz="2800" b="1" dirty="0" smtClean="0"/>
              <a:t>! </a:t>
            </a:r>
            <a:r>
              <a:rPr lang="fr-FR" sz="2800" dirty="0" smtClean="0"/>
              <a:t>puis à appliquer le lemme des bergers.</a:t>
            </a:r>
            <a:endParaRPr lang="fr-FR" sz="2800" b="1" dirty="0" smtClean="0"/>
          </a:p>
          <a:p>
            <a:pPr marL="0" indent="0">
              <a:buNone/>
            </a:pP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fr-FR" sz="5000" dirty="0" smtClean="0">
                <a:solidFill>
                  <a:srgbClr val="FF0000"/>
                </a:solidFill>
              </a:rPr>
              <a:t>Dénombrer les combinaisons (2)</a:t>
            </a:r>
            <a:endParaRPr lang="fr-FR" sz="5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9879" y="1600200"/>
            <a:ext cx="726424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fr-FR" sz="5000" dirty="0" smtClean="0">
                <a:solidFill>
                  <a:srgbClr val="FF0000"/>
                </a:solidFill>
              </a:rPr>
              <a:t>Dénombrer les combinaisons (3)</a:t>
            </a:r>
            <a:endParaRPr lang="fr-FR" sz="5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dirty="0" smtClean="0"/>
              <a:t>Démonstration numéro 2 </a:t>
            </a:r>
            <a:r>
              <a:rPr lang="fr-FR" sz="2800" dirty="0" smtClean="0"/>
              <a:t>(plus intéressante par son retentissement)</a:t>
            </a:r>
          </a:p>
          <a:p>
            <a:pPr marL="0" indent="0">
              <a:buNone/>
            </a:pPr>
            <a:r>
              <a:rPr lang="fr-FR" sz="2800" dirty="0" smtClean="0"/>
              <a:t>On suppose 1 </a:t>
            </a:r>
            <a:r>
              <a:rPr lang="fr-FR" sz="2800" dirty="0" smtClean="0">
                <a:sym typeface="Euclid Math Two"/>
              </a:rPr>
              <a:t> </a:t>
            </a:r>
            <a:r>
              <a:rPr lang="fr-FR" sz="2800" i="1" dirty="0" smtClean="0"/>
              <a:t>p</a:t>
            </a:r>
            <a:r>
              <a:rPr lang="fr-FR" sz="2800" dirty="0" smtClean="0"/>
              <a:t> </a:t>
            </a:r>
            <a:r>
              <a:rPr lang="fr-FR" sz="2800" dirty="0" smtClean="0">
                <a:sym typeface="Euclid Math Two"/>
              </a:rPr>
              <a:t>&lt; </a:t>
            </a:r>
            <a:r>
              <a:rPr lang="fr-FR" sz="2800" i="1" dirty="0" smtClean="0">
                <a:sym typeface="Euclid Math Two"/>
              </a:rPr>
              <a:t>n </a:t>
            </a:r>
            <a:r>
              <a:rPr lang="fr-FR" sz="2800" dirty="0" smtClean="0">
                <a:sym typeface="Euclid Math Two"/>
              </a:rPr>
              <a:t>et on considère un élément </a:t>
            </a:r>
            <a:r>
              <a:rPr lang="el-GR" sz="2800" dirty="0" smtClean="0">
                <a:latin typeface="Calibri"/>
                <a:sym typeface="Euclid Math Two"/>
              </a:rPr>
              <a:t>α</a:t>
            </a:r>
            <a:r>
              <a:rPr lang="fr-FR" sz="2800" dirty="0" smtClean="0">
                <a:latin typeface="Calibri"/>
                <a:sym typeface="Euclid Math Two"/>
              </a:rPr>
              <a:t> de X.</a:t>
            </a:r>
          </a:p>
          <a:p>
            <a:pPr marL="0" indent="0">
              <a:buNone/>
            </a:pPr>
            <a:r>
              <a:rPr lang="fr-FR" sz="2800" dirty="0" smtClean="0">
                <a:latin typeface="Calibri"/>
                <a:sym typeface="Euclid Math Two"/>
              </a:rPr>
              <a:t>Les parties à </a:t>
            </a:r>
            <a:r>
              <a:rPr lang="fr-FR" sz="2800" i="1" dirty="0" smtClean="0">
                <a:latin typeface="Calibri"/>
                <a:sym typeface="Euclid Math Two"/>
              </a:rPr>
              <a:t>p</a:t>
            </a:r>
            <a:r>
              <a:rPr lang="fr-FR" sz="2800" dirty="0" smtClean="0">
                <a:latin typeface="Calibri"/>
                <a:sym typeface="Euclid Math Two"/>
              </a:rPr>
              <a:t> éléments de X sont de deux types : celles auxquelles </a:t>
            </a:r>
            <a:r>
              <a:rPr lang="el-GR" sz="2800" dirty="0" smtClean="0">
                <a:sym typeface="Euclid Math Two"/>
              </a:rPr>
              <a:t>α</a:t>
            </a:r>
            <a:r>
              <a:rPr lang="fr-FR" sz="2800" dirty="0" smtClean="0">
                <a:sym typeface="Euclid Math Two"/>
              </a:rPr>
              <a:t> appartient et celles auxquelles </a:t>
            </a:r>
            <a:r>
              <a:rPr lang="el-GR" sz="2800" dirty="0" smtClean="0">
                <a:sym typeface="Euclid Math Two"/>
              </a:rPr>
              <a:t>α</a:t>
            </a:r>
            <a:r>
              <a:rPr lang="fr-FR" sz="2800" dirty="0" smtClean="0">
                <a:sym typeface="Euclid Math Two"/>
              </a:rPr>
              <a:t> n’appartient pas. Les premières sont aussi nombreuses que les parties à </a:t>
            </a:r>
            <a:r>
              <a:rPr lang="fr-FR" sz="2800" i="1" dirty="0" smtClean="0">
                <a:sym typeface="Euclid Math Two"/>
              </a:rPr>
              <a:t>p </a:t>
            </a:r>
            <a:r>
              <a:rPr lang="fr-FR" sz="2800" dirty="0" smtClean="0">
                <a:sym typeface="Euclid Math Two"/>
              </a:rPr>
              <a:t>–1 éléments d’un ensemble à </a:t>
            </a:r>
            <a:r>
              <a:rPr lang="fr-FR" sz="2800" i="1" dirty="0" smtClean="0">
                <a:sym typeface="Euclid Math Two"/>
              </a:rPr>
              <a:t>n </a:t>
            </a:r>
            <a:r>
              <a:rPr lang="fr-FR" sz="2800" dirty="0" smtClean="0">
                <a:sym typeface="Euclid Math Two"/>
              </a:rPr>
              <a:t>–1 éléments et secondes aussi nombreuses que les parties à </a:t>
            </a:r>
            <a:r>
              <a:rPr lang="fr-FR" sz="2800" i="1" dirty="0" smtClean="0">
                <a:sym typeface="Euclid Math Two"/>
              </a:rPr>
              <a:t>p</a:t>
            </a:r>
            <a:r>
              <a:rPr lang="fr-FR" sz="2800" dirty="0" smtClean="0">
                <a:sym typeface="Euclid Math Two"/>
              </a:rPr>
              <a:t> éléments d’un ensemble à </a:t>
            </a:r>
            <a:r>
              <a:rPr lang="fr-FR" sz="2800" i="1" dirty="0" smtClean="0">
                <a:sym typeface="Euclid Math Two"/>
              </a:rPr>
              <a:t>n </a:t>
            </a:r>
            <a:r>
              <a:rPr lang="fr-FR" sz="2800" dirty="0" smtClean="0">
                <a:sym typeface="Euclid Math Two"/>
              </a:rPr>
              <a:t>–1 éléments.</a:t>
            </a: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Finalement :</a:t>
            </a:r>
            <a:endParaRPr lang="fr-FR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fr-FR" sz="2800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339752" y="5373216"/>
          <a:ext cx="3096344" cy="936104"/>
        </p:xfrm>
        <a:graphic>
          <a:graphicData uri="http://schemas.openxmlformats.org/presentationml/2006/ole">
            <p:oleObj spid="_x0000_s5122" name="Equation" r:id="rId3" imgW="1447560" imgH="457200" progId="Equation.DSMT4">
              <p:embed/>
            </p:oleObj>
          </a:graphicData>
        </a:graphic>
      </p:graphicFrame>
      <p:sp>
        <p:nvSpPr>
          <p:cNvPr id="7" name="Bulle ronde 6"/>
          <p:cNvSpPr/>
          <p:nvPr/>
        </p:nvSpPr>
        <p:spPr>
          <a:xfrm>
            <a:off x="5508104" y="5013176"/>
            <a:ext cx="3635896" cy="1404736"/>
          </a:xfrm>
          <a:prstGeom prst="wedgeEllipseCallout">
            <a:avLst>
              <a:gd name="adj1" fmla="val 47795"/>
              <a:gd name="adj2" fmla="val -21147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</a:rPr>
              <a:t>Et les quantificateurs ?</a:t>
            </a:r>
            <a:endParaRPr lang="fr-FR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/>
          </a:bodyPr>
          <a:lstStyle/>
          <a:p>
            <a:pPr algn="l"/>
            <a:r>
              <a:rPr lang="fr-FR" sz="4800" dirty="0" smtClean="0">
                <a:solidFill>
                  <a:srgbClr val="FF0000"/>
                </a:solidFill>
              </a:rPr>
              <a:t>Nombre de solutions de </a:t>
            </a:r>
            <a:endParaRPr lang="fr-FR" sz="48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000" b="1" dirty="0" smtClean="0"/>
              <a:t>Les suites de </a:t>
            </a:r>
            <a:r>
              <a:rPr lang="fr-FR" sz="3000" b="1" i="1" dirty="0" smtClean="0"/>
              <a:t>n</a:t>
            </a:r>
            <a:r>
              <a:rPr lang="fr-FR" sz="3000" b="1" dirty="0" smtClean="0"/>
              <a:t>+1 entiers de somme </a:t>
            </a:r>
            <a:r>
              <a:rPr lang="fr-FR" sz="3000" b="1" i="1" dirty="0" smtClean="0"/>
              <a:t>p</a:t>
            </a:r>
            <a:r>
              <a:rPr lang="fr-FR" sz="3000" b="1" dirty="0" smtClean="0"/>
              <a:t> </a:t>
            </a:r>
            <a:r>
              <a:rPr lang="fr-FR" sz="3000" dirty="0" smtClean="0"/>
              <a:t>sont de deux sortes : celles dont le dernier terme est nul et celles dont le dernier terme n’est pas nul.</a:t>
            </a:r>
          </a:p>
          <a:p>
            <a:pPr marL="0" indent="0">
              <a:buNone/>
            </a:pPr>
            <a:r>
              <a:rPr lang="fr-FR" sz="3000" dirty="0" smtClean="0"/>
              <a:t>Celles dont le dernier terme est nul sont exactement aussi nombreuses que les suites de </a:t>
            </a:r>
            <a:r>
              <a:rPr lang="fr-FR" sz="3000" i="1" dirty="0" smtClean="0"/>
              <a:t>n </a:t>
            </a:r>
            <a:r>
              <a:rPr lang="fr-FR" sz="3000" dirty="0" smtClean="0"/>
              <a:t> entiers de somme </a:t>
            </a:r>
            <a:r>
              <a:rPr lang="fr-FR" sz="3000" i="1" dirty="0" smtClean="0"/>
              <a:t>p. </a:t>
            </a:r>
          </a:p>
          <a:p>
            <a:pPr marL="0" indent="0">
              <a:buNone/>
            </a:pPr>
            <a:r>
              <a:rPr lang="fr-FR" sz="3000" dirty="0" smtClean="0"/>
              <a:t>Celles dont le dernier terme n’est pas nul sont aussi nombreuses que les suites de </a:t>
            </a:r>
            <a:r>
              <a:rPr lang="fr-FR" sz="3000" i="1" dirty="0" smtClean="0"/>
              <a:t>n</a:t>
            </a:r>
            <a:r>
              <a:rPr lang="fr-FR" sz="3000" dirty="0" smtClean="0"/>
              <a:t>+1 entiers de somme </a:t>
            </a:r>
            <a:r>
              <a:rPr lang="fr-FR" sz="3000" i="1" dirty="0" smtClean="0"/>
              <a:t>p –</a:t>
            </a:r>
            <a:r>
              <a:rPr lang="fr-FR" sz="3000" dirty="0" smtClean="0"/>
              <a:t>1.</a:t>
            </a:r>
            <a:r>
              <a:rPr lang="fr-FR" sz="3000" i="1" dirty="0" smtClean="0"/>
              <a:t> </a:t>
            </a:r>
            <a:endParaRPr lang="fr-FR" sz="3000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6300192" y="0"/>
          <a:ext cx="2592288" cy="1556792"/>
        </p:xfrm>
        <a:graphic>
          <a:graphicData uri="http://schemas.openxmlformats.org/presentationml/2006/ole">
            <p:oleObj spid="_x0000_s29698" name="Equation" r:id="rId3" imgW="596880" imgH="431640" progId="Equation.DSMT4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3059832" y="5157192"/>
          <a:ext cx="2952328" cy="648072"/>
        </p:xfrm>
        <a:graphic>
          <a:graphicData uri="http://schemas.openxmlformats.org/presentationml/2006/ole">
            <p:oleObj spid="_x0000_s29700" name="Equation" r:id="rId4" imgW="1117440" imgH="266400" progId="Equation.DSMT4">
              <p:embed/>
            </p:oleObj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79513" y="5949280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On peut montrer par récurrence que </a:t>
            </a:r>
            <a:endParaRPr lang="fr-FR" sz="2800" dirty="0"/>
          </a:p>
        </p:txBody>
      </p:sp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5868143" y="5733256"/>
          <a:ext cx="1800201" cy="857834"/>
        </p:xfrm>
        <a:graphic>
          <a:graphicData uri="http://schemas.openxmlformats.org/presentationml/2006/ole">
            <p:oleObj spid="_x0000_s29701" name="Equation" r:id="rId5" imgW="87624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dirty="0" smtClean="0">
                <a:solidFill>
                  <a:srgbClr val="FF0000"/>
                </a:solidFill>
              </a:rPr>
              <a:t>Nombres de Catalan</a:t>
            </a:r>
            <a:endParaRPr lang="fr-FR" sz="6000" dirty="0">
              <a:solidFill>
                <a:srgbClr val="FF0000"/>
              </a:solidFill>
            </a:endParaRPr>
          </a:p>
        </p:txBody>
      </p:sp>
      <p:pic>
        <p:nvPicPr>
          <p:cNvPr id="30722" name="Picture 2" descr="C:\Documents and Settings\pmichalak\Mes documents\Mes images\Catalan_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6238" y="2924944"/>
            <a:ext cx="3317762" cy="3933056"/>
          </a:xfrm>
          <a:prstGeom prst="rect">
            <a:avLst/>
          </a:prstGeom>
          <a:noFill/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268760"/>
            <a:ext cx="493204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4932040" y="1484784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Un </a:t>
            </a:r>
            <a:r>
              <a:rPr lang="fr-FR" sz="2400" b="1" dirty="0" smtClean="0"/>
              <a:t>chemin de Dyck </a:t>
            </a:r>
            <a:r>
              <a:rPr lang="fr-FR" sz="2400" dirty="0" smtClean="0"/>
              <a:t>de longueur 2</a:t>
            </a:r>
            <a:r>
              <a:rPr lang="fr-FR" sz="2400" i="1" dirty="0" smtClean="0"/>
              <a:t>n </a:t>
            </a:r>
            <a:r>
              <a:rPr lang="fr-FR" sz="2400" dirty="0" smtClean="0"/>
              <a:t>se décompose  en chemins de longueur moindre.</a:t>
            </a:r>
            <a:endParaRPr lang="fr-FR" sz="2400" dirty="0"/>
          </a:p>
        </p:txBody>
      </p:sp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811" y="3284984"/>
            <a:ext cx="2620879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3306373"/>
            <a:ext cx="1106041" cy="941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>
            <a:off x="2915816" y="3429000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=</a:t>
            </a:r>
            <a:endParaRPr lang="fr-FR" sz="3600" dirty="0"/>
          </a:p>
        </p:txBody>
      </p:sp>
      <p:pic>
        <p:nvPicPr>
          <p:cNvPr id="30728" name="Picture 8" descr="C:\Documents and Settings\pmichalak\Mes documents\Mes images\Catalan_number_polygons_exampl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4869160"/>
            <a:ext cx="5274567" cy="1368152"/>
          </a:xfrm>
          <a:prstGeom prst="rect">
            <a:avLst/>
          </a:prstGeom>
          <a:noFill/>
        </p:spPr>
      </p:pic>
      <p:sp>
        <p:nvSpPr>
          <p:cNvPr id="13" name="ZoneTexte 12"/>
          <p:cNvSpPr txBox="1"/>
          <p:nvPr/>
        </p:nvSpPr>
        <p:spPr>
          <a:xfrm>
            <a:off x="6156176" y="630932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E. Catalan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fr-FR" sz="5400" dirty="0" smtClean="0">
                <a:solidFill>
                  <a:srgbClr val="C00000"/>
                </a:solidFill>
              </a:rPr>
              <a:t>L’expérience de l’humanité (1)</a:t>
            </a:r>
            <a:endParaRPr lang="fr-FR" sz="54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dirty="0" smtClean="0"/>
              <a:t>Calculer, c’est d’abord compter : l’addition et la multiplication sont définies à partir de la </a:t>
            </a:r>
            <a:r>
              <a:rPr lang="fr-FR" sz="3600" i="1" dirty="0" smtClean="0"/>
              <a:t>succession </a:t>
            </a:r>
            <a:r>
              <a:rPr lang="fr-FR" sz="3600" dirty="0" smtClean="0"/>
              <a:t>(</a:t>
            </a:r>
            <a:r>
              <a:rPr lang="fr-FR" sz="3600" i="1" dirty="0" smtClean="0"/>
              <a:t>n’ </a:t>
            </a:r>
            <a:r>
              <a:rPr lang="fr-FR" sz="3600" dirty="0" smtClean="0"/>
              <a:t>désigne </a:t>
            </a:r>
          </a:p>
          <a:p>
            <a:pPr marL="0" indent="0">
              <a:buNone/>
            </a:pPr>
            <a:r>
              <a:rPr lang="fr-FR" sz="3600" dirty="0" smtClean="0"/>
              <a:t>le successeur de </a:t>
            </a:r>
            <a:r>
              <a:rPr lang="fr-FR" sz="3600" i="1" dirty="0" smtClean="0"/>
              <a:t>n</a:t>
            </a:r>
            <a:r>
              <a:rPr lang="fr-FR" sz="3600" dirty="0" smtClean="0"/>
              <a:t>)</a:t>
            </a:r>
            <a:endParaRPr lang="fr-FR" sz="3600" i="1" dirty="0" smtClean="0"/>
          </a:p>
          <a:p>
            <a:pPr>
              <a:buNone/>
            </a:pPr>
            <a:endParaRPr lang="fr-FR" sz="44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67544" y="3789040"/>
          <a:ext cx="4968552" cy="310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68552"/>
              </a:tblGrid>
              <a:tr h="28083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 smtClean="0">
                          <a:latin typeface="+mn-lt"/>
                        </a:rPr>
                        <a:t>Pour </a:t>
                      </a:r>
                      <a:r>
                        <a:rPr lang="fr-FR" sz="3600" dirty="0" smtClean="0">
                          <a:latin typeface="+mn-lt"/>
                        </a:rPr>
                        <a:t>tous entiers </a:t>
                      </a:r>
                      <a:r>
                        <a:rPr lang="fr-FR" sz="3600" i="1" dirty="0" smtClean="0">
                          <a:latin typeface="+mn-lt"/>
                        </a:rPr>
                        <a:t>m</a:t>
                      </a:r>
                      <a:r>
                        <a:rPr lang="fr-FR" sz="3600" dirty="0" smtClean="0">
                          <a:latin typeface="+mn-lt"/>
                        </a:rPr>
                        <a:t> et </a:t>
                      </a:r>
                      <a:r>
                        <a:rPr lang="fr-FR" sz="3600" i="1" dirty="0" smtClean="0">
                          <a:latin typeface="+mn-lt"/>
                        </a:rPr>
                        <a:t>n,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i="1" dirty="0" smtClean="0">
                          <a:latin typeface="+mn-lt"/>
                        </a:rPr>
                        <a:t>m</a:t>
                      </a:r>
                      <a:r>
                        <a:rPr lang="fr-FR" sz="3600" i="1" baseline="0" dirty="0" smtClean="0">
                          <a:latin typeface="+mn-lt"/>
                        </a:rPr>
                        <a:t> + 0 = m</a:t>
                      </a:r>
                      <a:endParaRPr lang="fr-FR" sz="3600" i="1" dirty="0" smtClean="0">
                        <a:latin typeface="+mn-lt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i="1" dirty="0" smtClean="0">
                          <a:latin typeface="+mn-lt"/>
                        </a:rPr>
                        <a:t>m </a:t>
                      </a:r>
                      <a:r>
                        <a:rPr lang="fr-FR" sz="3600" dirty="0" smtClean="0">
                          <a:latin typeface="+mn-lt"/>
                        </a:rPr>
                        <a:t>+ </a:t>
                      </a:r>
                      <a:r>
                        <a:rPr lang="fr-FR" sz="3600" i="1" dirty="0" smtClean="0">
                          <a:latin typeface="+mn-lt"/>
                        </a:rPr>
                        <a:t>n’ </a:t>
                      </a:r>
                      <a:r>
                        <a:rPr lang="fr-FR" sz="3600" dirty="0" smtClean="0">
                          <a:latin typeface="+mn-lt"/>
                        </a:rPr>
                        <a:t>= (</a:t>
                      </a:r>
                      <a:r>
                        <a:rPr lang="fr-FR" sz="3600" i="1" dirty="0" smtClean="0">
                          <a:latin typeface="+mn-lt"/>
                        </a:rPr>
                        <a:t>m </a:t>
                      </a:r>
                      <a:r>
                        <a:rPr lang="fr-FR" sz="3600" dirty="0" smtClean="0">
                          <a:latin typeface="+mn-lt"/>
                        </a:rPr>
                        <a:t>+ </a:t>
                      </a:r>
                      <a:r>
                        <a:rPr lang="fr-FR" sz="3600" i="1" dirty="0" smtClean="0">
                          <a:latin typeface="+mn-lt"/>
                        </a:rPr>
                        <a:t>n)’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i="1" dirty="0" smtClean="0">
                          <a:latin typeface="+mn-lt"/>
                        </a:rPr>
                        <a:t>m</a:t>
                      </a:r>
                      <a:r>
                        <a:rPr lang="fr-FR" sz="3600" i="1" baseline="0" dirty="0" smtClean="0">
                          <a:latin typeface="+mn-lt"/>
                        </a:rPr>
                        <a:t> × </a:t>
                      </a:r>
                      <a:r>
                        <a:rPr lang="fr-FR" sz="3600" i="0" baseline="0" dirty="0" smtClean="0">
                          <a:latin typeface="+mn-lt"/>
                        </a:rPr>
                        <a:t>0 = 0</a:t>
                      </a:r>
                    </a:p>
                    <a:p>
                      <a:pPr algn="l">
                        <a:buNone/>
                      </a:pPr>
                      <a:r>
                        <a:rPr lang="fr-FR" sz="3600" i="1" dirty="0" err="1" smtClean="0">
                          <a:latin typeface="+mn-lt"/>
                        </a:rPr>
                        <a:t>m</a:t>
                      </a:r>
                      <a:r>
                        <a:rPr lang="fr-FR" sz="3600" dirty="0" err="1" smtClean="0">
                          <a:latin typeface="+mn-lt"/>
                        </a:rPr>
                        <a:t>×</a:t>
                      </a:r>
                      <a:r>
                        <a:rPr lang="fr-FR" sz="3600" i="1" dirty="0" err="1" smtClean="0">
                          <a:latin typeface="+mn-lt"/>
                        </a:rPr>
                        <a:t>n</a:t>
                      </a:r>
                      <a:r>
                        <a:rPr lang="fr-FR" sz="3600" i="1" dirty="0" smtClean="0">
                          <a:latin typeface="+mn-lt"/>
                        </a:rPr>
                        <a:t>’ = </a:t>
                      </a:r>
                      <a:r>
                        <a:rPr lang="fr-FR" sz="3600" i="1" dirty="0" err="1" smtClean="0">
                          <a:latin typeface="+mn-lt"/>
                        </a:rPr>
                        <a:t>m</a:t>
                      </a:r>
                      <a:r>
                        <a:rPr lang="fr-FR" sz="3600" dirty="0" err="1" smtClean="0">
                          <a:latin typeface="+mn-lt"/>
                        </a:rPr>
                        <a:t>×</a:t>
                      </a:r>
                      <a:r>
                        <a:rPr lang="fr-FR" sz="3600" i="1" dirty="0" err="1" smtClean="0">
                          <a:latin typeface="+mn-lt"/>
                        </a:rPr>
                        <a:t>n</a:t>
                      </a:r>
                      <a:r>
                        <a:rPr lang="fr-FR" sz="3600" dirty="0" smtClean="0">
                          <a:latin typeface="+mn-lt"/>
                        </a:rPr>
                        <a:t> + </a:t>
                      </a:r>
                      <a:r>
                        <a:rPr lang="fr-FR" sz="3600" i="1" dirty="0" smtClean="0">
                          <a:latin typeface="+mn-lt"/>
                        </a:rPr>
                        <a:t>m</a:t>
                      </a:r>
                      <a:endParaRPr lang="fr-FR" sz="3600" dirty="0" smtClean="0">
                        <a:latin typeface="+mn-lt"/>
                      </a:endParaRPr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 4" descr="Pea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40400" y="2717800"/>
            <a:ext cx="3403600" cy="41402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7596336" y="616530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G. </a:t>
            </a:r>
            <a:r>
              <a:rPr lang="fr-FR" sz="2400" dirty="0" err="1" smtClean="0">
                <a:solidFill>
                  <a:schemeClr val="bg1"/>
                </a:solidFill>
              </a:rPr>
              <a:t>Peano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r>
              <a:rPr lang="fr-FR" sz="5400" dirty="0" smtClean="0">
                <a:solidFill>
                  <a:srgbClr val="C00000"/>
                </a:solidFill>
              </a:rPr>
              <a:t>L’expérience de l’humanité (2)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112568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fr-FR" sz="2500" i="1" dirty="0" smtClean="0"/>
              <a:t>Les ensembles dont nous parlons sont inclus dans un référentiel.</a:t>
            </a:r>
          </a:p>
          <a:p>
            <a:pPr marL="0" indent="0">
              <a:buNone/>
            </a:pPr>
            <a:r>
              <a:rPr lang="fr-FR" sz="3000" dirty="0" smtClean="0"/>
              <a:t>Si on peut associer un entier – leur </a:t>
            </a:r>
            <a:r>
              <a:rPr lang="fr-FR" sz="3000" b="1" dirty="0" smtClean="0"/>
              <a:t>cardinal</a:t>
            </a:r>
            <a:r>
              <a:rPr lang="fr-FR" sz="3000" dirty="0" smtClean="0"/>
              <a:t> – à chacun de deux ensembles quelconques A et B, alors on peut en associer un à leur réunion et un </a:t>
            </a:r>
          </a:p>
          <a:p>
            <a:pPr marL="0" indent="0">
              <a:buNone/>
            </a:pPr>
            <a:r>
              <a:rPr lang="fr-FR" sz="3000" dirty="0" smtClean="0"/>
              <a:t>à leur produit cartésien.</a:t>
            </a:r>
          </a:p>
          <a:p>
            <a:pPr marL="0" indent="0">
              <a:buNone/>
            </a:pPr>
            <a:r>
              <a:rPr lang="fr-FR" sz="3500" dirty="0" smtClean="0"/>
              <a:t>Si A </a:t>
            </a:r>
            <a:r>
              <a:rPr lang="fr-FR" sz="3500" b="1" dirty="0" smtClean="0">
                <a:latin typeface="Euclid"/>
                <a:sym typeface="Euclid Symbol"/>
              </a:rPr>
              <a:t></a:t>
            </a:r>
            <a:r>
              <a:rPr lang="fr-FR" sz="3500" b="1" dirty="0" smtClean="0">
                <a:sym typeface="Euclid Extra"/>
              </a:rPr>
              <a:t> </a:t>
            </a:r>
            <a:r>
              <a:rPr lang="fr-FR" sz="3500" dirty="0" smtClean="0">
                <a:sym typeface="Euclid Extra"/>
              </a:rPr>
              <a:t>B = </a:t>
            </a:r>
            <a:r>
              <a:rPr lang="fr-FR" sz="3500" b="1" dirty="0" smtClean="0">
                <a:sym typeface="Euclid Symbol"/>
              </a:rPr>
              <a:t> :</a:t>
            </a:r>
          </a:p>
          <a:p>
            <a:pPr marL="0" indent="0">
              <a:buNone/>
            </a:pPr>
            <a:r>
              <a:rPr lang="fr-FR" sz="3500" dirty="0" err="1" smtClean="0">
                <a:sym typeface="Euclid Symbol"/>
              </a:rPr>
              <a:t>Card</a:t>
            </a:r>
            <a:r>
              <a:rPr lang="fr-FR" sz="3500" dirty="0" smtClean="0">
                <a:sym typeface="Euclid Symbol"/>
              </a:rPr>
              <a:t> (</a:t>
            </a:r>
            <a:r>
              <a:rPr lang="fr-FR" sz="3500" dirty="0" smtClean="0"/>
              <a:t>A </a:t>
            </a:r>
            <a:r>
              <a:rPr lang="fr-FR" sz="3500" b="1" dirty="0" smtClean="0">
                <a:latin typeface="Euclid"/>
                <a:sym typeface="Euclid Symbol"/>
              </a:rPr>
              <a:t></a:t>
            </a:r>
            <a:r>
              <a:rPr lang="fr-FR" sz="3500" b="1" dirty="0" smtClean="0">
                <a:sym typeface="Euclid Extra"/>
              </a:rPr>
              <a:t> </a:t>
            </a:r>
            <a:r>
              <a:rPr lang="fr-FR" sz="3500" dirty="0" smtClean="0">
                <a:sym typeface="Euclid Extra"/>
              </a:rPr>
              <a:t>B) = </a:t>
            </a:r>
            <a:r>
              <a:rPr lang="fr-FR" sz="3500" dirty="0" err="1" smtClean="0">
                <a:sym typeface="Euclid Extra"/>
              </a:rPr>
              <a:t>Card</a:t>
            </a:r>
            <a:r>
              <a:rPr lang="fr-FR" sz="3500" dirty="0" smtClean="0">
                <a:sym typeface="Euclid Extra"/>
              </a:rPr>
              <a:t> A+ </a:t>
            </a:r>
            <a:r>
              <a:rPr lang="fr-FR" sz="3500" dirty="0" err="1" smtClean="0">
                <a:sym typeface="Euclid Extra"/>
              </a:rPr>
              <a:t>Card</a:t>
            </a:r>
            <a:r>
              <a:rPr lang="fr-FR" sz="3500" dirty="0" smtClean="0">
                <a:sym typeface="Euclid Extra"/>
              </a:rPr>
              <a:t> B </a:t>
            </a:r>
          </a:p>
          <a:p>
            <a:pPr marL="0" indent="0">
              <a:buNone/>
            </a:pPr>
            <a:r>
              <a:rPr lang="fr-FR" dirty="0" err="1" smtClean="0">
                <a:sym typeface="Euclid Extra"/>
              </a:rPr>
              <a:t>Card</a:t>
            </a:r>
            <a:r>
              <a:rPr lang="fr-FR" dirty="0" smtClean="0">
                <a:sym typeface="Euclid Extra"/>
              </a:rPr>
              <a:t> (A </a:t>
            </a:r>
            <a:r>
              <a:rPr lang="fr-FR" dirty="0" smtClean="0">
                <a:latin typeface="Calibri"/>
                <a:sym typeface="Euclid Extra"/>
              </a:rPr>
              <a:t>× B) = (</a:t>
            </a:r>
            <a:r>
              <a:rPr lang="fr-FR" dirty="0" err="1" smtClean="0">
                <a:latin typeface="Calibri"/>
                <a:sym typeface="Euclid Extra"/>
              </a:rPr>
              <a:t>Card</a:t>
            </a:r>
            <a:r>
              <a:rPr lang="fr-FR" dirty="0" smtClean="0">
                <a:latin typeface="Calibri"/>
                <a:sym typeface="Euclid Extra"/>
              </a:rPr>
              <a:t> A) </a:t>
            </a:r>
            <a:r>
              <a:rPr lang="fr-FR" dirty="0" smtClean="0">
                <a:sym typeface="Euclid Extra"/>
              </a:rPr>
              <a:t>× (</a:t>
            </a:r>
            <a:r>
              <a:rPr lang="fr-FR" dirty="0" err="1" smtClean="0">
                <a:sym typeface="Euclid Extra"/>
              </a:rPr>
              <a:t>Card</a:t>
            </a:r>
            <a:r>
              <a:rPr lang="fr-FR" dirty="0" smtClean="0">
                <a:sym typeface="Euclid Extra"/>
              </a:rPr>
              <a:t> B)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Les </a:t>
            </a:r>
            <a:r>
              <a:rPr lang="fr-FR" b="1" dirty="0" smtClean="0"/>
              <a:t>arbres</a:t>
            </a:r>
            <a:r>
              <a:rPr lang="fr-FR" dirty="0" smtClean="0"/>
              <a:t> sont une représentation</a:t>
            </a:r>
          </a:p>
          <a:p>
            <a:pPr marL="0" indent="0">
              <a:buNone/>
            </a:pPr>
            <a:r>
              <a:rPr lang="fr-FR" dirty="0" smtClean="0"/>
              <a:t>de produits cartésien</a:t>
            </a:r>
            <a:endParaRPr lang="fr-FR" dirty="0"/>
          </a:p>
        </p:txBody>
      </p:sp>
      <p:pic>
        <p:nvPicPr>
          <p:cNvPr id="4" name="Image 3" descr="Can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2960783"/>
            <a:ext cx="3203847" cy="389721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7668344" y="6093297"/>
            <a:ext cx="1475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G. Cantor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fr-FR" sz="5300" dirty="0" smtClean="0">
                <a:solidFill>
                  <a:srgbClr val="C00000"/>
                </a:solidFill>
              </a:rPr>
              <a:t>Le vocabulaire des applications</a:t>
            </a:r>
            <a:endParaRPr lang="fr-FR" sz="5300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6791" t="38816" r="40398" b="7090"/>
          <a:stretch>
            <a:fillRect/>
          </a:stretch>
        </p:blipFill>
        <p:spPr bwMode="auto">
          <a:xfrm>
            <a:off x="5004048" y="1484784"/>
            <a:ext cx="396044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179512" y="1340768"/>
            <a:ext cx="46805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Une </a:t>
            </a:r>
            <a:r>
              <a:rPr lang="fr-FR" sz="2400" b="1" dirty="0" smtClean="0"/>
              <a:t>application</a:t>
            </a:r>
            <a:r>
              <a:rPr lang="fr-FR" sz="2400" dirty="0" smtClean="0"/>
              <a:t> est un triplet</a:t>
            </a:r>
          </a:p>
          <a:p>
            <a:r>
              <a:rPr lang="fr-FR" sz="2400" dirty="0" smtClean="0"/>
              <a:t>(E, F, G), dans lequel E et F sont </a:t>
            </a:r>
          </a:p>
          <a:p>
            <a:r>
              <a:rPr lang="fr-FR" sz="2400" dirty="0" smtClean="0"/>
              <a:t>des ensembles et G une partie </a:t>
            </a:r>
          </a:p>
          <a:p>
            <a:r>
              <a:rPr lang="fr-FR" sz="2400" dirty="0" smtClean="0"/>
              <a:t>du produit cartésien E</a:t>
            </a:r>
            <a:r>
              <a:rPr lang="fr-FR" sz="2400" dirty="0" smtClean="0">
                <a:latin typeface="Calibri"/>
              </a:rPr>
              <a:t>×F telle que :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Calibri"/>
              </a:rPr>
              <a:t> Quel que soit x</a:t>
            </a:r>
            <a:r>
              <a:rPr lang="fr-FR" sz="2400" dirty="0" smtClean="0">
                <a:sym typeface="Euclid Symbol"/>
              </a:rPr>
              <a:t>  E, il existe y  F tel que (</a:t>
            </a:r>
            <a:r>
              <a:rPr lang="fr-FR" sz="2400" dirty="0" err="1" smtClean="0">
                <a:sym typeface="Euclid Symbol"/>
              </a:rPr>
              <a:t>x,y</a:t>
            </a:r>
            <a:r>
              <a:rPr lang="fr-FR" sz="2400" dirty="0" smtClean="0">
                <a:sym typeface="Euclid Symbol"/>
              </a:rPr>
              <a:t>) G</a:t>
            </a:r>
            <a:endParaRPr lang="fr-FR" sz="2400" dirty="0" smtClean="0">
              <a:latin typeface="Calibri"/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Calibri"/>
              </a:rPr>
              <a:t> [(x, y) </a:t>
            </a:r>
            <a:r>
              <a:rPr lang="fr-FR" sz="2400" dirty="0" smtClean="0">
                <a:latin typeface="Calibri"/>
                <a:sym typeface="Euclid Symbol"/>
              </a:rPr>
              <a:t> G et (x, z)</a:t>
            </a:r>
            <a:r>
              <a:rPr lang="fr-FR" sz="2400" dirty="0">
                <a:sym typeface="Euclid Symbol"/>
              </a:rPr>
              <a:t>  </a:t>
            </a:r>
            <a:r>
              <a:rPr lang="fr-FR" sz="2400" dirty="0" smtClean="0">
                <a:sym typeface="Euclid Symbol"/>
              </a:rPr>
              <a:t>G] </a:t>
            </a:r>
            <a:r>
              <a:rPr lang="fr-FR" sz="2400" b="1" dirty="0" smtClean="0">
                <a:sym typeface="Euclid Symbol"/>
              </a:rPr>
              <a:t></a:t>
            </a:r>
            <a:r>
              <a:rPr lang="fr-FR" sz="2400" dirty="0" smtClean="0">
                <a:sym typeface="Euclid Symbol"/>
              </a:rPr>
              <a:t>(y = z)</a:t>
            </a:r>
            <a:endParaRPr lang="fr-FR" sz="2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4005064"/>
            <a:ext cx="4824536" cy="129266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Une application (E, F, G) est </a:t>
            </a:r>
            <a:r>
              <a:rPr lang="fr-FR" sz="2400" b="1" dirty="0" smtClean="0"/>
              <a:t>injective</a:t>
            </a:r>
            <a:r>
              <a:rPr lang="fr-FR" sz="24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si : </a:t>
            </a:r>
            <a:r>
              <a:rPr lang="fr-FR" sz="2400" dirty="0"/>
              <a:t>[(x, y) </a:t>
            </a:r>
            <a:r>
              <a:rPr lang="fr-FR" sz="2400" dirty="0">
                <a:sym typeface="Euclid Symbol"/>
              </a:rPr>
              <a:t> G et (</a:t>
            </a:r>
            <a:r>
              <a:rPr lang="fr-FR" sz="2400" dirty="0" smtClean="0">
                <a:sym typeface="Euclid Symbol"/>
              </a:rPr>
              <a:t>x’, y)  G] </a:t>
            </a:r>
            <a:r>
              <a:rPr lang="fr-FR" sz="2400" b="1" dirty="0" smtClean="0">
                <a:sym typeface="Euclid Symbol"/>
              </a:rPr>
              <a:t></a:t>
            </a:r>
            <a:r>
              <a:rPr lang="fr-FR" sz="2400" dirty="0" smtClean="0">
                <a:sym typeface="Euclid Symbol"/>
              </a:rPr>
              <a:t>(x = x’)</a:t>
            </a:r>
            <a:endParaRPr lang="fr-FR" sz="2400" b="1" dirty="0" smtClean="0"/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23528" y="5445224"/>
            <a:ext cx="4824536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Une application (E,F, G) est </a:t>
            </a:r>
            <a:r>
              <a:rPr lang="fr-FR" sz="2400" b="1" dirty="0" smtClean="0"/>
              <a:t>surjective</a:t>
            </a:r>
            <a:r>
              <a:rPr lang="fr-FR" sz="2400" dirty="0" smtClean="0"/>
              <a:t> si  : Quel </a:t>
            </a:r>
            <a:r>
              <a:rPr lang="fr-FR" sz="2400" dirty="0"/>
              <a:t>que soit </a:t>
            </a:r>
            <a:r>
              <a:rPr lang="fr-FR" sz="2400" dirty="0" smtClean="0"/>
              <a:t>y</a:t>
            </a:r>
            <a:r>
              <a:rPr lang="fr-FR" sz="2400" dirty="0" smtClean="0">
                <a:sym typeface="Euclid Symbol"/>
              </a:rPr>
              <a:t>  F, il existe x  E tel que (</a:t>
            </a:r>
            <a:r>
              <a:rPr lang="fr-FR" sz="2400" dirty="0" err="1" smtClean="0">
                <a:sym typeface="Euclid Symbol"/>
              </a:rPr>
              <a:t>x,y</a:t>
            </a:r>
            <a:r>
              <a:rPr lang="fr-FR" sz="2400" dirty="0" smtClean="0">
                <a:sym typeface="Euclid Symbol"/>
              </a:rPr>
              <a:t>) G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5292080" y="4005064"/>
            <a:ext cx="3672408" cy="26776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Une application </a:t>
            </a:r>
            <a:r>
              <a:rPr lang="fr-FR" sz="2400" b="1" dirty="0" smtClean="0"/>
              <a:t>bijective</a:t>
            </a:r>
            <a:r>
              <a:rPr lang="fr-FR" sz="2400" dirty="0" smtClean="0"/>
              <a:t> est une application injective et </a:t>
            </a:r>
            <a:r>
              <a:rPr lang="fr-FR" sz="2400" dirty="0" smtClean="0"/>
              <a:t>surjective</a:t>
            </a:r>
            <a:r>
              <a:rPr lang="fr-FR" sz="2400" dirty="0" smtClean="0"/>
              <a:t>. Deux ensembles ont le même cardinal si et seulement s’il existe une bijection entre les deux.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600" dirty="0" smtClean="0">
                <a:solidFill>
                  <a:srgbClr val="C00000"/>
                </a:solidFill>
              </a:rPr>
              <a:t>Premiers résultats (1)</a:t>
            </a:r>
            <a:endParaRPr lang="fr-FR" sz="66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4300" dirty="0" smtClean="0"/>
              <a:t>Lemme des bergers :</a:t>
            </a:r>
          </a:p>
          <a:p>
            <a:pPr marL="0" indent="0">
              <a:buNone/>
            </a:pPr>
            <a:r>
              <a:rPr lang="fr-FR" sz="4300" dirty="0" smtClean="0"/>
              <a:t>Soit </a:t>
            </a:r>
            <a:r>
              <a:rPr lang="fr-FR" sz="4300" i="1" dirty="0" smtClean="0"/>
              <a:t>f</a:t>
            </a:r>
            <a:r>
              <a:rPr lang="fr-FR" sz="4300" dirty="0" smtClean="0"/>
              <a:t> une application de E dans F. On suppose que F a </a:t>
            </a:r>
            <a:r>
              <a:rPr lang="fr-FR" sz="4300" i="1" dirty="0" smtClean="0"/>
              <a:t>n</a:t>
            </a:r>
            <a:r>
              <a:rPr lang="fr-FR" sz="4300" dirty="0" smtClean="0"/>
              <a:t> éléments. Si </a:t>
            </a:r>
            <a:r>
              <a:rPr lang="fr-FR" sz="4300" i="1" dirty="0" smtClean="0"/>
              <a:t>f</a:t>
            </a:r>
            <a:r>
              <a:rPr lang="fr-FR" sz="4300" dirty="0" smtClean="0"/>
              <a:t> est surjective et si tous les éléments de F ont le même nombre </a:t>
            </a:r>
            <a:r>
              <a:rPr lang="fr-FR" sz="4300" i="1" dirty="0" smtClean="0"/>
              <a:t>q</a:t>
            </a:r>
            <a:r>
              <a:rPr lang="fr-FR" sz="4300" dirty="0" smtClean="0"/>
              <a:t> d’antécédents par </a:t>
            </a:r>
            <a:r>
              <a:rPr lang="fr-FR" sz="4300" i="1" dirty="0" smtClean="0"/>
              <a:t>f</a:t>
            </a:r>
            <a:r>
              <a:rPr lang="fr-FR" sz="4300" dirty="0" smtClean="0"/>
              <a:t>, alors </a:t>
            </a:r>
            <a:r>
              <a:rPr lang="fr-FR" sz="4300" dirty="0" err="1" smtClean="0"/>
              <a:t>Card</a:t>
            </a:r>
            <a:r>
              <a:rPr lang="fr-FR" sz="4300" dirty="0" smtClean="0"/>
              <a:t> E = </a:t>
            </a:r>
            <a:r>
              <a:rPr lang="fr-FR" sz="4300" i="1" dirty="0" smtClean="0"/>
              <a:t>n </a:t>
            </a:r>
            <a:r>
              <a:rPr lang="fr-FR" sz="4300" i="1" dirty="0" smtClean="0">
                <a:latin typeface="Calibri"/>
              </a:rPr>
              <a:t>× q</a:t>
            </a:r>
            <a:r>
              <a:rPr lang="fr-FR" sz="4300" dirty="0" smtClean="0"/>
              <a:t> .</a:t>
            </a:r>
          </a:p>
          <a:p>
            <a:pPr marL="0" indent="0" algn="r">
              <a:buNone/>
            </a:pPr>
            <a:r>
              <a:rPr lang="fr-FR" sz="3500" i="1" dirty="0" smtClean="0"/>
              <a:t>Une expression sophistiquée de l’expérience de l’humanité</a:t>
            </a:r>
            <a:endParaRPr lang="fr-FR" sz="35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/>
          </a:bodyPr>
          <a:lstStyle/>
          <a:p>
            <a:r>
              <a:rPr lang="fr-FR" sz="6600" dirty="0" smtClean="0">
                <a:solidFill>
                  <a:srgbClr val="C00000"/>
                </a:solidFill>
              </a:rPr>
              <a:t>Premiers résultats (2)</a:t>
            </a:r>
            <a:endParaRPr lang="fr-FR" sz="6600" dirty="0"/>
          </a:p>
        </p:txBody>
      </p:sp>
      <p:sp useBgFill="1"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Il n’existe pas de surjection d’un ensemble X dans l’ensemble de ses parties </a:t>
            </a:r>
            <a:r>
              <a:rPr lang="fr-FR" dirty="0" smtClean="0">
                <a:sym typeface="Euclid Math One"/>
              </a:rPr>
              <a:t>(X). </a:t>
            </a:r>
          </a:p>
          <a:p>
            <a:pPr marL="0" indent="0">
              <a:buNone/>
            </a:pPr>
            <a:r>
              <a:rPr lang="fr-FR" sz="3000" dirty="0" smtClean="0">
                <a:sym typeface="Euclid Math One"/>
              </a:rPr>
              <a:t>Soit </a:t>
            </a:r>
            <a:r>
              <a:rPr lang="fr-FR" sz="3000" i="1" dirty="0" smtClean="0">
                <a:sym typeface="Euclid Math One"/>
              </a:rPr>
              <a:t>f</a:t>
            </a:r>
            <a:r>
              <a:rPr lang="fr-FR" sz="3000" dirty="0" smtClean="0">
                <a:sym typeface="Euclid Math One"/>
              </a:rPr>
              <a:t> une application de X dans (X). Appelons </a:t>
            </a:r>
            <a:r>
              <a:rPr lang="fr-FR" sz="3000" i="1" dirty="0" smtClean="0">
                <a:sym typeface="Euclid Math One"/>
              </a:rPr>
              <a:t>A </a:t>
            </a:r>
            <a:r>
              <a:rPr lang="fr-FR" sz="3000" dirty="0" smtClean="0"/>
              <a:t>l’ensemble des éléments de X qui n’appartiennent pas</a:t>
            </a:r>
            <a:endParaRPr lang="fr-FR" sz="3000" dirty="0" smtClean="0">
              <a:sym typeface="Euclid Math One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699792" y="3429000"/>
          <a:ext cx="6192688" cy="3675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92688"/>
              </a:tblGrid>
              <a:tr h="3675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900" dirty="0" smtClean="0"/>
                        <a:t>à leur image. </a:t>
                      </a:r>
                    </a:p>
                    <a:p>
                      <a:r>
                        <a:rPr lang="fr-FR" sz="2900" dirty="0" smtClean="0"/>
                        <a:t>Si </a:t>
                      </a:r>
                      <a:r>
                        <a:rPr lang="fr-FR" sz="2900" i="1" dirty="0" smtClean="0"/>
                        <a:t>A </a:t>
                      </a:r>
                      <a:r>
                        <a:rPr lang="fr-FR" sz="2900" i="0" dirty="0" smtClean="0"/>
                        <a:t>admet un antécédent </a:t>
                      </a:r>
                      <a:r>
                        <a:rPr lang="fr-FR" sz="2900" i="1" dirty="0" smtClean="0"/>
                        <a:t>a </a:t>
                      </a:r>
                      <a:r>
                        <a:rPr lang="fr-FR" sz="2900" i="0" dirty="0" smtClean="0"/>
                        <a:t>par </a:t>
                      </a:r>
                      <a:r>
                        <a:rPr lang="fr-FR" sz="2900" i="1" dirty="0" smtClean="0"/>
                        <a:t>f</a:t>
                      </a:r>
                      <a:r>
                        <a:rPr lang="fr-FR" sz="2900" i="0" dirty="0" smtClean="0"/>
                        <a:t>, </a:t>
                      </a:r>
                    </a:p>
                    <a:p>
                      <a:r>
                        <a:rPr lang="fr-FR" sz="2900" i="0" dirty="0" smtClean="0"/>
                        <a:t>alors ou  bien cet antécédent </a:t>
                      </a:r>
                    </a:p>
                    <a:p>
                      <a:r>
                        <a:rPr lang="fr-FR" sz="2900" i="0" dirty="0" smtClean="0"/>
                        <a:t>appartient à </a:t>
                      </a:r>
                      <a:r>
                        <a:rPr lang="fr-FR" sz="2900" i="1" dirty="0" smtClean="0"/>
                        <a:t>A</a:t>
                      </a:r>
                      <a:r>
                        <a:rPr lang="fr-FR" sz="2900" i="0" dirty="0" smtClean="0"/>
                        <a:t>, </a:t>
                      </a:r>
                      <a:r>
                        <a:rPr lang="fr-FR" sz="2900" i="1" dirty="0" smtClean="0"/>
                        <a:t>contradiction</a:t>
                      </a:r>
                      <a:r>
                        <a:rPr lang="fr-FR" sz="2900" i="0" dirty="0" smtClean="0"/>
                        <a:t>, ou bien</a:t>
                      </a:r>
                    </a:p>
                    <a:p>
                      <a:r>
                        <a:rPr lang="fr-FR" sz="2900" i="0" dirty="0" smtClean="0"/>
                        <a:t>il n’appartient pas à </a:t>
                      </a:r>
                      <a:r>
                        <a:rPr lang="fr-FR" sz="2900" i="1" dirty="0" smtClean="0"/>
                        <a:t>A</a:t>
                      </a:r>
                      <a:r>
                        <a:rPr lang="fr-FR" sz="2900" i="0" dirty="0" smtClean="0"/>
                        <a:t>, </a:t>
                      </a:r>
                      <a:r>
                        <a:rPr lang="fr-FR" sz="2900" i="1" dirty="0" smtClean="0"/>
                        <a:t>contradiction. </a:t>
                      </a:r>
                    </a:p>
                    <a:p>
                      <a:r>
                        <a:rPr lang="fr-FR" sz="2900" i="0" dirty="0" smtClean="0"/>
                        <a:t>Donc</a:t>
                      </a:r>
                      <a:r>
                        <a:rPr lang="fr-FR" sz="2900" i="0" baseline="0" dirty="0" smtClean="0"/>
                        <a:t> </a:t>
                      </a:r>
                      <a:r>
                        <a:rPr lang="fr-FR" sz="2900" i="1" baseline="0" dirty="0" smtClean="0"/>
                        <a:t>A </a:t>
                      </a:r>
                      <a:r>
                        <a:rPr lang="fr-FR" sz="2900" i="0" baseline="0" dirty="0" smtClean="0"/>
                        <a:t>n’a pas d’antécédent </a:t>
                      </a:r>
                    </a:p>
                    <a:p>
                      <a:r>
                        <a:rPr lang="fr-FR" sz="2900" i="0" baseline="0" dirty="0" smtClean="0"/>
                        <a:t>et </a:t>
                      </a:r>
                      <a:r>
                        <a:rPr lang="fr-FR" sz="2900" i="1" baseline="0" dirty="0" smtClean="0"/>
                        <a:t>f </a:t>
                      </a:r>
                      <a:r>
                        <a:rPr lang="fr-FR" sz="2900" i="0" baseline="0" dirty="0" smtClean="0"/>
                        <a:t> n’est pas surjective.</a:t>
                      </a:r>
                      <a:endParaRPr lang="fr-FR" sz="2900" i="1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mage 5" descr="Russell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789040"/>
            <a:ext cx="2562580" cy="306896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115616" y="630932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B. Russell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642194"/>
          </a:xfrm>
        </p:spPr>
        <p:txBody>
          <a:bodyPr>
            <a:no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Un outil fondamental pour la suite :</a:t>
            </a:r>
            <a:br>
              <a:rPr lang="fr-FR" dirty="0" smtClean="0">
                <a:solidFill>
                  <a:srgbClr val="C00000"/>
                </a:solidFill>
              </a:rPr>
            </a:br>
            <a:r>
              <a:rPr lang="fr-FR" sz="6000" dirty="0" smtClean="0">
                <a:solidFill>
                  <a:srgbClr val="C00000"/>
                </a:solidFill>
              </a:rPr>
              <a:t>le principe de récurrence</a:t>
            </a:r>
            <a:endParaRPr lang="fr-FR" sz="6000" dirty="0">
              <a:solidFill>
                <a:srgbClr val="C00000"/>
              </a:solidFill>
            </a:endParaRPr>
          </a:p>
        </p:txBody>
      </p:sp>
      <p:pic>
        <p:nvPicPr>
          <p:cNvPr id="4" name="Espace réservé du contenu 3" descr="Pascal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645024"/>
            <a:ext cx="3012165" cy="3212976"/>
          </a:xfrm>
        </p:spPr>
      </p:pic>
      <p:sp>
        <p:nvSpPr>
          <p:cNvPr id="5" name="ZoneTexte 4"/>
          <p:cNvSpPr txBox="1"/>
          <p:nvPr/>
        </p:nvSpPr>
        <p:spPr>
          <a:xfrm>
            <a:off x="1835696" y="616530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</a:rPr>
              <a:t>B. Pascal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9513" y="1844824"/>
            <a:ext cx="86409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Quoique cette proposition ait une infinité de cas, j'en donnerai une démonstration bien courte, en supposant 2 lemmes.</a:t>
            </a:r>
            <a:r>
              <a:rPr lang="fr-FR" dirty="0" smtClean="0"/>
              <a:t> </a:t>
            </a:r>
          </a:p>
          <a:p>
            <a:r>
              <a:rPr lang="fr-FR" i="1" dirty="0" smtClean="0"/>
              <a:t>Le 1,[ …] que cette proportion se rencontre dans la seconde base…</a:t>
            </a:r>
            <a:endParaRPr lang="fr-FR" dirty="0" smtClean="0"/>
          </a:p>
          <a:p>
            <a:r>
              <a:rPr lang="fr-FR" i="1" dirty="0" smtClean="0"/>
              <a:t>Le 2, que si cette proportion se trouve dans une base quelconque, elle se trouvera nécessairement dans la base suivante.</a:t>
            </a:r>
            <a:endParaRPr lang="fr-FR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3203848" y="3501008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D'où il se voit qu'elle est nécessairement dans toutes les bases : car elle est dans la seconde base par le premier lemme ; donc par le second elle est dans la troisième base, donc dans la quatrième, et à l'infini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131840" y="4797152"/>
            <a:ext cx="58326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Toute partie de N contenant 0 et le successeur de chacun </a:t>
            </a:r>
          </a:p>
          <a:p>
            <a:r>
              <a:rPr lang="fr-FR" sz="3200" dirty="0" smtClean="0"/>
              <a:t>de ses éléments est N lui-même.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556792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 smtClean="0"/>
              <a:t>Remarque pas si anodine que cela : leur nombre ne dépend que du nombre d’éléments de l’ensemble</a:t>
            </a:r>
            <a:endParaRPr lang="fr-FR" sz="2800" i="1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Dénombrer les parties d’un ensemble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9512" y="3068960"/>
            <a:ext cx="87849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600" dirty="0" smtClean="0"/>
              <a:t>Dénombrer les parties d’un ensemble fini revient à dénombrer les </a:t>
            </a:r>
            <a:r>
              <a:rPr lang="fr-FR" sz="3600" b="1" dirty="0" smtClean="0"/>
              <a:t>fonctions caractéristiques </a:t>
            </a:r>
            <a:r>
              <a:rPr lang="fr-FR" sz="3600" dirty="0" smtClean="0"/>
              <a:t>de ces parties, et donc les suites de </a:t>
            </a:r>
            <a:r>
              <a:rPr lang="fr-FR" sz="3600" i="1" dirty="0" smtClean="0"/>
              <a:t>n</a:t>
            </a:r>
            <a:r>
              <a:rPr lang="fr-FR" sz="3600" dirty="0" smtClean="0"/>
              <a:t> éléments valant 0 ou 1.</a:t>
            </a:r>
          </a:p>
          <a:p>
            <a:pPr algn="just"/>
            <a:endParaRPr lang="fr-FR" sz="3600" dirty="0" smtClean="0"/>
          </a:p>
          <a:p>
            <a:pPr algn="just"/>
            <a:r>
              <a:rPr lang="fr-FR" sz="3600" dirty="0" smtClean="0"/>
              <a:t>Un ensemble de cardinal</a:t>
            </a:r>
            <a:r>
              <a:rPr lang="fr-FR" sz="3600" i="1" dirty="0" smtClean="0"/>
              <a:t> n </a:t>
            </a:r>
            <a:r>
              <a:rPr lang="fr-FR" sz="3600" dirty="0" smtClean="0"/>
              <a:t>possède 2</a:t>
            </a:r>
            <a:r>
              <a:rPr lang="fr-FR" sz="3600" i="1" baseline="30000" dirty="0" smtClean="0"/>
              <a:t>n</a:t>
            </a:r>
            <a:r>
              <a:rPr lang="fr-FR" sz="3600" i="1" dirty="0" smtClean="0"/>
              <a:t> </a:t>
            </a:r>
            <a:r>
              <a:rPr lang="fr-FR" sz="3600" dirty="0" smtClean="0"/>
              <a:t>parties.</a:t>
            </a:r>
            <a:endParaRPr lang="fr-FR" sz="36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</p:spPr>
        <p:txBody>
          <a:bodyPr>
            <a:noAutofit/>
          </a:bodyPr>
          <a:lstStyle/>
          <a:p>
            <a:r>
              <a:rPr lang="fr-FR" sz="5200" dirty="0" smtClean="0">
                <a:solidFill>
                  <a:srgbClr val="FF0000"/>
                </a:solidFill>
              </a:rPr>
              <a:t>Dénombrer les arrangements (1)</a:t>
            </a:r>
            <a:endParaRPr lang="fr-FR" sz="52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i="1" dirty="0" smtClean="0"/>
              <a:t>… arrangements de p éléments parmi n, p-listes (p-</a:t>
            </a:r>
            <a:r>
              <a:rPr lang="fr-FR" sz="2000" i="1" dirty="0" err="1" smtClean="0"/>
              <a:t>uplets</a:t>
            </a:r>
            <a:r>
              <a:rPr lang="fr-FR" sz="2000" i="1" dirty="0" smtClean="0"/>
              <a:t>) sans répétition d’éléments d’un ensemble à n éléments, </a:t>
            </a:r>
            <a:r>
              <a:rPr lang="fr-FR" sz="2000" b="1" i="1" dirty="0" smtClean="0"/>
              <a:t>injections d’un ensemble à p éléments dans un ensemble à n éléments… </a:t>
            </a:r>
          </a:p>
          <a:p>
            <a:pPr marL="0" indent="0">
              <a:buNone/>
            </a:pPr>
            <a:r>
              <a:rPr lang="fr-FR" sz="2400" dirty="0" smtClean="0"/>
              <a:t>Le nombre des injections d’un ensemble X à </a:t>
            </a:r>
            <a:r>
              <a:rPr lang="fr-FR" sz="2400" i="1" dirty="0" smtClean="0"/>
              <a:t>p</a:t>
            </a:r>
            <a:r>
              <a:rPr lang="fr-FR" sz="2400" dirty="0" smtClean="0"/>
              <a:t> éléments dans un ensemble Y à </a:t>
            </a:r>
            <a:r>
              <a:rPr lang="fr-FR" sz="2400" i="1" dirty="0" smtClean="0"/>
              <a:t>n </a:t>
            </a:r>
            <a:r>
              <a:rPr lang="fr-FR" sz="2400" dirty="0" smtClean="0"/>
              <a:t>éléments ne dépend que de </a:t>
            </a:r>
            <a:r>
              <a:rPr lang="fr-FR" sz="2400" i="1" dirty="0" smtClean="0"/>
              <a:t>p</a:t>
            </a:r>
            <a:r>
              <a:rPr lang="fr-FR" sz="2400" dirty="0" smtClean="0"/>
              <a:t> et </a:t>
            </a:r>
            <a:r>
              <a:rPr lang="fr-FR" sz="2400" i="1" dirty="0" smtClean="0"/>
              <a:t>n</a:t>
            </a:r>
            <a:r>
              <a:rPr lang="fr-FR" sz="2400" dirty="0" smtClean="0"/>
              <a:t>. Il est noté </a:t>
            </a:r>
            <a:r>
              <a:rPr lang="fr-FR" dirty="0" err="1" smtClean="0"/>
              <a:t>A</a:t>
            </a:r>
            <a:r>
              <a:rPr lang="fr-FR" i="1" spc="-1200" baseline="-25000" dirty="0" err="1" smtClean="0"/>
              <a:t>n</a:t>
            </a:r>
            <a:r>
              <a:rPr lang="fr-FR" i="1" baseline="30000" dirty="0" err="1" smtClean="0"/>
              <a:t>p</a:t>
            </a:r>
            <a:r>
              <a:rPr lang="fr-FR" i="1" dirty="0" smtClean="0"/>
              <a:t>.</a:t>
            </a:r>
          </a:p>
          <a:p>
            <a:pPr marL="0" indent="0"/>
            <a:r>
              <a:rPr lang="fr-FR" i="1" dirty="0" smtClean="0"/>
              <a:t> </a:t>
            </a:r>
            <a:r>
              <a:rPr lang="fr-FR" dirty="0" smtClean="0"/>
              <a:t>A</a:t>
            </a:r>
            <a:r>
              <a:rPr lang="fr-FR" i="1" spc="-1200" baseline="-25000" dirty="0" smtClean="0"/>
              <a:t>n</a:t>
            </a:r>
            <a:r>
              <a:rPr lang="fr-FR" i="1" baseline="30000" dirty="0" smtClean="0"/>
              <a:t>0 </a:t>
            </a:r>
            <a:r>
              <a:rPr lang="fr-FR" dirty="0" smtClean="0"/>
              <a:t>= 1</a:t>
            </a:r>
          </a:p>
          <a:p>
            <a:pPr marL="0" indent="0"/>
            <a:r>
              <a:rPr lang="fr-FR" dirty="0" smtClean="0"/>
              <a:t> </a:t>
            </a:r>
            <a:r>
              <a:rPr lang="fr-FR" sz="2400" dirty="0" smtClean="0"/>
              <a:t>On particularise un élément w de X et à chaque injection </a:t>
            </a:r>
            <a:r>
              <a:rPr lang="el-GR" sz="2400" dirty="0" smtClean="0">
                <a:latin typeface="Calibri"/>
              </a:rPr>
              <a:t>α</a:t>
            </a:r>
            <a:r>
              <a:rPr lang="fr-FR" sz="2400" dirty="0" smtClean="0"/>
              <a:t> de X dans Y on associe  </a:t>
            </a:r>
            <a:r>
              <a:rPr lang="el-GR" sz="2400" dirty="0" smtClean="0">
                <a:latin typeface="Calibri"/>
              </a:rPr>
              <a:t>α</a:t>
            </a:r>
            <a:r>
              <a:rPr lang="fr-FR" sz="2400" dirty="0" smtClean="0">
                <a:latin typeface="Calibri"/>
              </a:rPr>
              <a:t>(w). Il y a</a:t>
            </a:r>
            <a:endParaRPr lang="fr-FR" i="1" baseline="-250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971800" y="4365625"/>
          <a:ext cx="615950" cy="541338"/>
        </p:xfrm>
        <a:graphic>
          <a:graphicData uri="http://schemas.openxmlformats.org/presentationml/2006/ole">
            <p:oleObj spid="_x0000_s1026" name="Equation" r:id="rId3" imgW="482400" imgH="330120" progId="Equation.DSMT4">
              <p:embed/>
            </p:oleObj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3635896" y="4365105"/>
            <a:ext cx="5508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éléments dans l’image réciproque de </a:t>
            </a:r>
            <a:r>
              <a:rPr lang="el-GR" sz="2400" dirty="0" smtClean="0"/>
              <a:t>α</a:t>
            </a:r>
            <a:r>
              <a:rPr lang="fr-FR" sz="2400" dirty="0" smtClean="0"/>
              <a:t>(w). 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179512" y="5373216"/>
            <a:ext cx="6393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On peut donc appliquer … le lemme des bergers : </a:t>
            </a:r>
            <a:endParaRPr lang="fr-FR" sz="2400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516216" y="5229200"/>
          <a:ext cx="1656184" cy="541338"/>
        </p:xfrm>
        <a:graphic>
          <a:graphicData uri="http://schemas.openxmlformats.org/presentationml/2006/ole">
            <p:oleObj spid="_x0000_s1029" name="Equation" r:id="rId4" imgW="100296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1162</Words>
  <Application>Microsoft Office PowerPoint</Application>
  <PresentationFormat>Affichage à l'écran (4:3)</PresentationFormat>
  <Paragraphs>91</Paragraphs>
  <Slides>16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16</vt:i4>
      </vt:variant>
    </vt:vector>
  </HeadingPairs>
  <TitlesOfParts>
    <vt:vector size="19" baseType="lpstr">
      <vt:lpstr>Thème Office</vt:lpstr>
      <vt:lpstr>Equation</vt:lpstr>
      <vt:lpstr>MathType 5.0 Equation</vt:lpstr>
      <vt:lpstr>Dénombrements</vt:lpstr>
      <vt:lpstr>L’expérience de l’humanité (1)</vt:lpstr>
      <vt:lpstr>L’expérience de l’humanité (2)</vt:lpstr>
      <vt:lpstr>Le vocabulaire des applications</vt:lpstr>
      <vt:lpstr>Premiers résultats (1)</vt:lpstr>
      <vt:lpstr>Premiers résultats (2)</vt:lpstr>
      <vt:lpstr>Un outil fondamental pour la suite : le principe de récurrence</vt:lpstr>
      <vt:lpstr>Dénombrer les parties d’un ensemble</vt:lpstr>
      <vt:lpstr>Dénombrer les arrangements (1)</vt:lpstr>
      <vt:lpstr>Dénombrer les arrangements (2)</vt:lpstr>
      <vt:lpstr>Arrangements et permutations (2)</vt:lpstr>
      <vt:lpstr>Dénombrer les combinaisons (1)</vt:lpstr>
      <vt:lpstr>Dénombrer les combinaisons (2)</vt:lpstr>
      <vt:lpstr>Dénombrer les combinaisons (3)</vt:lpstr>
      <vt:lpstr>Nombre de solutions de </vt:lpstr>
      <vt:lpstr>Nombres de Catalan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Dénombrements</dc:title>
  <dc:creator>Lenovo User</dc:creator>
  <cp:lastModifiedBy>Lenovo User</cp:lastModifiedBy>
  <cp:revision>80</cp:revision>
  <dcterms:created xsi:type="dcterms:W3CDTF">2011-12-11T14:38:45Z</dcterms:created>
  <dcterms:modified xsi:type="dcterms:W3CDTF">2011-12-27T22:08:03Z</dcterms:modified>
</cp:coreProperties>
</file>