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E8BA-367E-41DB-909F-665EDAB284DA}" type="datetimeFigureOut">
              <a:rPr lang="fr-FR" smtClean="0"/>
              <a:pPr/>
              <a:t>05/01/2014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6ACF-70BD-4B31-BBB9-4F2E7FAB19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E8BA-367E-41DB-909F-665EDAB284DA}" type="datetimeFigureOut">
              <a:rPr lang="fr-FR" smtClean="0"/>
              <a:pPr/>
              <a:t>05/01/2014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6ACF-70BD-4B31-BBB9-4F2E7FAB19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E8BA-367E-41DB-909F-665EDAB284DA}" type="datetimeFigureOut">
              <a:rPr lang="fr-FR" smtClean="0"/>
              <a:pPr/>
              <a:t>05/01/2014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6ACF-70BD-4B31-BBB9-4F2E7FAB19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E8BA-367E-41DB-909F-665EDAB284DA}" type="datetimeFigureOut">
              <a:rPr lang="fr-FR" smtClean="0"/>
              <a:pPr/>
              <a:t>05/01/2014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6ACF-70BD-4B31-BBB9-4F2E7FAB19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E8BA-367E-41DB-909F-665EDAB284DA}" type="datetimeFigureOut">
              <a:rPr lang="fr-FR" smtClean="0"/>
              <a:pPr/>
              <a:t>05/01/2014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6ACF-70BD-4B31-BBB9-4F2E7FAB19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E8BA-367E-41DB-909F-665EDAB284DA}" type="datetimeFigureOut">
              <a:rPr lang="fr-FR" smtClean="0"/>
              <a:pPr/>
              <a:t>05/01/2014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6ACF-70BD-4B31-BBB9-4F2E7FAB19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E8BA-367E-41DB-909F-665EDAB284DA}" type="datetimeFigureOut">
              <a:rPr lang="fr-FR" smtClean="0"/>
              <a:pPr/>
              <a:t>05/01/2014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6ACF-70BD-4B31-BBB9-4F2E7FAB19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E8BA-367E-41DB-909F-665EDAB284DA}" type="datetimeFigureOut">
              <a:rPr lang="fr-FR" smtClean="0"/>
              <a:pPr/>
              <a:t>05/01/2014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6ACF-70BD-4B31-BBB9-4F2E7FAB19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E8BA-367E-41DB-909F-665EDAB284DA}" type="datetimeFigureOut">
              <a:rPr lang="fr-FR" smtClean="0"/>
              <a:pPr/>
              <a:t>05/01/2014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6ACF-70BD-4B31-BBB9-4F2E7FAB19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E8BA-367E-41DB-909F-665EDAB284DA}" type="datetimeFigureOut">
              <a:rPr lang="fr-FR" smtClean="0"/>
              <a:pPr/>
              <a:t>05/01/2014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6ACF-70BD-4B31-BBB9-4F2E7FAB19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E8BA-367E-41DB-909F-665EDAB284DA}" type="datetimeFigureOut">
              <a:rPr lang="fr-FR" smtClean="0"/>
              <a:pPr/>
              <a:t>05/01/2014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6ACF-70BD-4B31-BBB9-4F2E7FAB19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BE8BA-367E-41DB-909F-665EDAB284DA}" type="datetimeFigureOut">
              <a:rPr lang="fr-FR" smtClean="0"/>
              <a:pPr/>
              <a:t>05/01/2014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56ACF-70BD-4B31-BBB9-4F2E7FAB19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erte%20de%20degr&#233;.wmf" TargetMode="External"/><Relationship Id="rId2" Type="http://schemas.openxmlformats.org/officeDocument/2006/relationships/hyperlink" Target="http://euler.ac-versailles.fr/webMathematica/clubs_compet/pepiniere2013_2014/Perte_de_degre.wm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uler.ac-versailles.fr/webMathematica/clubs_compet/pepiniere2013_2014/contre_exemple.wm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uler.ac-versailles.fr/webMathematica/clubs_compet/pepiniere2013_2014/trisection.ggb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uler.ac-versailles.fr/webMathematica/clubs_compet/pepiniere2013_2014/Nombre_Or.wm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uler.ac-versailles.fr/webMathematica/clubs_compet/pepiniere2013_2014/valeurs_conjuguees.wmf" TargetMode="External"/><Relationship Id="rId2" Type="http://schemas.openxmlformats.org/officeDocument/2006/relationships/hyperlink" Target="http://euler.ac-versailles.fr/webMathematica/clubs_compet/pepiniere2013_2014/ou_est_Or.ggb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uler.ac-versailles.fr/webMathematica/clubs_compet/pepiniere2013_2014/on_connait_la_racine.wm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640960" cy="1296144"/>
          </a:xfrm>
        </p:spPr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FF0000"/>
                </a:solidFill>
              </a:rPr>
              <a:t>Le théorème de </a:t>
            </a:r>
            <a:r>
              <a:rPr lang="fr-FR" sz="6600" dirty="0" err="1" smtClean="0">
                <a:solidFill>
                  <a:srgbClr val="FF0000"/>
                </a:solidFill>
              </a:rPr>
              <a:t>Wantzel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352928" cy="4824536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4000" b="1" dirty="0" smtClean="0">
                <a:solidFill>
                  <a:schemeClr val="tx1"/>
                </a:solidFill>
              </a:rPr>
              <a:t>Pierre-Laurent WANTZEL</a:t>
            </a:r>
          </a:p>
          <a:p>
            <a:pPr algn="l"/>
            <a:r>
              <a:rPr lang="fr-FR" sz="4000" b="1" dirty="0" smtClean="0">
                <a:solidFill>
                  <a:schemeClr val="tx1"/>
                </a:solidFill>
              </a:rPr>
              <a:t>Paris 1814 – Paris 1848</a:t>
            </a:r>
          </a:p>
          <a:p>
            <a:pPr algn="l"/>
            <a:r>
              <a:rPr lang="fr-FR" sz="3600" dirty="0" smtClean="0">
                <a:solidFill>
                  <a:schemeClr val="tx1"/>
                </a:solidFill>
              </a:rPr>
              <a:t>E.P. 1832, Ingénieur des Ponts</a:t>
            </a:r>
          </a:p>
          <a:p>
            <a:pPr algn="l"/>
            <a:r>
              <a:rPr lang="fr-FR" sz="3600" dirty="0" smtClean="0">
                <a:solidFill>
                  <a:schemeClr val="tx1"/>
                </a:solidFill>
              </a:rPr>
              <a:t>et Chaussées, enseignant à </a:t>
            </a:r>
          </a:p>
          <a:p>
            <a:pPr algn="l"/>
            <a:r>
              <a:rPr lang="fr-FR" sz="3600" dirty="0" smtClean="0">
                <a:solidFill>
                  <a:schemeClr val="tx1"/>
                </a:solidFill>
              </a:rPr>
              <a:t>l’Ecole Polytechnique et à </a:t>
            </a:r>
          </a:p>
          <a:p>
            <a:pPr algn="l"/>
            <a:r>
              <a:rPr lang="fr-FR" sz="3600" dirty="0" smtClean="0">
                <a:solidFill>
                  <a:schemeClr val="tx1"/>
                </a:solidFill>
              </a:rPr>
              <a:t>l’Ecole des Ponts. Première publication mathématique en 1929. « Théorème » publié en 1837 dans le </a:t>
            </a:r>
            <a:r>
              <a:rPr lang="fr-FR" sz="3600" i="1" dirty="0" smtClean="0">
                <a:solidFill>
                  <a:schemeClr val="tx1"/>
                </a:solidFill>
              </a:rPr>
              <a:t>Journal de Liouville</a:t>
            </a:r>
            <a:endParaRPr lang="fr-FR" sz="3600" dirty="0" smtClean="0">
              <a:solidFill>
                <a:schemeClr val="tx1"/>
              </a:solidFill>
            </a:endParaRPr>
          </a:p>
          <a:p>
            <a:pPr algn="l"/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4" name="Image 3" descr="Wantz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340768"/>
            <a:ext cx="2520280" cy="3288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C00000"/>
                </a:solidFill>
              </a:rPr>
              <a:t>Commentaires</a:t>
            </a:r>
            <a:endParaRPr lang="fr-FR" sz="6000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1556792"/>
            <a:ext cx="84969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3600" dirty="0" smtClean="0"/>
              <a:t> </a:t>
            </a:r>
            <a:r>
              <a:rPr lang="fr-FR" sz="3200" dirty="0" smtClean="0"/>
              <a:t>Une erreur de </a:t>
            </a:r>
            <a:r>
              <a:rPr lang="fr-FR" sz="3200" dirty="0" err="1" smtClean="0"/>
              <a:t>Wantzel</a:t>
            </a:r>
            <a:r>
              <a:rPr lang="fr-FR" sz="3200" dirty="0" smtClean="0"/>
              <a:t> relevée en 1998 (et sans doute aussi avant) </a:t>
            </a:r>
            <a:r>
              <a:rPr lang="fr-FR" sz="3200" i="1" dirty="0" smtClean="0"/>
              <a:t> </a:t>
            </a:r>
            <a:r>
              <a:rPr lang="fr-FR" sz="2400" i="1" dirty="0" smtClean="0"/>
              <a:t>qui porte sur la notion de </a:t>
            </a:r>
            <a:r>
              <a:rPr lang="fr-FR" sz="2400" i="1" dirty="0" smtClean="0">
                <a:hlinkClick r:id="rId2"/>
              </a:rPr>
              <a:t>polynôme minimal</a:t>
            </a:r>
            <a:r>
              <a:rPr lang="fr-FR" sz="2400" i="1" dirty="0" smtClean="0">
                <a:hlinkClick r:id="rId3" action="ppaction://hlinkfile"/>
              </a:rPr>
              <a:t> </a:t>
            </a:r>
            <a:r>
              <a:rPr lang="fr-FR" sz="2400" i="1" dirty="0" smtClean="0"/>
              <a:t>associé à un nombre algébrique</a:t>
            </a:r>
          </a:p>
          <a:p>
            <a:pPr marL="342900" indent="-342900"/>
            <a:r>
              <a:rPr lang="fr-FR" sz="3600" dirty="0" smtClean="0"/>
              <a:t>2. </a:t>
            </a:r>
            <a:r>
              <a:rPr lang="fr-FR" sz="2400" i="1" dirty="0" smtClean="0"/>
              <a:t>… </a:t>
            </a:r>
            <a:r>
              <a:rPr lang="fr-FR" sz="2400" dirty="0" smtClean="0"/>
              <a:t>Il y a aussi des nombres qui ne sont pas algébriques ! </a:t>
            </a:r>
            <a:r>
              <a:rPr lang="el-GR" sz="2400" dirty="0" smtClean="0"/>
              <a:t>π</a:t>
            </a:r>
            <a:r>
              <a:rPr lang="fr-FR" sz="2400" dirty="0" smtClean="0"/>
              <a:t> en fait partie (mais ça ne fait pas partie de l’exposé)</a:t>
            </a:r>
            <a:endParaRPr lang="fr-FR" sz="2400" i="1" dirty="0"/>
          </a:p>
        </p:txBody>
      </p:sp>
      <p:pic>
        <p:nvPicPr>
          <p:cNvPr id="7" name="Image 6"/>
          <p:cNvPicPr/>
          <p:nvPr/>
        </p:nvPicPr>
        <p:blipFill>
          <a:blip r:embed="rId4" cstate="print"/>
          <a:srcRect l="19286" t="17986" r="21572" b="20926"/>
          <a:stretch>
            <a:fillRect/>
          </a:stretch>
        </p:blipFill>
        <p:spPr bwMode="auto">
          <a:xfrm>
            <a:off x="4139952" y="3977681"/>
            <a:ext cx="500404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51520" y="414908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3. Le sujet est encore actuel, en témoigne l’article posté par le mathématicien Terence TAO, médaille Fields, sur son blog.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>
                <a:solidFill>
                  <a:srgbClr val="FF0000"/>
                </a:solidFill>
              </a:rPr>
              <a:t>Constructions exactes</a:t>
            </a:r>
            <a:endParaRPr lang="fr-FR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17" t="5148" r="31174" b="2964"/>
          <a:stretch>
            <a:fillRect/>
          </a:stretch>
        </p:blipFill>
        <p:spPr bwMode="auto">
          <a:xfrm>
            <a:off x="467544" y="1484784"/>
            <a:ext cx="3094342" cy="299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635896" y="1556792"/>
            <a:ext cx="51845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construction du pentagone régulier suppose la connaissance de cos(2</a:t>
            </a:r>
            <a:r>
              <a:rPr lang="el-GR" sz="2400" dirty="0" smtClean="0"/>
              <a:t>π</a:t>
            </a:r>
            <a:r>
              <a:rPr lang="fr-FR" sz="2400" dirty="0" smtClean="0"/>
              <a:t>/5), abscisse du point M</a:t>
            </a:r>
            <a:r>
              <a:rPr lang="fr-FR" sz="2400" baseline="-25000" dirty="0" smtClean="0"/>
              <a:t>1 </a:t>
            </a:r>
            <a:r>
              <a:rPr lang="fr-FR" sz="2400" dirty="0" smtClean="0"/>
              <a:t> de la figure ci-contre.</a:t>
            </a:r>
          </a:p>
          <a:p>
            <a:r>
              <a:rPr lang="fr-FR" sz="2400" dirty="0" smtClean="0"/>
              <a:t>Des considérations trigonométriques permettent d’établir que cos(2</a:t>
            </a:r>
            <a:r>
              <a:rPr lang="el-GR" sz="2400" dirty="0" smtClean="0"/>
              <a:t>π</a:t>
            </a:r>
            <a:r>
              <a:rPr lang="fr-FR" sz="2400" dirty="0" smtClean="0"/>
              <a:t>/5) est solution de 4x²+2x–1=0.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45091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construction des polygones réguliers à nombre de côtés premiers est possible pour les nombres premiers de Fermat : les </a:t>
            </a:r>
            <a:endParaRPr lang="fr-FR" sz="24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236296" y="4869160"/>
          <a:ext cx="116812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431640" imgH="228600" progId="Equation.DSMT4">
                  <p:embed/>
                </p:oleObj>
              </mc:Choice>
              <mc:Fallback>
                <p:oleObj name="Equation" r:id="rId4" imgW="4316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4869160"/>
                        <a:ext cx="1168129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23528" y="544522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premiers concernés sont le triangle équilatéral et le pentagone régulier. Gauss a décrit une méthode de construction du polygone régulier à 17 côtés.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FF0000"/>
                </a:solidFill>
              </a:rPr>
              <a:t>Constructions approchées</a:t>
            </a:r>
            <a:endParaRPr lang="fr-FR" sz="6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366" t="11924" r="31848"/>
          <a:stretch>
            <a:fillRect/>
          </a:stretch>
        </p:blipFill>
        <p:spPr bwMode="auto">
          <a:xfrm>
            <a:off x="5148064" y="1916832"/>
            <a:ext cx="286392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0469" t="11300" r="44094" b="6988"/>
          <a:stretch>
            <a:fillRect/>
          </a:stretch>
        </p:blipFill>
        <p:spPr bwMode="auto">
          <a:xfrm>
            <a:off x="683568" y="1340768"/>
            <a:ext cx="3600400" cy="491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fr-FR" sz="4800" dirty="0" smtClean="0">
                <a:solidFill>
                  <a:srgbClr val="FF0000"/>
                </a:solidFill>
              </a:rPr>
              <a:t>C’était une condition nécessaire !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62880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Pour que le nombre </a:t>
            </a:r>
            <a:r>
              <a:rPr lang="fr-FR" sz="2400" i="1" dirty="0" smtClean="0"/>
              <a:t>a</a:t>
            </a:r>
            <a:r>
              <a:rPr lang="fr-FR" sz="2400" dirty="0" smtClean="0"/>
              <a:t> soit constructible à la règle et au compas, il est nécessaire que </a:t>
            </a:r>
            <a:r>
              <a:rPr lang="fr-FR" sz="2400" i="1" dirty="0" smtClean="0"/>
              <a:t>a</a:t>
            </a:r>
            <a:r>
              <a:rPr lang="fr-FR" sz="2400" dirty="0" smtClean="0"/>
              <a:t> soit un nombre algébrique dont le polynôme minimal ait pour degré une puissance de 2.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2996952"/>
            <a:ext cx="3149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hlinkClick r:id="rId2"/>
              </a:rPr>
              <a:t>Un contre-exemple :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FF0000"/>
                </a:solidFill>
              </a:rPr>
              <a:t>Le théorème de </a:t>
            </a:r>
            <a:r>
              <a:rPr lang="fr-FR" sz="4800" dirty="0" err="1" smtClean="0">
                <a:solidFill>
                  <a:srgbClr val="FF0000"/>
                </a:solidFill>
              </a:rPr>
              <a:t>Mohr</a:t>
            </a:r>
            <a:r>
              <a:rPr lang="fr-FR" sz="4800" dirty="0" smtClean="0">
                <a:solidFill>
                  <a:srgbClr val="FF0000"/>
                </a:solidFill>
              </a:rPr>
              <a:t>-</a:t>
            </a:r>
            <a:r>
              <a:rPr lang="fr-FR" sz="4800" dirty="0" err="1" smtClean="0">
                <a:solidFill>
                  <a:srgbClr val="FF0000"/>
                </a:solidFill>
              </a:rPr>
              <a:t>Mascheroni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700808"/>
            <a:ext cx="23762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Tout point constructible à la règle et au compas est constructible au compas seul</a:t>
            </a:r>
            <a:endParaRPr lang="fr-FR" sz="32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4596" r="37450"/>
          <a:stretch>
            <a:fillRect/>
          </a:stretch>
        </p:blipFill>
        <p:spPr bwMode="auto">
          <a:xfrm>
            <a:off x="3779912" y="1340768"/>
            <a:ext cx="507722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440160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La trisection de l’angle… </a:t>
            </a:r>
            <a:br>
              <a:rPr lang="fr-FR" sz="5400" dirty="0" smtClean="0">
                <a:solidFill>
                  <a:srgbClr val="FF0000"/>
                </a:solidFill>
              </a:rPr>
            </a:br>
            <a:r>
              <a:rPr lang="fr-FR" sz="5400" dirty="0" smtClean="0">
                <a:solidFill>
                  <a:srgbClr val="FF0000"/>
                </a:solidFill>
              </a:rPr>
              <a:t>moyennant un </a:t>
            </a:r>
            <a:r>
              <a:rPr lang="fr-FR" sz="5400" dirty="0" smtClean="0">
                <a:solidFill>
                  <a:srgbClr val="FF0000"/>
                </a:solidFill>
                <a:hlinkClick r:id="rId2"/>
              </a:rPr>
              <a:t>coup de pouce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9026" t="27178" r="30436" b="8873"/>
          <a:stretch>
            <a:fillRect/>
          </a:stretch>
        </p:blipFill>
        <p:spPr bwMode="auto">
          <a:xfrm>
            <a:off x="899592" y="2060848"/>
            <a:ext cx="701543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FF0000"/>
                </a:solidFill>
              </a:rPr>
              <a:t>Sources</a:t>
            </a:r>
            <a:endParaRPr lang="fr-FR" sz="7200" dirty="0">
              <a:solidFill>
                <a:srgbClr val="FF0000"/>
              </a:solidFill>
            </a:endParaRPr>
          </a:p>
        </p:txBody>
      </p:sp>
      <p:pic>
        <p:nvPicPr>
          <p:cNvPr id="3" name="Image 2" descr="carreg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68716"/>
            <a:ext cx="1800200" cy="25002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95736" y="1412776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« Théorie des corps La règle et le compas »</a:t>
            </a:r>
          </a:p>
          <a:p>
            <a:r>
              <a:rPr lang="fr-FR" sz="2800" dirty="0" smtClean="0"/>
              <a:t>Jean-Claude </a:t>
            </a:r>
            <a:r>
              <a:rPr lang="fr-FR" sz="2800" dirty="0" err="1" smtClean="0"/>
              <a:t>Carrega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Editions Hermann</a:t>
            </a:r>
            <a:endParaRPr lang="fr-FR" sz="2800" dirty="0"/>
          </a:p>
        </p:txBody>
      </p:sp>
      <p:pic>
        <p:nvPicPr>
          <p:cNvPr id="5" name="Image 4" descr="brah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892830"/>
            <a:ext cx="2235988" cy="29813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67744" y="2924944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Histoires de géomètres… et de géométrie</a:t>
            </a:r>
          </a:p>
          <a:p>
            <a:r>
              <a:rPr lang="fr-FR" sz="2800" dirty="0" smtClean="0"/>
              <a:t>Jean-Louis </a:t>
            </a:r>
            <a:r>
              <a:rPr lang="fr-FR" sz="2800" dirty="0" err="1" smtClean="0"/>
              <a:t>Brahem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Editions Le Pommier </a:t>
            </a:r>
            <a:endParaRPr lang="fr-FR" sz="2800" dirty="0"/>
          </a:p>
        </p:txBody>
      </p:sp>
      <p:pic>
        <p:nvPicPr>
          <p:cNvPr id="7" name="Image 6" descr="kle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480" y="3645701"/>
            <a:ext cx="2105726" cy="28076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11761" y="5013176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Leçons sur certaines questions </a:t>
            </a:r>
          </a:p>
          <a:p>
            <a:r>
              <a:rPr lang="fr-FR" sz="2800" dirty="0" smtClean="0"/>
              <a:t>de géométrie élémentaire</a:t>
            </a:r>
          </a:p>
          <a:p>
            <a:r>
              <a:rPr lang="fr-FR" sz="2800" dirty="0" smtClean="0"/>
              <a:t>Félix Klein Editions Diderot</a:t>
            </a:r>
            <a:endParaRPr lang="fr-FR" sz="2800" dirty="0"/>
          </a:p>
        </p:txBody>
      </p:sp>
      <p:pic>
        <p:nvPicPr>
          <p:cNvPr id="9" name="Image 8" descr="wikipedia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147191"/>
            <a:ext cx="1710809" cy="1710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r"/>
            <a:r>
              <a:rPr lang="fr-FR" sz="7200" dirty="0" smtClean="0">
                <a:solidFill>
                  <a:srgbClr val="FF0000"/>
                </a:solidFill>
              </a:rPr>
              <a:t>Enoncé du théorème</a:t>
            </a:r>
            <a:br>
              <a:rPr lang="fr-FR" sz="7200" dirty="0" smtClean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Version simplifiée</a:t>
            </a:r>
            <a:endParaRPr lang="fr-FR" sz="7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/>
              <a:t>Tout nombre constructible </a:t>
            </a:r>
            <a:r>
              <a:rPr lang="fr-FR" sz="4000" i="1" dirty="0" smtClean="0"/>
              <a:t>x </a:t>
            </a:r>
            <a:r>
              <a:rPr lang="fr-FR" sz="4000" dirty="0" smtClean="0"/>
              <a:t>est racine d’un polynôme à coefficients entiers. Le degré du polynôme minimal admettant </a:t>
            </a:r>
            <a:r>
              <a:rPr lang="fr-FR" sz="4000" i="1" dirty="0" smtClean="0"/>
              <a:t>x </a:t>
            </a:r>
            <a:r>
              <a:rPr lang="fr-FR" sz="4000" dirty="0" smtClean="0"/>
              <a:t>comme racine est une puissance de 2.</a:t>
            </a:r>
          </a:p>
          <a:p>
            <a:pPr marL="0" indent="0" algn="r">
              <a:buNone/>
            </a:pPr>
            <a:r>
              <a:rPr lang="fr-FR" sz="4000" dirty="0" smtClean="0">
                <a:solidFill>
                  <a:srgbClr val="FF0000"/>
                </a:solidFill>
              </a:rPr>
              <a:t>Avez-vous vu la condition nécessaire?</a:t>
            </a:r>
          </a:p>
          <a:p>
            <a:pPr marL="0" indent="0">
              <a:buNone/>
            </a:pPr>
            <a:endParaRPr lang="fr-FR" sz="4000" dirty="0" smtClean="0"/>
          </a:p>
          <a:p>
            <a:pPr marL="0" indent="0">
              <a:buNone/>
            </a:pPr>
            <a:endParaRPr lang="fr-FR" sz="4000" dirty="0" smtClean="0"/>
          </a:p>
          <a:p>
            <a:pPr marL="0" indent="0">
              <a:buNone/>
            </a:pP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FF0000"/>
                </a:solidFill>
              </a:rPr>
              <a:t>Plan de ce qui suit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sz="3600" dirty="0" smtClean="0"/>
              <a:t>Les paradigmes « grecs ».</a:t>
            </a:r>
          </a:p>
          <a:p>
            <a:pPr marL="514350" indent="-514350">
              <a:buAutoNum type="arabicPeriod"/>
            </a:pPr>
            <a:r>
              <a:rPr lang="fr-FR" sz="3600" dirty="0" smtClean="0"/>
              <a:t>De « Point constructible » à « Nombre constructible ». La démarche de </a:t>
            </a:r>
            <a:r>
              <a:rPr lang="fr-FR" sz="3600" dirty="0" err="1" smtClean="0"/>
              <a:t>Wantzel</a:t>
            </a:r>
            <a:r>
              <a:rPr lang="fr-FR" sz="3600" dirty="0" smtClean="0"/>
              <a:t>. </a:t>
            </a:r>
          </a:p>
          <a:p>
            <a:pPr marL="514350" indent="-514350">
              <a:buAutoNum type="arabicPeriod"/>
            </a:pPr>
            <a:r>
              <a:rPr lang="fr-FR" sz="3600" dirty="0" smtClean="0"/>
              <a:t>Intermède : quelques constructions, exactes ou approchées </a:t>
            </a:r>
            <a:r>
              <a:rPr lang="fr-FR" sz="3600" smtClean="0"/>
              <a:t>(maçons).</a:t>
            </a:r>
            <a:endParaRPr lang="fr-FR" sz="3600" dirty="0" smtClean="0"/>
          </a:p>
          <a:p>
            <a:pPr marL="514350" indent="-514350">
              <a:buAutoNum type="arabicPeriod"/>
            </a:pPr>
            <a:r>
              <a:rPr lang="fr-FR" sz="3600" dirty="0" smtClean="0"/>
              <a:t>C’était une condition nécessaire !</a:t>
            </a:r>
          </a:p>
          <a:p>
            <a:pPr marL="514350" indent="-514350">
              <a:buAutoNum type="arabicPeriod"/>
            </a:pPr>
            <a:r>
              <a:rPr lang="fr-FR" sz="3600" dirty="0" smtClean="0"/>
              <a:t>Le compas seul. La règle, le compas et un coup de pouce.</a:t>
            </a:r>
          </a:p>
          <a:p>
            <a:pPr marL="514350" indent="-514350">
              <a:buAutoNum type="arabicPeriod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FF0000"/>
                </a:solidFill>
              </a:rPr>
              <a:t>Paradigmes</a:t>
            </a:r>
            <a:endParaRPr lang="fr-FR" sz="8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endParaRPr lang="fr-FR" sz="4800" dirty="0" smtClean="0"/>
          </a:p>
          <a:p>
            <a:pPr marL="914400" indent="-914400">
              <a:buNone/>
            </a:pPr>
            <a:endParaRPr lang="fr-FR" sz="4800" dirty="0"/>
          </a:p>
          <a:p>
            <a:pPr marL="914400" indent="-914400">
              <a:buNone/>
            </a:pPr>
            <a:r>
              <a:rPr lang="fr-FR" sz="4800" dirty="0" smtClean="0"/>
              <a:t>La commensurabilité</a:t>
            </a:r>
          </a:p>
          <a:p>
            <a:pPr marL="914400" indent="-914400">
              <a:buNone/>
            </a:pPr>
            <a:r>
              <a:rPr lang="fr-FR" sz="4800" dirty="0" smtClean="0"/>
              <a:t>La règle et le compas</a:t>
            </a:r>
            <a:endParaRPr lang="fr-FR" sz="4800" dirty="0"/>
          </a:p>
        </p:txBody>
      </p:sp>
      <p:pic>
        <p:nvPicPr>
          <p:cNvPr id="4" name="Image 3" descr="543px-Woman_teaching_geome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4234" y="2442601"/>
            <a:ext cx="3303879" cy="365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Exemples liés à la commensurabilité</a:t>
            </a:r>
            <a:endParaRPr lang="fr-FR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731" t="20270" r="33397" b="18216"/>
          <a:stretch>
            <a:fillRect/>
          </a:stretch>
        </p:blipFill>
        <p:spPr bwMode="auto">
          <a:xfrm>
            <a:off x="323528" y="1196752"/>
            <a:ext cx="333768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067944" y="1412776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La définition d’un « rectangle d’Or » : le rapport de ses dimensions est inchangé si on lui « enlève » un carré. </a:t>
            </a:r>
            <a:r>
              <a:rPr lang="fr-FR" sz="2800" dirty="0" smtClean="0">
                <a:hlinkClick r:id="rId3"/>
              </a:rPr>
              <a:t>Calcul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3825" r="20100" b="15097"/>
          <a:stretch>
            <a:fillRect/>
          </a:stretch>
        </p:blipFill>
        <p:spPr bwMode="auto">
          <a:xfrm>
            <a:off x="4572000" y="3501008"/>
            <a:ext cx="3600400" cy="27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79512" y="4077072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Comment représenter les opérations sur les </a:t>
            </a:r>
            <a:r>
              <a:rPr lang="fr-FR" sz="2800" dirty="0" smtClean="0">
                <a:solidFill>
                  <a:srgbClr val="FF0000"/>
                </a:solidFill>
              </a:rPr>
              <a:t>nombres</a:t>
            </a:r>
            <a:r>
              <a:rPr lang="fr-FR" sz="2800" dirty="0" smtClean="0"/>
              <a:t> à l’aide de deux demi-droites, une unité étant donnée (Descartes)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Trois problèmes « règle et compas »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4" name="Image 3" descr="Trisection-par-origa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124745"/>
            <a:ext cx="2018294" cy="223224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522" y="2780928"/>
            <a:ext cx="3752478" cy="201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quadra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725144"/>
            <a:ext cx="1879476" cy="18794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99792" y="1556792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La trisection de l’angle</a:t>
            </a:r>
          </a:p>
          <a:p>
            <a:r>
              <a:rPr lang="fr-FR" sz="3200" dirty="0" smtClean="0"/>
              <a:t>(ici une version origami)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3429000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La duplication du cube (ici le </a:t>
            </a:r>
            <a:r>
              <a:rPr lang="fr-FR" sz="3200" dirty="0" err="1" smtClean="0"/>
              <a:t>mésolabe</a:t>
            </a:r>
            <a:r>
              <a:rPr lang="fr-FR" sz="3200" dirty="0" smtClean="0"/>
              <a:t> d’Eratosthène)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771800" y="530120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La quadrature du cercle (version babylonienne)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FF0000"/>
                </a:solidFill>
              </a:rPr>
              <a:t>Nombres constructibles</a:t>
            </a:r>
            <a:endParaRPr lang="fr-FR" sz="6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885" t="33160" r="35538" b="24454"/>
          <a:stretch>
            <a:fillRect/>
          </a:stretch>
        </p:blipFill>
        <p:spPr bwMode="auto">
          <a:xfrm>
            <a:off x="251520" y="1700808"/>
            <a:ext cx="3491879" cy="188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427985" y="1412776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Un exemple de construction à la règle et au compas, dû à  Descartes,  philosophe de la Méthode et inventeur de la géométrie « analytique » (cartésienne).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419872" y="4221088"/>
            <a:ext cx="5724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De Descartes à </a:t>
            </a:r>
            <a:r>
              <a:rPr lang="fr-FR" sz="4400" dirty="0" err="1" smtClean="0">
                <a:solidFill>
                  <a:srgbClr val="FF0000"/>
                </a:solidFill>
              </a:rPr>
              <a:t>Wantzel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522920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Un point est constructible (R &amp; C) si et seulement si ses coordonnées dans un repère orthogonal (O, I, J) sont des nombres constructibles.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dirty="0" smtClean="0">
                <a:solidFill>
                  <a:srgbClr val="C00000"/>
                </a:solidFill>
              </a:rPr>
              <a:t>Une idée de la démarche (1)</a:t>
            </a:r>
            <a:endParaRPr lang="fr-FR" sz="6000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1556792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3600" dirty="0" smtClean="0"/>
              <a:t> Notion de corps commutatif</a:t>
            </a:r>
          </a:p>
          <a:p>
            <a:pPr marL="342900" indent="-342900" algn="r"/>
            <a:r>
              <a:rPr lang="fr-FR" sz="2400" i="1" dirty="0" smtClean="0"/>
              <a:t>Dans les corps commutatifs, les systèmes linéaires se traitent de façon identique et donnent les mêmes types de solutions (dans le corps)</a:t>
            </a:r>
          </a:p>
          <a:p>
            <a:pPr marL="342900" indent="-342900">
              <a:buAutoNum type="arabicPeriod" startAt="2"/>
            </a:pPr>
            <a:r>
              <a:rPr lang="fr-FR" sz="3600" dirty="0" smtClean="0"/>
              <a:t> Extension quadratique du corps </a:t>
            </a:r>
            <a:r>
              <a:rPr lang="fr-FR" sz="3600" b="1" dirty="0" smtClean="0"/>
              <a:t>Q</a:t>
            </a:r>
          </a:p>
          <a:p>
            <a:pPr marL="342900" indent="-342900" algn="r"/>
            <a:r>
              <a:rPr lang="fr-FR" sz="2400" i="1" dirty="0" smtClean="0"/>
              <a:t>Dans le plan rationnel, les points d’intersection d’un cercle et d’une droite) peuvent avoir des </a:t>
            </a:r>
            <a:r>
              <a:rPr lang="fr-FR" sz="2400" i="1" dirty="0" smtClean="0">
                <a:hlinkClick r:id="rId2"/>
              </a:rPr>
              <a:t>coordonnées non rationnelles</a:t>
            </a:r>
            <a:r>
              <a:rPr lang="fr-FR" sz="2400" i="1" dirty="0" smtClean="0"/>
              <a:t>. On convient d’appeler extension quadratique du corps Q l’ensemble constitué du corps </a:t>
            </a:r>
            <a:r>
              <a:rPr lang="fr-FR" sz="2400" b="1" i="1" dirty="0" smtClean="0"/>
              <a:t>Q</a:t>
            </a:r>
            <a:r>
              <a:rPr lang="fr-FR" sz="2400" i="1" dirty="0" smtClean="0"/>
              <a:t> et de tous les résultats de tous les calculs algébriques utilisant la racine carrée non entière d’un entier.</a:t>
            </a:r>
            <a:endParaRPr lang="fr-FR" sz="24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57518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Exemple de calcul dans Q[√7]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dirty="0" smtClean="0">
                <a:solidFill>
                  <a:srgbClr val="C00000"/>
                </a:solidFill>
              </a:rPr>
              <a:t>Une idée de la démarche (2)</a:t>
            </a:r>
            <a:endParaRPr lang="fr-FR" sz="6000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1556792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3600" dirty="0" smtClean="0"/>
              <a:t> Extension d’extension</a:t>
            </a:r>
          </a:p>
          <a:p>
            <a:pPr marL="342900" indent="-342900" algn="r"/>
            <a:r>
              <a:rPr lang="fr-FR" sz="2400" i="1" dirty="0" smtClean="0"/>
              <a:t>À partir de coordonnées appartenant à une certaine extension, une nouvelle construction se traduit par une nouvelle extension.</a:t>
            </a:r>
          </a:p>
          <a:p>
            <a:pPr marL="342900" indent="-342900"/>
            <a:r>
              <a:rPr lang="fr-FR" sz="3600" dirty="0" smtClean="0"/>
              <a:t>2. </a:t>
            </a:r>
            <a:r>
              <a:rPr lang="fr-FR" sz="3600" i="1" dirty="0" smtClean="0"/>
              <a:t>n </a:t>
            </a:r>
            <a:r>
              <a:rPr lang="fr-FR" sz="3600" dirty="0" smtClean="0"/>
              <a:t>constructions, </a:t>
            </a:r>
            <a:r>
              <a:rPr lang="fr-FR" sz="3600" i="1" dirty="0" smtClean="0"/>
              <a:t>n</a:t>
            </a:r>
            <a:r>
              <a:rPr lang="fr-FR" sz="3600" dirty="0" smtClean="0"/>
              <a:t> extensions</a:t>
            </a:r>
            <a:endParaRPr lang="fr-FR" sz="3600" b="1" dirty="0" smtClean="0"/>
          </a:p>
          <a:p>
            <a:pPr marL="342900" indent="-342900" algn="r"/>
            <a:r>
              <a:rPr lang="fr-FR" sz="2400" i="1" dirty="0" smtClean="0"/>
              <a:t>…et l’équation dont le dernier nombre construit est solution est une équation polynômiale à coefficients entiers dont le degré est 2</a:t>
            </a:r>
            <a:r>
              <a:rPr lang="fr-FR" sz="2400" i="1" baseline="30000" dirty="0" smtClean="0"/>
              <a:t>n</a:t>
            </a:r>
            <a:r>
              <a:rPr lang="fr-FR" sz="2400" i="1" dirty="0" smtClean="0"/>
              <a:t> .</a:t>
            </a:r>
            <a:endParaRPr lang="fr-FR" sz="2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46531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Mais comment peut-on savoir jusqu’où aller?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566124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Un exemple de recherche de polynôme à coefficients entiers dont un nombre donné est racine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662</Words>
  <Application>Microsoft Office PowerPoint</Application>
  <PresentationFormat>Affichage à l'écran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Thème Office</vt:lpstr>
      <vt:lpstr>Equation</vt:lpstr>
      <vt:lpstr>Le théorème de Wantzel</vt:lpstr>
      <vt:lpstr>Enoncé du théorème Version simplifiée</vt:lpstr>
      <vt:lpstr>Plan de ce qui suit</vt:lpstr>
      <vt:lpstr>Paradigmes</vt:lpstr>
      <vt:lpstr>Exemples liés à la commensurabilité</vt:lpstr>
      <vt:lpstr>Trois problèmes « règle et compas »</vt:lpstr>
      <vt:lpstr>Nombres constructibles</vt:lpstr>
      <vt:lpstr>Une idée de la démarche (1)</vt:lpstr>
      <vt:lpstr>Une idée de la démarche (2)</vt:lpstr>
      <vt:lpstr>Commentaires</vt:lpstr>
      <vt:lpstr>Constructions exactes</vt:lpstr>
      <vt:lpstr>Constructions approchées</vt:lpstr>
      <vt:lpstr>C’était une condition nécessaire !</vt:lpstr>
      <vt:lpstr>Le théorème de Mohr-Mascheroni</vt:lpstr>
      <vt:lpstr>La trisection de l’angle…  moyennant un coup de pouce</vt:lpstr>
      <vt:lpstr>Sources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théorème de Wantzel</dc:title>
  <dc:creator>Lenovo User</dc:creator>
  <cp:lastModifiedBy>MATHS</cp:lastModifiedBy>
  <cp:revision>119</cp:revision>
  <dcterms:created xsi:type="dcterms:W3CDTF">2013-12-26T20:37:41Z</dcterms:created>
  <dcterms:modified xsi:type="dcterms:W3CDTF">2014-01-05T13:35:34Z</dcterms:modified>
</cp:coreProperties>
</file>