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8" r:id="rId4"/>
    <p:sldId id="267" r:id="rId5"/>
    <p:sldId id="256" r:id="rId6"/>
    <p:sldId id="258" r:id="rId7"/>
    <p:sldId id="263" r:id="rId8"/>
    <p:sldId id="259" r:id="rId9"/>
    <p:sldId id="260" r:id="rId10"/>
    <p:sldId id="262" r:id="rId11"/>
    <p:sldId id="265" r:id="rId12"/>
    <p:sldId id="266" r:id="rId13"/>
    <p:sldId id="269" r:id="rId14"/>
    <p:sldId id="270" r:id="rId15"/>
    <p:sldId id="271" r:id="rId16"/>
    <p:sldId id="273" r:id="rId17"/>
    <p:sldId id="27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248600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302921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183044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263282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254660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35671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1303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219147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4334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318262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7000B9E-4223-4220-BBB0-8935E85C7A04}" type="datetimeFigureOut">
              <a:rPr lang="fr-FR" smtClean="0"/>
              <a:pPr/>
              <a:t>12/04/2011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38170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00B9E-4223-4220-BBB0-8935E85C7A04}" type="datetimeFigureOut">
              <a:rPr lang="fr-FR" smtClean="0"/>
              <a:pPr/>
              <a:t>12/04/2011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6D5E1-251F-46A8-A0C8-D1ABD7A3DB6F}" type="slidenum">
              <a:rPr lang="fr-FR" smtClean="0"/>
              <a:pPr/>
              <a:t>‹N°›</a:t>
            </a:fld>
            <a:endParaRPr lang="fr-FR"/>
          </a:p>
        </p:txBody>
      </p:sp>
    </p:spTree>
    <p:extLst>
      <p:ext uri="{BB962C8B-B14F-4D97-AF65-F5344CB8AC3E}">
        <p14:creationId xmlns="" xmlns:p14="http://schemas.microsoft.com/office/powerpoint/2010/main" val="3797607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1.png"/><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5"/>
            <a:ext cx="7772400" cy="1872207"/>
          </a:xfrm>
        </p:spPr>
        <p:txBody>
          <a:bodyPr>
            <a:normAutofit/>
          </a:bodyPr>
          <a:lstStyle/>
          <a:p>
            <a:r>
              <a:rPr lang="fr-FR" sz="9600" dirty="0" smtClean="0">
                <a:solidFill>
                  <a:srgbClr val="C00000"/>
                </a:solidFill>
              </a:rPr>
              <a:t>Polyèdres</a:t>
            </a:r>
            <a:endParaRPr lang="fr-FR" sz="9600" dirty="0">
              <a:solidFill>
                <a:srgbClr val="C00000"/>
              </a:solidFill>
            </a:endParaRPr>
          </a:p>
        </p:txBody>
      </p:sp>
      <p:sp>
        <p:nvSpPr>
          <p:cNvPr id="3" name="Sous-titre 2"/>
          <p:cNvSpPr>
            <a:spLocks noGrp="1"/>
          </p:cNvSpPr>
          <p:nvPr>
            <p:ph type="subTitle" idx="1"/>
          </p:nvPr>
        </p:nvSpPr>
        <p:spPr>
          <a:xfrm>
            <a:off x="323528" y="3068960"/>
            <a:ext cx="8280920" cy="3240360"/>
          </a:xfrm>
        </p:spPr>
        <p:txBody>
          <a:bodyPr/>
          <a:lstStyle/>
          <a:p>
            <a:pPr marL="514350" indent="-514350" algn="l">
              <a:buAutoNum type="arabicPeriod"/>
            </a:pPr>
            <a:r>
              <a:rPr lang="fr-FR" sz="4400" dirty="0" smtClean="0">
                <a:solidFill>
                  <a:schemeClr val="tx1"/>
                </a:solidFill>
              </a:rPr>
              <a:t>La formule d’Euler-Descartes</a:t>
            </a:r>
          </a:p>
          <a:p>
            <a:pPr algn="l"/>
            <a:r>
              <a:rPr lang="fr-FR" sz="4400" dirty="0" smtClean="0">
                <a:solidFill>
                  <a:schemeClr val="tx1"/>
                </a:solidFill>
              </a:rPr>
              <a:t>2. Quelques calculs </a:t>
            </a:r>
          </a:p>
          <a:p>
            <a:pPr algn="l"/>
            <a:r>
              <a:rPr lang="fr-FR" sz="4400" dirty="0" smtClean="0">
                <a:solidFill>
                  <a:schemeClr val="tx1"/>
                </a:solidFill>
              </a:rPr>
              <a:t>d’angles </a:t>
            </a:r>
          </a:p>
          <a:p>
            <a:pPr algn="l"/>
            <a:r>
              <a:rPr lang="fr-FR" sz="4400" dirty="0" smtClean="0">
                <a:solidFill>
                  <a:schemeClr val="tx1"/>
                </a:solidFill>
              </a:rPr>
              <a:t>et de distances</a:t>
            </a:r>
          </a:p>
          <a:p>
            <a:pPr algn="l"/>
            <a:endParaRPr lang="fr-FR" dirty="0">
              <a:solidFill>
                <a:schemeClr val="tx1"/>
              </a:solidFill>
            </a:endParaRPr>
          </a:p>
        </p:txBody>
      </p:sp>
      <p:pic>
        <p:nvPicPr>
          <p:cNvPr id="5" name="Image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4005064"/>
            <a:ext cx="3312368" cy="2448272"/>
          </a:xfrm>
          <a:prstGeom prst="rect">
            <a:avLst/>
          </a:prstGeom>
          <a:noFill/>
          <a:ln>
            <a:noFill/>
          </a:ln>
        </p:spPr>
      </p:pic>
    </p:spTree>
    <p:extLst>
      <p:ext uri="{BB962C8B-B14F-4D97-AF65-F5344CB8AC3E}">
        <p14:creationId xmlns="" xmlns:p14="http://schemas.microsoft.com/office/powerpoint/2010/main" val="298252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La démonstration de Cauchy (3)</a:t>
            </a:r>
            <a:endParaRPr lang="fr-FR" dirty="0">
              <a:solidFill>
                <a:srgbClr val="C00000"/>
              </a:solidFill>
            </a:endParaRPr>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 xmlns:a14="http://schemas.microsoft.com/office/drawing/2010/main" val="0"/>
              </a:ext>
            </a:extLst>
          </a:blip>
          <a:srcRect l="10872" t="24476" r="30394" b="9543"/>
          <a:stretch/>
        </p:blipFill>
        <p:spPr bwMode="auto">
          <a:xfrm>
            <a:off x="323528" y="1628800"/>
            <a:ext cx="2372008" cy="2263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half" idx="2"/>
          </p:nvPr>
        </p:nvSpPr>
        <p:spPr>
          <a:xfrm>
            <a:off x="2771800" y="1600200"/>
            <a:ext cx="5915000" cy="4525963"/>
          </a:xfrm>
        </p:spPr>
        <p:txBody>
          <a:bodyPr>
            <a:normAutofit/>
          </a:bodyPr>
          <a:lstStyle/>
          <a:p>
            <a:pPr marL="0" indent="0">
              <a:buNone/>
            </a:pPr>
            <a:r>
              <a:rPr lang="fr-FR" dirty="0" smtClean="0"/>
              <a:t>Si on supprime un triangle dont deux côtés constituent la frontière avec l’extérieur, on ôte un sommet, deux arêtes et une face : la somme s – a + f demeure</a:t>
            </a:r>
          </a:p>
          <a:p>
            <a:pPr marL="0" indent="0">
              <a:buNone/>
            </a:pPr>
            <a:r>
              <a:rPr lang="fr-FR" dirty="0" smtClean="0"/>
              <a:t>Et à la fin, que reste-t-il? Un seul triangle : 3 sommets, 3 arêtes, et … une face? Non, deux, il faut compter le grand domaine extérieur pour une face et 3 – 3 + 2 = 2. C’est gagné.</a:t>
            </a:r>
            <a:endParaRPr lang="fr-FR" dirty="0"/>
          </a:p>
        </p:txBody>
      </p:sp>
      <p:sp>
        <p:nvSpPr>
          <p:cNvPr id="5" name="ZoneTexte 4"/>
          <p:cNvSpPr txBox="1"/>
          <p:nvPr/>
        </p:nvSpPr>
        <p:spPr>
          <a:xfrm>
            <a:off x="179512" y="4146216"/>
            <a:ext cx="2630552" cy="2031325"/>
          </a:xfrm>
          <a:prstGeom prst="rect">
            <a:avLst/>
          </a:prstGeom>
          <a:noFill/>
        </p:spPr>
        <p:txBody>
          <a:bodyPr wrap="square" rtlCol="0">
            <a:spAutoFit/>
          </a:bodyPr>
          <a:lstStyle/>
          <a:p>
            <a:r>
              <a:rPr lang="fr-FR" dirty="0" smtClean="0">
                <a:solidFill>
                  <a:schemeClr val="accent3">
                    <a:lumMod val="50000"/>
                  </a:schemeClr>
                </a:solidFill>
              </a:rPr>
              <a:t>On a supprimé deux triangles dont la frontière avec l’extérieur suivait un seul côté. On regarde ce qui se passe si on en supprime un dont deux côtés sont sur la frontière.</a:t>
            </a:r>
            <a:endParaRPr lang="fr-FR" dirty="0">
              <a:solidFill>
                <a:schemeClr val="accent3">
                  <a:lumMod val="75000"/>
                </a:schemeClr>
              </a:solidFill>
            </a:endParaRPr>
          </a:p>
        </p:txBody>
      </p:sp>
      <p:pic>
        <p:nvPicPr>
          <p:cNvPr id="6" name="Image 5"/>
          <p:cNvPicPr/>
          <p:nvPr/>
        </p:nvPicPr>
        <p:blipFill rotWithShape="1">
          <a:blip r:embed="rId3" cstate="print"/>
          <a:srcRect l="7995" t="27964" r="45075" b="10445"/>
          <a:stretch/>
        </p:blipFill>
        <p:spPr bwMode="auto">
          <a:xfrm>
            <a:off x="107504" y="1628800"/>
            <a:ext cx="2702560" cy="239585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420281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C00000"/>
                </a:solidFill>
              </a:rPr>
              <a:t>La molécule de méthane</a:t>
            </a:r>
            <a:endParaRPr lang="fr-FR" sz="6000" dirty="0">
              <a:solidFill>
                <a:srgbClr val="C00000"/>
              </a:solidFill>
            </a:endParaRPr>
          </a:p>
        </p:txBody>
      </p:sp>
      <p:sp>
        <p:nvSpPr>
          <p:cNvPr id="4" name="Espace réservé du contenu 3"/>
          <p:cNvSpPr>
            <a:spLocks noGrp="1"/>
          </p:cNvSpPr>
          <p:nvPr>
            <p:ph sz="half" idx="2"/>
          </p:nvPr>
        </p:nvSpPr>
        <p:spPr>
          <a:xfrm>
            <a:off x="4139952" y="1340768"/>
            <a:ext cx="4752528" cy="5112568"/>
          </a:xfrm>
        </p:spPr>
        <p:txBody>
          <a:bodyPr>
            <a:normAutofit lnSpcReduction="10000"/>
          </a:bodyPr>
          <a:lstStyle/>
          <a:p>
            <a:pPr marL="0" indent="0">
              <a:buNone/>
            </a:pPr>
            <a:r>
              <a:rPr lang="fr-FR" dirty="0" smtClean="0"/>
              <a:t>On lit dans certains ouvrages que les centres des atomes d’hydrogène occupent les sommets d’un tétraèdre régulier alors que le centre de l’atome de carbone est le centre du tétraèdre et que l’angle (mesuré) entre deux liaisons C-H est proche de 109°.</a:t>
            </a:r>
            <a:endParaRPr lang="fr-FR" smtClean="0"/>
          </a:p>
          <a:p>
            <a:pPr marL="0" indent="0">
              <a:buNone/>
            </a:pPr>
            <a:r>
              <a:rPr lang="fr-FR" smtClean="0"/>
              <a:t>Montrons </a:t>
            </a:r>
            <a:r>
              <a:rPr lang="fr-FR" dirty="0" smtClean="0"/>
              <a:t>que la première information contient la seconde.</a:t>
            </a:r>
            <a:endParaRPr lang="fr-FR" dirty="0"/>
          </a:p>
        </p:txBody>
      </p:sp>
      <p:pic>
        <p:nvPicPr>
          <p:cNvPr id="5" name="Espace réservé du contenu 4"/>
          <p:cNvPicPr>
            <a:picLocks noGrp="1"/>
          </p:cNvPicPr>
          <p:nvPr>
            <p:ph sz="half" idx="1"/>
          </p:nvPr>
        </p:nvPicPr>
        <p:blipFill>
          <a:blip r:embed="rId2" cstate="print"/>
          <a:srcRect l="18017" t="27123" r="35537"/>
          <a:stretch>
            <a:fillRect/>
          </a:stretch>
        </p:blipFill>
        <p:spPr bwMode="auto">
          <a:xfrm>
            <a:off x="457200" y="2636912"/>
            <a:ext cx="3538736"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dirty="0" smtClean="0">
                <a:solidFill>
                  <a:srgbClr val="C00000"/>
                </a:solidFill>
              </a:rPr>
              <a:t>109° 29 min</a:t>
            </a:r>
            <a:endParaRPr lang="fr-FR" sz="6600" dirty="0">
              <a:solidFill>
                <a:srgbClr val="C00000"/>
              </a:solidFill>
            </a:endParaRPr>
          </a:p>
        </p:txBody>
      </p:sp>
      <p:sp>
        <p:nvSpPr>
          <p:cNvPr id="4" name="Espace réservé du contenu 3"/>
          <p:cNvSpPr>
            <a:spLocks noGrp="1"/>
          </p:cNvSpPr>
          <p:nvPr>
            <p:ph sz="half" idx="2"/>
          </p:nvPr>
        </p:nvSpPr>
        <p:spPr>
          <a:xfrm>
            <a:off x="4211960" y="1600200"/>
            <a:ext cx="4474840" cy="4525963"/>
          </a:xfrm>
        </p:spPr>
        <p:txBody>
          <a:bodyPr/>
          <a:lstStyle/>
          <a:p>
            <a:pPr marL="0" indent="0">
              <a:buNone/>
            </a:pPr>
            <a:r>
              <a:rPr lang="fr-FR" dirty="0" smtClean="0"/>
              <a:t>Une fois établi que (AF) est perpendiculaire au plan (BCD), le triangle AHD étant isocèle, la longueur HF est le tiers de AH et donc </a:t>
            </a:r>
            <a:endParaRPr lang="fr-FR" dirty="0"/>
          </a:p>
        </p:txBody>
      </p:sp>
      <p:pic>
        <p:nvPicPr>
          <p:cNvPr id="1026" name="Picture 2"/>
          <p:cNvPicPr>
            <a:picLocks noGrp="1" noChangeAspect="1" noChangeArrowheads="1"/>
          </p:cNvPicPr>
          <p:nvPr>
            <p:ph sz="half" idx="1"/>
          </p:nvPr>
        </p:nvPicPr>
        <p:blipFill>
          <a:blip r:embed="rId3" cstate="print"/>
          <a:srcRect l="7388" t="5597" r="37339" b="8727"/>
          <a:stretch>
            <a:fillRect/>
          </a:stretch>
        </p:blipFill>
        <p:spPr bwMode="auto">
          <a:xfrm>
            <a:off x="216757" y="1772816"/>
            <a:ext cx="3923195" cy="4248472"/>
          </a:xfrm>
          <a:prstGeom prst="rect">
            <a:avLst/>
          </a:prstGeom>
          <a:noFill/>
          <a:ln w="9525">
            <a:noFill/>
            <a:miter lim="800000"/>
            <a:headEnd/>
            <a:tailEnd/>
          </a:ln>
          <a:effectLst/>
        </p:spPr>
      </p:pic>
      <p:graphicFrame>
        <p:nvGraphicFramePr>
          <p:cNvPr id="3" name="Objet 2"/>
          <p:cNvGraphicFramePr>
            <a:graphicFrameLocks noChangeAspect="1"/>
          </p:cNvGraphicFramePr>
          <p:nvPr>
            <p:extLst>
              <p:ext uri="{D42A27DB-BD31-4B8C-83A1-F6EECF244321}">
                <p14:modId xmlns="" xmlns:p14="http://schemas.microsoft.com/office/powerpoint/2010/main" val="1257882978"/>
              </p:ext>
            </p:extLst>
          </p:nvPr>
        </p:nvGraphicFramePr>
        <p:xfrm>
          <a:off x="5580112" y="3789040"/>
          <a:ext cx="1839688" cy="864096"/>
        </p:xfrm>
        <a:graphic>
          <a:graphicData uri="http://schemas.openxmlformats.org/presentationml/2006/ole">
            <p:oleObj spid="_x0000_s1045" name="Equation" r:id="rId4" imgW="838080" imgH="393480" progId="Equation.DSMT4">
              <p:embed/>
            </p:oleObj>
          </a:graphicData>
        </a:graphic>
      </p:graphicFrame>
      <p:sp>
        <p:nvSpPr>
          <p:cNvPr id="5" name="ZoneTexte 4"/>
          <p:cNvSpPr txBox="1"/>
          <p:nvPr/>
        </p:nvSpPr>
        <p:spPr>
          <a:xfrm>
            <a:off x="4357234" y="4760593"/>
            <a:ext cx="4319221" cy="369332"/>
          </a:xfrm>
          <a:prstGeom prst="rect">
            <a:avLst/>
          </a:prstGeom>
          <a:noFill/>
        </p:spPr>
        <p:txBody>
          <a:bodyPr wrap="square" rtlCol="0">
            <a:spAutoFit/>
          </a:bodyPr>
          <a:lstStyle/>
          <a:p>
            <a:endParaRPr lang="fr-FR" dirty="0"/>
          </a:p>
        </p:txBody>
      </p:sp>
      <p:sp>
        <p:nvSpPr>
          <p:cNvPr id="6" name="ZoneTexte 5"/>
          <p:cNvSpPr txBox="1"/>
          <p:nvPr/>
        </p:nvSpPr>
        <p:spPr>
          <a:xfrm>
            <a:off x="4357234" y="4869160"/>
            <a:ext cx="4247214" cy="1384995"/>
          </a:xfrm>
          <a:prstGeom prst="rect">
            <a:avLst/>
          </a:prstGeom>
          <a:noFill/>
        </p:spPr>
        <p:txBody>
          <a:bodyPr wrap="square" rtlCol="0">
            <a:spAutoFit/>
          </a:bodyPr>
          <a:lstStyle/>
          <a:p>
            <a:r>
              <a:rPr lang="fr-FR" sz="2800" dirty="0" smtClean="0"/>
              <a:t>Donc</a:t>
            </a:r>
          </a:p>
          <a:p>
            <a:endParaRPr lang="fr-FR" sz="2800" dirty="0"/>
          </a:p>
          <a:p>
            <a:r>
              <a:rPr lang="fr-FR" sz="2800" dirty="0" smtClean="0"/>
              <a:t>Et  </a:t>
            </a:r>
            <a:endParaRPr lang="fr-FR" sz="2800" dirty="0"/>
          </a:p>
        </p:txBody>
      </p:sp>
      <p:graphicFrame>
        <p:nvGraphicFramePr>
          <p:cNvPr id="7" name="Objet 6"/>
          <p:cNvGraphicFramePr>
            <a:graphicFrameLocks noChangeAspect="1"/>
          </p:cNvGraphicFramePr>
          <p:nvPr>
            <p:extLst>
              <p:ext uri="{D42A27DB-BD31-4B8C-83A1-F6EECF244321}">
                <p14:modId xmlns="" xmlns:p14="http://schemas.microsoft.com/office/powerpoint/2010/main" val="2935773513"/>
              </p:ext>
            </p:extLst>
          </p:nvPr>
        </p:nvGraphicFramePr>
        <p:xfrm>
          <a:off x="5373688" y="4760913"/>
          <a:ext cx="2236787" cy="496887"/>
        </p:xfrm>
        <a:graphic>
          <a:graphicData uri="http://schemas.openxmlformats.org/presentationml/2006/ole">
            <p:oleObj spid="_x0000_s1046" name="Equation" r:id="rId5" imgW="1143000" imgH="253800" progId="Equation.DSMT4">
              <p:embed/>
            </p:oleObj>
          </a:graphicData>
        </a:graphic>
      </p:graphicFrame>
      <p:graphicFrame>
        <p:nvGraphicFramePr>
          <p:cNvPr id="8" name="Objet 7"/>
          <p:cNvGraphicFramePr>
            <a:graphicFrameLocks noChangeAspect="1"/>
          </p:cNvGraphicFramePr>
          <p:nvPr>
            <p:extLst>
              <p:ext uri="{D42A27DB-BD31-4B8C-83A1-F6EECF244321}">
                <p14:modId xmlns="" xmlns:p14="http://schemas.microsoft.com/office/powerpoint/2010/main" val="1445043687"/>
              </p:ext>
            </p:extLst>
          </p:nvPr>
        </p:nvGraphicFramePr>
        <p:xfrm>
          <a:off x="5004047" y="5733256"/>
          <a:ext cx="2822713" cy="576064"/>
        </p:xfrm>
        <a:graphic>
          <a:graphicData uri="http://schemas.openxmlformats.org/presentationml/2006/ole">
            <p:oleObj spid="_x0000_s1047" name="Equation" r:id="rId6" imgW="1244520" imgH="2538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14202"/>
          </a:xfrm>
        </p:spPr>
        <p:txBody>
          <a:bodyPr>
            <a:noAutofit/>
          </a:bodyPr>
          <a:lstStyle/>
          <a:p>
            <a:r>
              <a:rPr lang="fr-FR" sz="5400" dirty="0" smtClean="0">
                <a:solidFill>
                  <a:srgbClr val="C00000"/>
                </a:solidFill>
              </a:rPr>
              <a:t>Piero </a:t>
            </a:r>
            <a:r>
              <a:rPr lang="fr-FR" sz="5400" dirty="0" err="1" smtClean="0">
                <a:solidFill>
                  <a:srgbClr val="C00000"/>
                </a:solidFill>
              </a:rPr>
              <a:t>della</a:t>
            </a:r>
            <a:r>
              <a:rPr lang="fr-FR" sz="5400" dirty="0" smtClean="0">
                <a:solidFill>
                  <a:srgbClr val="C00000"/>
                </a:solidFill>
              </a:rPr>
              <a:t> Francesca,</a:t>
            </a:r>
            <a:br>
              <a:rPr lang="fr-FR" sz="5400" dirty="0" smtClean="0">
                <a:solidFill>
                  <a:srgbClr val="C00000"/>
                </a:solidFill>
              </a:rPr>
            </a:br>
            <a:r>
              <a:rPr lang="fr-FR" sz="5400" dirty="0" smtClean="0">
                <a:solidFill>
                  <a:srgbClr val="C00000"/>
                </a:solidFill>
              </a:rPr>
              <a:t>peintre et mathématicien</a:t>
            </a:r>
            <a:endParaRPr lang="fr-FR" sz="5400" dirty="0">
              <a:solidFill>
                <a:srgbClr val="C00000"/>
              </a:solidFill>
            </a:endParaRPr>
          </a:p>
        </p:txBody>
      </p:sp>
      <p:sp>
        <p:nvSpPr>
          <p:cNvPr id="4" name="Espace réservé du contenu 3"/>
          <p:cNvSpPr>
            <a:spLocks noGrp="1"/>
          </p:cNvSpPr>
          <p:nvPr>
            <p:ph sz="half" idx="2"/>
          </p:nvPr>
        </p:nvSpPr>
        <p:spPr>
          <a:xfrm>
            <a:off x="4572000" y="1988840"/>
            <a:ext cx="4038600" cy="4525963"/>
          </a:xfrm>
        </p:spPr>
        <p:txBody>
          <a:bodyPr>
            <a:normAutofit lnSpcReduction="10000"/>
          </a:bodyPr>
          <a:lstStyle/>
          <a:p>
            <a:pPr marL="0" indent="0">
              <a:buNone/>
            </a:pPr>
            <a:r>
              <a:rPr lang="fr-FR" dirty="0" smtClean="0"/>
              <a:t>Piero </a:t>
            </a:r>
            <a:r>
              <a:rPr lang="fr-FR" dirty="0" err="1" smtClean="0"/>
              <a:t>della</a:t>
            </a:r>
            <a:r>
              <a:rPr lang="fr-FR" dirty="0" smtClean="0"/>
              <a:t> Francesca (1410?-1492), auteur du </a:t>
            </a:r>
            <a:r>
              <a:rPr lang="fr-FR" i="1" dirty="0" smtClean="0"/>
              <a:t>De </a:t>
            </a:r>
            <a:r>
              <a:rPr lang="fr-FR" i="1" dirty="0" err="1" smtClean="0"/>
              <a:t>Prospectiva</a:t>
            </a:r>
            <a:r>
              <a:rPr lang="fr-FR" i="1" dirty="0" smtClean="0"/>
              <a:t> </a:t>
            </a:r>
            <a:r>
              <a:rPr lang="fr-FR" i="1" dirty="0" err="1" smtClean="0"/>
              <a:t>Pingendi</a:t>
            </a:r>
            <a:r>
              <a:rPr lang="fr-FR" i="1" dirty="0" smtClean="0"/>
              <a:t>, </a:t>
            </a:r>
            <a:r>
              <a:rPr lang="fr-FR" dirty="0" smtClean="0"/>
              <a:t>reprend l’étude des solides platoniciens dans </a:t>
            </a:r>
            <a:r>
              <a:rPr lang="fr-FR" i="1" dirty="0" smtClean="0"/>
              <a:t>De </a:t>
            </a:r>
            <a:r>
              <a:rPr lang="fr-FR" i="1" dirty="0" err="1" smtClean="0"/>
              <a:t>Quinque</a:t>
            </a:r>
            <a:r>
              <a:rPr lang="fr-FR" i="1" dirty="0" smtClean="0"/>
              <a:t> </a:t>
            </a:r>
            <a:r>
              <a:rPr lang="fr-FR" i="1" dirty="0" err="1" smtClean="0"/>
              <a:t>Corporibus</a:t>
            </a:r>
            <a:r>
              <a:rPr lang="fr-FR" i="1" dirty="0" smtClean="0"/>
              <a:t> </a:t>
            </a:r>
            <a:r>
              <a:rPr lang="fr-FR" i="1" dirty="0" err="1" smtClean="0"/>
              <a:t>Regularibus</a:t>
            </a:r>
            <a:r>
              <a:rPr lang="fr-FR" i="1" dirty="0" smtClean="0"/>
              <a:t>.</a:t>
            </a:r>
          </a:p>
          <a:p>
            <a:pPr marL="0" indent="0">
              <a:buNone/>
            </a:pPr>
            <a:r>
              <a:rPr lang="fr-FR" dirty="0" smtClean="0"/>
              <a:t>L’inscription de l’icosaèdre dans un cube n’avait pas été mentionnée par Euclide.</a:t>
            </a:r>
            <a:endParaRPr lang="fr-FR" dirty="0"/>
          </a:p>
        </p:txBody>
      </p:sp>
      <p:pic>
        <p:nvPicPr>
          <p:cNvPr id="5" name="Espace réservé du contenu 4"/>
          <p:cNvPicPr>
            <a:picLocks noGrp="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0738" y="2234185"/>
            <a:ext cx="3813750" cy="4035868"/>
          </a:xfrm>
          <a:prstGeom prst="rect">
            <a:avLst/>
          </a:prstGeom>
          <a:noFill/>
          <a:ln>
            <a:noFill/>
          </a:ln>
        </p:spPr>
      </p:pic>
    </p:spTree>
    <p:extLst>
      <p:ext uri="{BB962C8B-B14F-4D97-AF65-F5344CB8AC3E}">
        <p14:creationId xmlns="" xmlns:p14="http://schemas.microsoft.com/office/powerpoint/2010/main" val="4207163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C00000"/>
                </a:solidFill>
              </a:rPr>
              <a:t>Etude de l’icosaèdre</a:t>
            </a:r>
            <a:endParaRPr lang="fr-FR" sz="6000" dirty="0">
              <a:solidFill>
                <a:srgbClr val="C00000"/>
              </a:solidFill>
            </a:endParaRPr>
          </a:p>
        </p:txBody>
      </p:sp>
      <p:sp>
        <p:nvSpPr>
          <p:cNvPr id="4" name="Espace réservé du contenu 3"/>
          <p:cNvSpPr>
            <a:spLocks noGrp="1"/>
          </p:cNvSpPr>
          <p:nvPr>
            <p:ph sz="half" idx="2"/>
          </p:nvPr>
        </p:nvSpPr>
        <p:spPr>
          <a:xfrm>
            <a:off x="3923928" y="1600200"/>
            <a:ext cx="4968552" cy="4525963"/>
          </a:xfrm>
        </p:spPr>
        <p:txBody>
          <a:bodyPr/>
          <a:lstStyle/>
          <a:p>
            <a:pPr marL="0" indent="0">
              <a:buNone/>
            </a:pPr>
            <a:r>
              <a:rPr lang="fr-FR" dirty="0" smtClean="0"/>
              <a:t>Cette vue montre l’icosaèdre composé de deux pyramides régulières à bases pentagonales et un </a:t>
            </a:r>
            <a:r>
              <a:rPr lang="fr-FR" dirty="0" err="1" smtClean="0"/>
              <a:t>antiprisme</a:t>
            </a:r>
            <a:r>
              <a:rPr lang="fr-FR" dirty="0" smtClean="0"/>
              <a:t> de base identique, et dont les faces sont des triangles équilatéraux.</a:t>
            </a:r>
          </a:p>
          <a:p>
            <a:pPr marL="0" indent="0">
              <a:buNone/>
            </a:pPr>
            <a:endParaRPr lang="fr-FR" dirty="0"/>
          </a:p>
        </p:txBody>
      </p:sp>
      <p:pic>
        <p:nvPicPr>
          <p:cNvPr id="5" name="Espace réservé du contenu 4"/>
          <p:cNvPicPr>
            <a:picLocks noGrp="1"/>
          </p:cNvPicPr>
          <p:nvPr>
            <p:ph sz="half" idx="1"/>
          </p:nvPr>
        </p:nvPicPr>
        <p:blipFill rotWithShape="1">
          <a:blip r:embed="rId2" cstate="print">
            <a:extLst>
              <a:ext uri="{28A0092B-C50C-407E-A947-70E740481C1C}">
                <a14:useLocalDpi xmlns="" xmlns:a14="http://schemas.microsoft.com/office/drawing/2010/main" val="0"/>
              </a:ext>
            </a:extLst>
          </a:blip>
          <a:srcRect l="24099" r="26359"/>
          <a:stretch/>
        </p:blipFill>
        <p:spPr bwMode="auto">
          <a:xfrm>
            <a:off x="899592" y="1844824"/>
            <a:ext cx="2880320" cy="4104455"/>
          </a:xfrm>
          <a:prstGeom prst="rect">
            <a:avLst/>
          </a:prstGeom>
          <a:noFill/>
          <a:ln>
            <a:noFill/>
          </a:ln>
        </p:spPr>
      </p:pic>
      <p:pic>
        <p:nvPicPr>
          <p:cNvPr id="6" name="Imag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581128"/>
            <a:ext cx="2695575" cy="1609725"/>
          </a:xfrm>
          <a:prstGeom prst="rect">
            <a:avLst/>
          </a:prstGeom>
          <a:noFill/>
          <a:ln>
            <a:noFill/>
          </a:ln>
        </p:spPr>
      </p:pic>
    </p:spTree>
    <p:extLst>
      <p:ext uri="{BB962C8B-B14F-4D97-AF65-F5344CB8AC3E}">
        <p14:creationId xmlns="" xmlns:p14="http://schemas.microsoft.com/office/powerpoint/2010/main" val="3547335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C00000"/>
                </a:solidFill>
              </a:rPr>
              <a:t>Trois rectangles d’Or … (1)</a:t>
            </a:r>
            <a:endParaRPr lang="fr-FR" sz="6000" dirty="0">
              <a:solidFill>
                <a:srgbClr val="C00000"/>
              </a:solidFill>
            </a:endParaRPr>
          </a:p>
        </p:txBody>
      </p:sp>
      <p:sp>
        <p:nvSpPr>
          <p:cNvPr id="3" name="Espace réservé du contenu 2"/>
          <p:cNvSpPr>
            <a:spLocks noGrp="1"/>
          </p:cNvSpPr>
          <p:nvPr>
            <p:ph sz="half" idx="1"/>
          </p:nvPr>
        </p:nvSpPr>
        <p:spPr/>
        <p:txBody>
          <a:bodyPr>
            <a:normAutofit/>
          </a:bodyPr>
          <a:lstStyle/>
          <a:p>
            <a:pPr marL="0" indent="0">
              <a:buNone/>
            </a:pPr>
            <a:r>
              <a:rPr lang="fr-FR" sz="3200" dirty="0" smtClean="0"/>
              <a:t>Un rectangle d’Or</a:t>
            </a:r>
          </a:p>
          <a:p>
            <a:pPr marL="0" indent="0">
              <a:buNone/>
            </a:pPr>
            <a:endParaRPr lang="fr-FR" sz="3200" dirty="0"/>
          </a:p>
        </p:txBody>
      </p:sp>
      <p:sp>
        <p:nvSpPr>
          <p:cNvPr id="4" name="Espace réservé du contenu 3"/>
          <p:cNvSpPr>
            <a:spLocks noGrp="1"/>
          </p:cNvSpPr>
          <p:nvPr>
            <p:ph sz="half" idx="2"/>
          </p:nvPr>
        </p:nvSpPr>
        <p:spPr/>
        <p:txBody>
          <a:bodyPr>
            <a:normAutofit/>
          </a:bodyPr>
          <a:lstStyle/>
          <a:p>
            <a:pPr marL="0" indent="0">
              <a:buNone/>
            </a:pPr>
            <a:r>
              <a:rPr lang="fr-FR" sz="3200" dirty="0" smtClean="0"/>
              <a:t>Deux rectangles d’Or</a:t>
            </a:r>
            <a:endParaRPr lang="fr-FR" sz="3200" dirty="0"/>
          </a:p>
        </p:txBody>
      </p:sp>
      <p:pic>
        <p:nvPicPr>
          <p:cNvPr id="5" name="Image 4"/>
          <p:cNvPicPr/>
          <p:nvPr/>
        </p:nvPicPr>
        <p:blipFill rotWithShape="1">
          <a:blip r:embed="rId3" cstate="print"/>
          <a:srcRect l="15868" t="35808" r="38017" b="23715"/>
          <a:stretch/>
        </p:blipFill>
        <p:spPr bwMode="auto">
          <a:xfrm>
            <a:off x="586740" y="2420888"/>
            <a:ext cx="2656840" cy="2552700"/>
          </a:xfrm>
          <a:prstGeom prst="rect">
            <a:avLst/>
          </a:prstGeom>
          <a:ln>
            <a:noFill/>
          </a:ln>
          <a:extLst>
            <a:ext uri="{53640926-AAD7-44D8-BBD7-CCE9431645EC}">
              <a14:shadowObscured xmlns="" xmlns:a14="http://schemas.microsoft.com/office/drawing/2010/main"/>
            </a:ext>
          </a:extLst>
        </p:spPr>
      </p:pic>
      <p:graphicFrame>
        <p:nvGraphicFramePr>
          <p:cNvPr id="6" name="Objet 5"/>
          <p:cNvGraphicFramePr>
            <a:graphicFrameLocks noChangeAspect="1"/>
          </p:cNvGraphicFramePr>
          <p:nvPr>
            <p:extLst>
              <p:ext uri="{D42A27DB-BD31-4B8C-83A1-F6EECF244321}">
                <p14:modId xmlns="" xmlns:p14="http://schemas.microsoft.com/office/powerpoint/2010/main" val="1098084070"/>
              </p:ext>
            </p:extLst>
          </p:nvPr>
        </p:nvGraphicFramePr>
        <p:xfrm>
          <a:off x="888078" y="4973588"/>
          <a:ext cx="1523682" cy="878054"/>
        </p:xfrm>
        <a:graphic>
          <a:graphicData uri="http://schemas.openxmlformats.org/presentationml/2006/ole">
            <p:oleObj spid="_x0000_s2053" name="Equation" r:id="rId4" imgW="749160" imgH="431640" progId="Equation.DSMT4">
              <p:embed/>
            </p:oleObj>
          </a:graphicData>
        </a:graphic>
      </p:graphicFrame>
      <p:pic>
        <p:nvPicPr>
          <p:cNvPr id="7" name="Image 6"/>
          <p:cNvPicPr/>
          <p:nvPr/>
        </p:nvPicPr>
        <p:blipFill rotWithShape="1">
          <a:blip r:embed="rId5" cstate="print"/>
          <a:srcRect l="8925" t="20628" r="26447" b="12622"/>
          <a:stretch/>
        </p:blipFill>
        <p:spPr bwMode="auto">
          <a:xfrm>
            <a:off x="4211960" y="2348880"/>
            <a:ext cx="4680519" cy="388843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876025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C00000"/>
                </a:solidFill>
              </a:rPr>
              <a:t>Trois rectangles d’Or … (2)</a:t>
            </a:r>
            <a:endParaRPr lang="fr-FR" sz="6000" dirty="0">
              <a:solidFill>
                <a:srgbClr val="C00000"/>
              </a:solidFill>
            </a:endParaRPr>
          </a:p>
        </p:txBody>
      </p:sp>
      <p:sp>
        <p:nvSpPr>
          <p:cNvPr id="3" name="Espace réservé du contenu 2"/>
          <p:cNvSpPr>
            <a:spLocks noGrp="1"/>
          </p:cNvSpPr>
          <p:nvPr>
            <p:ph sz="half" idx="1"/>
          </p:nvPr>
        </p:nvSpPr>
        <p:spPr/>
        <p:txBody>
          <a:bodyPr>
            <a:normAutofit/>
          </a:bodyPr>
          <a:lstStyle/>
          <a:p>
            <a:pPr marL="0" indent="0">
              <a:buNone/>
            </a:pPr>
            <a:r>
              <a:rPr lang="fr-FR" sz="3200" dirty="0" smtClean="0"/>
              <a:t>Trois rectangles d’Or</a:t>
            </a:r>
          </a:p>
          <a:p>
            <a:pPr marL="0" indent="0">
              <a:buNone/>
            </a:pPr>
            <a:endParaRPr lang="fr-FR" sz="3200" dirty="0"/>
          </a:p>
        </p:txBody>
      </p:sp>
      <p:sp>
        <p:nvSpPr>
          <p:cNvPr id="4" name="Espace réservé du contenu 3"/>
          <p:cNvSpPr>
            <a:spLocks noGrp="1"/>
          </p:cNvSpPr>
          <p:nvPr>
            <p:ph sz="half" idx="2"/>
          </p:nvPr>
        </p:nvSpPr>
        <p:spPr>
          <a:xfrm>
            <a:off x="4427984" y="1600200"/>
            <a:ext cx="4258816" cy="4525963"/>
          </a:xfrm>
        </p:spPr>
        <p:txBody>
          <a:bodyPr>
            <a:normAutofit/>
          </a:bodyPr>
          <a:lstStyle/>
          <a:p>
            <a:pPr marL="0" indent="0">
              <a:buNone/>
            </a:pPr>
            <a:r>
              <a:rPr lang="fr-FR" sz="3200" dirty="0" smtClean="0"/>
              <a:t>Exercice supplémentaire</a:t>
            </a:r>
            <a:endParaRPr lang="fr-FR" sz="3200" dirty="0"/>
          </a:p>
        </p:txBody>
      </p:sp>
      <p:pic>
        <p:nvPicPr>
          <p:cNvPr id="8" name="Image 7"/>
          <p:cNvPicPr/>
          <p:nvPr/>
        </p:nvPicPr>
        <p:blipFill rotWithShape="1">
          <a:blip r:embed="rId2" cstate="print">
            <a:extLst>
              <a:ext uri="{28A0092B-C50C-407E-A947-70E740481C1C}">
                <a14:useLocalDpi xmlns="" xmlns:a14="http://schemas.microsoft.com/office/drawing/2010/main" val="0"/>
              </a:ext>
            </a:extLst>
          </a:blip>
          <a:srcRect l="14023" r="13563"/>
          <a:stretch/>
        </p:blipFill>
        <p:spPr bwMode="auto">
          <a:xfrm>
            <a:off x="611560" y="2636912"/>
            <a:ext cx="3384376" cy="3096344"/>
          </a:xfrm>
          <a:prstGeom prst="rect">
            <a:avLst/>
          </a:prstGeom>
          <a:noFill/>
          <a:ln>
            <a:noFill/>
          </a:ln>
          <a:extLst>
            <a:ext uri="{53640926-AAD7-44D8-BBD7-CCE9431645EC}">
              <a14:shadowObscured xmlns="" xmlns:a14="http://schemas.microsoft.com/office/drawing/2010/main"/>
            </a:ext>
          </a:extLst>
        </p:spPr>
      </p:pic>
      <p:pic>
        <p:nvPicPr>
          <p:cNvPr id="9" name="Image 8"/>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2348880"/>
            <a:ext cx="3156595" cy="4019909"/>
          </a:xfrm>
          <a:prstGeom prst="rect">
            <a:avLst/>
          </a:prstGeom>
          <a:noFill/>
          <a:ln>
            <a:noFill/>
          </a:ln>
        </p:spPr>
      </p:pic>
    </p:spTree>
    <p:extLst>
      <p:ext uri="{BB962C8B-B14F-4D97-AF65-F5344CB8AC3E}">
        <p14:creationId xmlns="" xmlns:p14="http://schemas.microsoft.com/office/powerpoint/2010/main" val="661660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8000" dirty="0" smtClean="0">
                <a:solidFill>
                  <a:srgbClr val="C00000"/>
                </a:solidFill>
              </a:rPr>
              <a:t>Sources</a:t>
            </a:r>
            <a:endParaRPr lang="fr-FR" sz="8000" dirty="0">
              <a:solidFill>
                <a:srgbClr val="C00000"/>
              </a:solidFill>
            </a:endParaRPr>
          </a:p>
        </p:txBody>
      </p:sp>
      <p:sp>
        <p:nvSpPr>
          <p:cNvPr id="5" name="Espace réservé du contenu 4"/>
          <p:cNvSpPr>
            <a:spLocks noGrp="1"/>
          </p:cNvSpPr>
          <p:nvPr>
            <p:ph idx="1"/>
          </p:nvPr>
        </p:nvSpPr>
        <p:spPr/>
        <p:txBody>
          <a:bodyPr/>
          <a:lstStyle/>
          <a:p>
            <a:pPr>
              <a:buNone/>
            </a:pPr>
            <a:r>
              <a:rPr lang="fr-FR" dirty="0" smtClean="0"/>
              <a:t>1. H.S.M. COXETER </a:t>
            </a:r>
            <a:r>
              <a:rPr lang="fr-FR" i="1" dirty="0" smtClean="0"/>
              <a:t>Introduction to </a:t>
            </a:r>
            <a:r>
              <a:rPr lang="fr-FR" i="1" dirty="0" err="1" smtClean="0"/>
              <a:t>Geometry</a:t>
            </a:r>
            <a:endParaRPr lang="fr-FR" i="1" dirty="0" smtClean="0"/>
          </a:p>
          <a:p>
            <a:pPr>
              <a:buNone/>
            </a:pPr>
            <a:r>
              <a:rPr lang="fr-FR" i="1" dirty="0" smtClean="0"/>
              <a:t> </a:t>
            </a:r>
            <a:r>
              <a:rPr lang="fr-FR" i="1" dirty="0" smtClean="0"/>
              <a:t>   </a:t>
            </a:r>
            <a:r>
              <a:rPr lang="fr-FR" dirty="0" smtClean="0"/>
              <a:t>Ed. </a:t>
            </a:r>
            <a:r>
              <a:rPr lang="fr-FR" dirty="0" err="1" smtClean="0"/>
              <a:t>Wiley</a:t>
            </a:r>
            <a:r>
              <a:rPr lang="fr-FR" dirty="0" smtClean="0"/>
              <a:t> </a:t>
            </a:r>
            <a:r>
              <a:rPr lang="fr-FR" dirty="0" err="1" smtClean="0"/>
              <a:t>classic</a:t>
            </a:r>
            <a:r>
              <a:rPr lang="fr-FR" dirty="0" smtClean="0"/>
              <a:t> </a:t>
            </a:r>
            <a:r>
              <a:rPr lang="fr-FR" dirty="0" err="1" smtClean="0"/>
              <a:t>library</a:t>
            </a:r>
            <a:endParaRPr lang="fr-FR" dirty="0" smtClean="0"/>
          </a:p>
          <a:p>
            <a:pPr>
              <a:buNone/>
            </a:pPr>
            <a:r>
              <a:rPr lang="fr-FR" dirty="0" smtClean="0"/>
              <a:t>2. Imre LAKATOS </a:t>
            </a:r>
            <a:r>
              <a:rPr lang="fr-FR" i="1" dirty="0" smtClean="0"/>
              <a:t>Preuves et réfutations</a:t>
            </a:r>
          </a:p>
          <a:p>
            <a:pPr>
              <a:buNone/>
            </a:pPr>
            <a:r>
              <a:rPr lang="fr-FR" dirty="0" smtClean="0"/>
              <a:t> </a:t>
            </a:r>
            <a:r>
              <a:rPr lang="fr-FR" dirty="0" smtClean="0"/>
              <a:t>    Ed. </a:t>
            </a:r>
            <a:r>
              <a:rPr lang="fr-FR" dirty="0" err="1" smtClean="0"/>
              <a:t>Herrmann</a:t>
            </a:r>
            <a:endParaRPr lang="fr-FR" dirty="0" smtClean="0"/>
          </a:p>
          <a:p>
            <a:pPr>
              <a:buNone/>
            </a:pPr>
            <a:endParaRPr lang="fr-FR" dirty="0" smtClean="0"/>
          </a:p>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C00000"/>
                </a:solidFill>
              </a:rPr>
              <a:t>Les polyèdres de Platon</a:t>
            </a:r>
            <a:endParaRPr lang="fr-FR" sz="6000" dirty="0">
              <a:solidFill>
                <a:srgbClr val="C00000"/>
              </a:solidFill>
            </a:endParaRPr>
          </a:p>
        </p:txBody>
      </p:sp>
      <p:sp>
        <p:nvSpPr>
          <p:cNvPr id="3" name="Espace réservé du contenu 2"/>
          <p:cNvSpPr>
            <a:spLocks noGrp="1"/>
          </p:cNvSpPr>
          <p:nvPr>
            <p:ph idx="1"/>
          </p:nvPr>
        </p:nvSpPr>
        <p:spPr>
          <a:xfrm>
            <a:off x="457200" y="1600200"/>
            <a:ext cx="4834880" cy="4525963"/>
          </a:xfrm>
        </p:spPr>
        <p:txBody>
          <a:bodyPr>
            <a:normAutofit lnSpcReduction="10000"/>
          </a:bodyPr>
          <a:lstStyle/>
          <a:p>
            <a:pPr marL="0" indent="0">
              <a:buNone/>
            </a:pPr>
            <a:r>
              <a:rPr lang="fr-FR" dirty="0" smtClean="0"/>
              <a:t>Un polyèdre est dit </a:t>
            </a:r>
            <a:r>
              <a:rPr lang="fr-FR" dirty="0" smtClean="0">
                <a:solidFill>
                  <a:srgbClr val="FF0000"/>
                </a:solidFill>
              </a:rPr>
              <a:t>régulier </a:t>
            </a:r>
            <a:r>
              <a:rPr lang="fr-FR" dirty="0" smtClean="0"/>
              <a:t>s’il est inscriptible dans une sphère et si ses faces sont des polygones réguliers tous identiques. On peut montrer qu’il n’y en a que cinq : le tétraèdre régulier, l’hexaèdre (cube), l’octaèdre, le dodécaèdre et l’icosaèdre</a:t>
            </a:r>
            <a:endParaRPr lang="fr-FR" dirty="0">
              <a:solidFill>
                <a:srgbClr val="FF0000"/>
              </a:solidFill>
            </a:endParaRPr>
          </a:p>
        </p:txBody>
      </p:sp>
      <p:pic>
        <p:nvPicPr>
          <p:cNvPr id="4" name="Image 3"/>
          <p:cNvPicPr/>
          <p:nvPr/>
        </p:nvPicPr>
        <p:blipFill rotWithShape="1">
          <a:blip r:embed="rId2" cstate="print"/>
          <a:srcRect l="19004" t="20497" r="44032" b="18586"/>
          <a:stretch/>
        </p:blipFill>
        <p:spPr bwMode="auto">
          <a:xfrm>
            <a:off x="5364088" y="1196753"/>
            <a:ext cx="2376264" cy="2592288"/>
          </a:xfrm>
          <a:prstGeom prst="rect">
            <a:avLst/>
          </a:prstGeom>
          <a:ln>
            <a:noFill/>
          </a:ln>
          <a:extLst>
            <a:ext uri="{53640926-AAD7-44D8-BBD7-CCE9431645EC}">
              <a14:shadowObscured xmlns="" xmlns:a14="http://schemas.microsoft.com/office/drawing/2010/main"/>
            </a:ext>
          </a:extLst>
        </p:spPr>
      </p:pic>
      <p:pic>
        <p:nvPicPr>
          <p:cNvPr id="5" name="Image 4"/>
          <p:cNvPicPr/>
          <p:nvPr/>
        </p:nvPicPr>
        <p:blipFill rotWithShape="1">
          <a:blip r:embed="rId3" cstate="print"/>
          <a:srcRect l="19467" t="20210" r="43569" b="20306"/>
          <a:stretch/>
        </p:blipFill>
        <p:spPr bwMode="auto">
          <a:xfrm>
            <a:off x="6228184" y="3789040"/>
            <a:ext cx="2488560" cy="276987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51582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6000" dirty="0" smtClean="0">
                <a:solidFill>
                  <a:srgbClr val="C00000"/>
                </a:solidFill>
              </a:rPr>
              <a:t>Dodécaèdre et icosaèdre</a:t>
            </a:r>
            <a:endParaRPr lang="fr-FR" sz="6000" dirty="0">
              <a:solidFill>
                <a:srgbClr val="C00000"/>
              </a:solidFill>
            </a:endParaRPr>
          </a:p>
        </p:txBody>
      </p:sp>
      <p:pic>
        <p:nvPicPr>
          <p:cNvPr id="7" name="Espace réservé du contenu 6"/>
          <p:cNvPicPr>
            <a:picLocks noGrp="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931871"/>
            <a:ext cx="4038600" cy="3862621"/>
          </a:xfrm>
          <a:prstGeom prst="rect">
            <a:avLst/>
          </a:prstGeom>
          <a:noFill/>
          <a:ln>
            <a:noFill/>
          </a:ln>
        </p:spPr>
      </p:pic>
      <p:pic>
        <p:nvPicPr>
          <p:cNvPr id="8" name="Espace réservé du contenu 7"/>
          <p:cNvPicPr>
            <a:picLocks noGrp="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89450" y="2080038"/>
            <a:ext cx="3356100" cy="3566286"/>
          </a:xfrm>
          <a:prstGeom prst="rect">
            <a:avLst/>
          </a:prstGeom>
          <a:noFill/>
          <a:ln>
            <a:noFill/>
          </a:ln>
        </p:spPr>
      </p:pic>
    </p:spTree>
    <p:extLst>
      <p:ext uri="{BB962C8B-B14F-4D97-AF65-F5344CB8AC3E}">
        <p14:creationId xmlns="" xmlns:p14="http://schemas.microsoft.com/office/powerpoint/2010/main" val="1277035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solidFill>
                  <a:srgbClr val="C00000"/>
                </a:solidFill>
              </a:rPr>
              <a:t>Une très vieille histoire</a:t>
            </a:r>
            <a:endParaRPr lang="fr-FR" sz="6000" dirty="0">
              <a:solidFill>
                <a:srgbClr val="C00000"/>
              </a:solidFill>
            </a:endParaRPr>
          </a:p>
        </p:txBody>
      </p:sp>
      <p:pic>
        <p:nvPicPr>
          <p:cNvPr id="4" name="Espace réservé du contenu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556792"/>
            <a:ext cx="8229600" cy="2253160"/>
          </a:xfrm>
          <a:prstGeom prst="rect">
            <a:avLst/>
          </a:prstGeom>
          <a:noFill/>
          <a:ln>
            <a:noFill/>
          </a:ln>
        </p:spPr>
      </p:pic>
      <p:sp>
        <p:nvSpPr>
          <p:cNvPr id="6" name="ZoneTexte 5"/>
          <p:cNvSpPr txBox="1"/>
          <p:nvPr/>
        </p:nvSpPr>
        <p:spPr>
          <a:xfrm>
            <a:off x="395536" y="4293096"/>
            <a:ext cx="8280920" cy="2431435"/>
          </a:xfrm>
          <a:prstGeom prst="rect">
            <a:avLst/>
          </a:prstGeom>
          <a:noFill/>
        </p:spPr>
        <p:txBody>
          <a:bodyPr wrap="square" rtlCol="0">
            <a:spAutoFit/>
          </a:bodyPr>
          <a:lstStyle/>
          <a:p>
            <a:r>
              <a:rPr lang="fr-FR" sz="4000" b="1" dirty="0"/>
              <a:t>Ces cinq solides platoniciens</a:t>
            </a:r>
          </a:p>
          <a:p>
            <a:r>
              <a:rPr lang="fr-FR" sz="4000" b="1" dirty="0"/>
              <a:t>datent de plus de 1000 ans </a:t>
            </a:r>
            <a:endParaRPr lang="fr-FR" sz="4000" b="1" dirty="0" smtClean="0"/>
          </a:p>
          <a:p>
            <a:r>
              <a:rPr lang="fr-FR" sz="4000" b="1" dirty="0" smtClean="0"/>
              <a:t>avant </a:t>
            </a:r>
            <a:r>
              <a:rPr lang="fr-FR" sz="4000" b="1" dirty="0"/>
              <a:t>Platon.</a:t>
            </a:r>
          </a:p>
          <a:p>
            <a:pPr algn="r"/>
            <a:r>
              <a:rPr lang="fr-FR" sz="3200" dirty="0" err="1"/>
              <a:t>Ashmolean</a:t>
            </a:r>
            <a:r>
              <a:rPr lang="fr-FR" sz="3200" dirty="0"/>
              <a:t> Museum Oxford</a:t>
            </a:r>
          </a:p>
        </p:txBody>
      </p:sp>
    </p:spTree>
    <p:extLst>
      <p:ext uri="{BB962C8B-B14F-4D97-AF65-F5344CB8AC3E}">
        <p14:creationId xmlns="" xmlns:p14="http://schemas.microsoft.com/office/powerpoint/2010/main" val="1443842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5000" dirty="0" smtClean="0">
                <a:solidFill>
                  <a:srgbClr val="C00000"/>
                </a:solidFill>
              </a:rPr>
              <a:t>Quelques essais convaincants?</a:t>
            </a:r>
            <a:endParaRPr lang="fr-FR" sz="5000" dirty="0">
              <a:solidFill>
                <a:srgbClr val="C00000"/>
              </a:solidFill>
            </a:endParaRPr>
          </a:p>
        </p:txBody>
      </p:sp>
      <p:graphicFrame>
        <p:nvGraphicFramePr>
          <p:cNvPr id="6" name="Espace réservé du contenu 5"/>
          <p:cNvGraphicFramePr>
            <a:graphicFrameLocks noGrp="1"/>
          </p:cNvGraphicFramePr>
          <p:nvPr>
            <p:ph idx="1"/>
            <p:extLst>
              <p:ext uri="{D42A27DB-BD31-4B8C-83A1-F6EECF244321}">
                <p14:modId xmlns="" xmlns:p14="http://schemas.microsoft.com/office/powerpoint/2010/main" val="1522084236"/>
              </p:ext>
            </p:extLst>
          </p:nvPr>
        </p:nvGraphicFramePr>
        <p:xfrm>
          <a:off x="539552" y="1628800"/>
          <a:ext cx="8352928" cy="4484832"/>
        </p:xfrm>
        <a:graphic>
          <a:graphicData uri="http://schemas.openxmlformats.org/drawingml/2006/table">
            <a:tbl>
              <a:tblPr firstRow="1" firstCol="1" bandRow="1">
                <a:tableStyleId>{2D5ABB26-0587-4C30-8999-92F81FD0307C}</a:tableStyleId>
              </a:tblPr>
              <a:tblGrid>
                <a:gridCol w="1670273"/>
                <a:gridCol w="1649160"/>
                <a:gridCol w="1721883"/>
                <a:gridCol w="1653851"/>
                <a:gridCol w="1657761"/>
              </a:tblGrid>
              <a:tr h="468000">
                <a:tc>
                  <a:txBody>
                    <a:bodyPr/>
                    <a:lstStyle/>
                    <a:p>
                      <a:pPr algn="ctr">
                        <a:lnSpc>
                          <a:spcPct val="115000"/>
                        </a:lnSpc>
                        <a:spcAft>
                          <a:spcPts val="0"/>
                        </a:spcAft>
                      </a:pPr>
                      <a:r>
                        <a:rPr lang="fr-FR" sz="1600" dirty="0">
                          <a:effectLst/>
                        </a:rPr>
                        <a:t>Tétraèdre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Prisme à base pentagonale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Pyramide à base hexagonale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err="1">
                          <a:effectLst/>
                        </a:rPr>
                        <a:t>Antiprisme</a:t>
                      </a:r>
                      <a:r>
                        <a:rPr lang="fr-FR" sz="1600" dirty="0">
                          <a:effectLst/>
                        </a:rPr>
                        <a:t> à base carrée</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Octaèdre régulier</a:t>
                      </a:r>
                      <a:endParaRPr lang="fr-FR" sz="1600" dirty="0">
                        <a:effectLst/>
                        <a:latin typeface="Calibri"/>
                        <a:ea typeface="Calibri"/>
                        <a:cs typeface="Times New Roman"/>
                      </a:endParaRPr>
                    </a:p>
                  </a:txBody>
                  <a:tcPr marL="68580" marR="68580" marT="0" marB="0"/>
                </a:tc>
              </a:tr>
              <a:tr h="2484000">
                <a:tc>
                  <a:txBody>
                    <a:bodyPr/>
                    <a:lstStyle/>
                    <a:p>
                      <a:pPr>
                        <a:lnSpc>
                          <a:spcPct val="115000"/>
                        </a:lnSpc>
                        <a:spcAft>
                          <a:spcPts val="0"/>
                        </a:spcAft>
                      </a:pPr>
                      <a:endParaRPr lang="fr-FR" sz="110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r>
              <a:tr h="288000">
                <a:tc>
                  <a:txBody>
                    <a:bodyPr/>
                    <a:lstStyle/>
                    <a:p>
                      <a:pPr algn="ctr">
                        <a:lnSpc>
                          <a:spcPct val="115000"/>
                        </a:lnSpc>
                        <a:spcAft>
                          <a:spcPts val="0"/>
                        </a:spcAft>
                      </a:pPr>
                      <a:r>
                        <a:rPr lang="fr-FR" sz="1400" dirty="0">
                          <a:effectLst/>
                        </a:rPr>
                        <a:t>4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10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7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8 sommets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6 sommets</a:t>
                      </a:r>
                      <a:endParaRPr lang="fr-FR" sz="1400" dirty="0">
                        <a:effectLst/>
                        <a:latin typeface="Calibri"/>
                        <a:ea typeface="Calibri"/>
                        <a:cs typeface="Times New Roman"/>
                      </a:endParaRPr>
                    </a:p>
                  </a:txBody>
                  <a:tcPr marL="68580" marR="68580" marT="0" marB="0"/>
                </a:tc>
              </a:tr>
              <a:tr h="360000">
                <a:tc>
                  <a:txBody>
                    <a:bodyPr/>
                    <a:lstStyle/>
                    <a:p>
                      <a:pPr algn="ctr">
                        <a:lnSpc>
                          <a:spcPct val="115000"/>
                        </a:lnSpc>
                        <a:spcAft>
                          <a:spcPts val="0"/>
                        </a:spcAft>
                      </a:pPr>
                      <a:r>
                        <a:rPr lang="fr-FR" sz="1400" dirty="0">
                          <a:effectLst/>
                        </a:rPr>
                        <a:t>6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15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12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16 arêtes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12 arêtes</a:t>
                      </a:r>
                      <a:endParaRPr lang="fr-FR" sz="1400" dirty="0">
                        <a:effectLst/>
                        <a:latin typeface="Calibri"/>
                        <a:ea typeface="Calibri"/>
                        <a:cs typeface="Times New Roman"/>
                      </a:endParaRPr>
                    </a:p>
                  </a:txBody>
                  <a:tcPr marL="68580" marR="68580" marT="0" marB="0"/>
                </a:tc>
              </a:tr>
              <a:tr h="468000">
                <a:tc>
                  <a:txBody>
                    <a:bodyPr/>
                    <a:lstStyle/>
                    <a:p>
                      <a:pPr algn="ctr">
                        <a:lnSpc>
                          <a:spcPct val="115000"/>
                        </a:lnSpc>
                        <a:spcAft>
                          <a:spcPts val="0"/>
                        </a:spcAft>
                      </a:pPr>
                      <a:r>
                        <a:rPr lang="fr-FR" sz="1400" dirty="0">
                          <a:effectLst/>
                        </a:rPr>
                        <a:t>4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7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7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10 faces</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8 faces</a:t>
                      </a:r>
                      <a:endParaRPr lang="fr-FR" sz="1400" dirty="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400" dirty="0">
                          <a:effectLst/>
                        </a:rPr>
                        <a:t>S –a + f =2</a:t>
                      </a:r>
                      <a:endParaRPr lang="fr-FR" sz="1400" dirty="0">
                        <a:effectLst/>
                        <a:latin typeface="Calibri"/>
                        <a:ea typeface="Calibri"/>
                        <a:cs typeface="Times New Roman"/>
                      </a:endParaRPr>
                    </a:p>
                  </a:txBody>
                  <a:tcPr marL="68580" marR="68580" marT="0" marB="0"/>
                </a:tc>
              </a:tr>
            </a:tbl>
          </a:graphicData>
        </a:graphic>
      </p:graphicFrame>
      <p:pic>
        <p:nvPicPr>
          <p:cNvPr id="1029" name="Imag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l="4469" t="13026" r="54179" b="31448"/>
          <a:stretch>
            <a:fillRect/>
          </a:stretch>
        </p:blipFill>
        <p:spPr bwMode="auto">
          <a:xfrm>
            <a:off x="429196" y="2102809"/>
            <a:ext cx="1615666" cy="183024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Imag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9221" t="17896" r="50716" b="11841"/>
          <a:stretch>
            <a:fillRect/>
          </a:stretch>
        </p:blipFill>
        <p:spPr bwMode="auto">
          <a:xfrm>
            <a:off x="2473412" y="2420888"/>
            <a:ext cx="1090476" cy="2158233"/>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Imag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15794" t="20264" r="40240" b="13422"/>
          <a:stretch>
            <a:fillRect/>
          </a:stretch>
        </p:blipFill>
        <p:spPr bwMode="auto">
          <a:xfrm>
            <a:off x="3851920" y="2337184"/>
            <a:ext cx="1413284" cy="215823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Imag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l="27492" t="-1053" r="28705" b="21448"/>
          <a:stretch>
            <a:fillRect/>
          </a:stretch>
        </p:blipFill>
        <p:spPr bwMode="auto">
          <a:xfrm>
            <a:off x="5580112" y="2257419"/>
            <a:ext cx="1512168" cy="2343179"/>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Imag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l="28275" t="42896" r="47639" b="18420"/>
          <a:stretch>
            <a:fillRect/>
          </a:stretch>
        </p:blipFill>
        <p:spPr bwMode="auto">
          <a:xfrm>
            <a:off x="7452320" y="1964159"/>
            <a:ext cx="1533252" cy="208622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a:spLocks noChangeArrowheads="1"/>
          </p:cNvSpPr>
          <p:nvPr/>
        </p:nvSpPr>
        <p:spPr bwMode="auto">
          <a:xfrm>
            <a:off x="1181100" y="31877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387570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55577" y="476672"/>
            <a:ext cx="7582320" cy="1440160"/>
          </a:xfrm>
        </p:spPr>
        <p:txBody>
          <a:bodyPr>
            <a:normAutofit/>
          </a:bodyPr>
          <a:lstStyle/>
          <a:p>
            <a:r>
              <a:rPr lang="fr-FR" sz="6000" dirty="0" smtClean="0">
                <a:solidFill>
                  <a:srgbClr val="C00000"/>
                </a:solidFill>
              </a:rPr>
              <a:t>Quelques échecs</a:t>
            </a:r>
            <a:endParaRPr lang="fr-FR" sz="6000" dirty="0">
              <a:solidFill>
                <a:srgbClr val="C00000"/>
              </a:solidFill>
            </a:endParaRPr>
          </a:p>
        </p:txBody>
      </p:sp>
      <p:graphicFrame>
        <p:nvGraphicFramePr>
          <p:cNvPr id="6" name="Espace réservé du contenu 5"/>
          <p:cNvGraphicFramePr>
            <a:graphicFrameLocks noGrp="1"/>
          </p:cNvGraphicFramePr>
          <p:nvPr>
            <p:ph idx="1"/>
            <p:extLst>
              <p:ext uri="{D42A27DB-BD31-4B8C-83A1-F6EECF244321}">
                <p14:modId xmlns="" xmlns:p14="http://schemas.microsoft.com/office/powerpoint/2010/main" val="3493974016"/>
              </p:ext>
            </p:extLst>
          </p:nvPr>
        </p:nvGraphicFramePr>
        <p:xfrm>
          <a:off x="755576" y="2204864"/>
          <a:ext cx="7704856" cy="4420618"/>
        </p:xfrm>
        <a:graphic>
          <a:graphicData uri="http://schemas.openxmlformats.org/drawingml/2006/table">
            <a:tbl>
              <a:tblPr firstRow="1" firstCol="1" bandRow="1">
                <a:tableStyleId>{2D5ABB26-0587-4C30-8999-92F81FD0307C}</a:tableStyleId>
              </a:tblPr>
              <a:tblGrid>
                <a:gridCol w="1926214"/>
                <a:gridCol w="1926214"/>
                <a:gridCol w="1926214"/>
                <a:gridCol w="1926214"/>
              </a:tblGrid>
              <a:tr h="322217">
                <a:tc>
                  <a:txBody>
                    <a:bodyPr/>
                    <a:lstStyle/>
                    <a:p>
                      <a:pPr algn="ct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fr-FR" sz="1600" dirty="0">
                        <a:effectLst/>
                        <a:latin typeface="Calibri"/>
                        <a:ea typeface="Calibri"/>
                        <a:cs typeface="Times New Roman"/>
                      </a:endParaRPr>
                    </a:p>
                  </a:txBody>
                  <a:tcPr marL="68580" marR="68580" marT="0" marB="0"/>
                </a:tc>
              </a:tr>
              <a:tr h="576000">
                <a:tc>
                  <a:txBody>
                    <a:bodyPr/>
                    <a:lstStyle/>
                    <a:p>
                      <a:pPr algn="ctr">
                        <a:lnSpc>
                          <a:spcPct val="115000"/>
                        </a:lnSpc>
                        <a:spcAft>
                          <a:spcPts val="0"/>
                        </a:spcAft>
                      </a:pPr>
                      <a:r>
                        <a:rPr lang="fr-FR" sz="1800" dirty="0">
                          <a:effectLst/>
                        </a:rPr>
                        <a:t>Deux tétraèdres</a:t>
                      </a:r>
                      <a:endParaRPr lang="fr-F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800" dirty="0">
                          <a:effectLst/>
                        </a:rPr>
                        <a:t>Prisme creusé</a:t>
                      </a:r>
                      <a:endParaRPr lang="fr-F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800" dirty="0">
                          <a:effectLst/>
                        </a:rPr>
                        <a:t>Deux tétraèdres</a:t>
                      </a:r>
                      <a:endParaRPr lang="fr-F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800" dirty="0" smtClean="0">
                          <a:effectLst/>
                        </a:rPr>
                        <a:t>Cadre à bord prismatique</a:t>
                      </a:r>
                      <a:endParaRPr lang="fr-FR" sz="1800" dirty="0">
                        <a:effectLst/>
                        <a:latin typeface="Calibri"/>
                        <a:ea typeface="Calibri"/>
                        <a:cs typeface="Times New Roman"/>
                      </a:endParaRPr>
                    </a:p>
                  </a:txBody>
                  <a:tcPr marL="68580" marR="68580" marT="0" marB="0"/>
                </a:tc>
              </a:tr>
              <a:tr h="2304000">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r>
              <a:tr h="216699">
                <a:tc>
                  <a:txBody>
                    <a:bodyPr/>
                    <a:lstStyle/>
                    <a:p>
                      <a:pPr algn="ctr">
                        <a:lnSpc>
                          <a:spcPct val="115000"/>
                        </a:lnSpc>
                        <a:spcAft>
                          <a:spcPts val="0"/>
                        </a:spcAft>
                      </a:pPr>
                      <a:r>
                        <a:rPr lang="fr-FR" sz="1600" dirty="0">
                          <a:effectLst/>
                        </a:rPr>
                        <a:t>7 sommets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a:effectLst/>
                        </a:rPr>
                        <a:t>16 sommets</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a:effectLst/>
                        </a:rPr>
                        <a:t>6 sommets</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12 </a:t>
                      </a:r>
                      <a:r>
                        <a:rPr lang="fr-FR" sz="1600" dirty="0">
                          <a:effectLst/>
                        </a:rPr>
                        <a:t>sommets</a:t>
                      </a:r>
                      <a:endParaRPr lang="fr-FR" sz="1600" dirty="0">
                        <a:effectLst/>
                        <a:latin typeface="Calibri"/>
                        <a:ea typeface="Calibri"/>
                        <a:cs typeface="Times New Roman"/>
                      </a:endParaRPr>
                    </a:p>
                  </a:txBody>
                  <a:tcPr marL="68580" marR="68580" marT="0" marB="0"/>
                </a:tc>
              </a:tr>
              <a:tr h="247859">
                <a:tc>
                  <a:txBody>
                    <a:bodyPr/>
                    <a:lstStyle/>
                    <a:p>
                      <a:pPr algn="ctr">
                        <a:lnSpc>
                          <a:spcPct val="115000"/>
                        </a:lnSpc>
                        <a:spcAft>
                          <a:spcPts val="0"/>
                        </a:spcAft>
                      </a:pPr>
                      <a:r>
                        <a:rPr lang="fr-FR" sz="1600" dirty="0">
                          <a:effectLst/>
                        </a:rPr>
                        <a:t>12 arêtes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24 arêtes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11 arêtes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24 </a:t>
                      </a:r>
                      <a:r>
                        <a:rPr lang="fr-FR" sz="1600" dirty="0">
                          <a:effectLst/>
                        </a:rPr>
                        <a:t>arêtes</a:t>
                      </a:r>
                      <a:endParaRPr lang="fr-FR" sz="1600" dirty="0">
                        <a:effectLst/>
                        <a:latin typeface="Calibri"/>
                        <a:ea typeface="Calibri"/>
                        <a:cs typeface="Times New Roman"/>
                      </a:endParaRPr>
                    </a:p>
                  </a:txBody>
                  <a:tcPr marL="68580" marR="68580" marT="0" marB="0"/>
                </a:tc>
              </a:tr>
              <a:tr h="322217">
                <a:tc>
                  <a:txBody>
                    <a:bodyPr/>
                    <a:lstStyle/>
                    <a:p>
                      <a:pPr algn="ctr">
                        <a:lnSpc>
                          <a:spcPct val="115000"/>
                        </a:lnSpc>
                        <a:spcAft>
                          <a:spcPts val="0"/>
                        </a:spcAft>
                      </a:pPr>
                      <a:r>
                        <a:rPr lang="fr-FR" sz="1600" dirty="0">
                          <a:effectLst/>
                        </a:rPr>
                        <a:t>6 faces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11 faces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8 faces</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12 </a:t>
                      </a:r>
                      <a:r>
                        <a:rPr lang="fr-FR" sz="1600" dirty="0">
                          <a:effectLst/>
                        </a:rPr>
                        <a:t>faces</a:t>
                      </a:r>
                      <a:endParaRPr lang="fr-FR" sz="1600" dirty="0">
                        <a:effectLst/>
                        <a:latin typeface="Calibri"/>
                        <a:ea typeface="Calibri"/>
                        <a:cs typeface="Times New Roman"/>
                      </a:endParaRPr>
                    </a:p>
                  </a:txBody>
                  <a:tcPr marL="68580" marR="68580" marT="0" marB="0"/>
                </a:tc>
              </a:tr>
              <a:tr h="223073">
                <a:tc>
                  <a:txBody>
                    <a:bodyPr/>
                    <a:lstStyle/>
                    <a:p>
                      <a:pPr algn="ctr">
                        <a:lnSpc>
                          <a:spcPct val="115000"/>
                        </a:lnSpc>
                        <a:spcAft>
                          <a:spcPts val="0"/>
                        </a:spcAft>
                      </a:pPr>
                      <a:r>
                        <a:rPr lang="fr-FR" sz="1600" dirty="0">
                          <a:effectLst/>
                        </a:rPr>
                        <a:t>S –a + f =1</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a:effectLst/>
                        </a:rPr>
                        <a:t>S –a + f =3</a:t>
                      </a:r>
                      <a:endParaRPr lang="fr-FR" sz="160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S –a + f =3</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a:effectLst/>
                        </a:rPr>
                        <a:t>S –a + f </a:t>
                      </a:r>
                      <a:r>
                        <a:rPr lang="fr-FR" sz="1600" dirty="0" smtClean="0">
                          <a:effectLst/>
                        </a:rPr>
                        <a:t>=0</a:t>
                      </a:r>
                      <a:endParaRPr lang="fr-FR" sz="1600" dirty="0">
                        <a:effectLst/>
                        <a:latin typeface="Calibri"/>
                        <a:ea typeface="Calibri"/>
                        <a:cs typeface="Times New Roman"/>
                      </a:endParaRPr>
                    </a:p>
                  </a:txBody>
                  <a:tcPr marL="68580" marR="68580" marT="0" marB="0"/>
                </a:tc>
              </a:tr>
            </a:tbl>
          </a:graphicData>
        </a:graphic>
      </p:graphicFrame>
      <p:sp>
        <p:nvSpPr>
          <p:cNvPr id="7" name="Rectangle 6"/>
          <p:cNvSpPr>
            <a:spLocks noChangeArrowheads="1"/>
          </p:cNvSpPr>
          <p:nvPr/>
        </p:nvSpPr>
        <p:spPr bwMode="auto">
          <a:xfrm>
            <a:off x="1181100" y="31877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Image 11"/>
          <p:cNvPicPr/>
          <p:nvPr/>
        </p:nvPicPr>
        <p:blipFill rotWithShape="1">
          <a:blip r:embed="rId2" cstate="print"/>
          <a:srcRect l="15646" t="21973" r="48927" b="10658"/>
          <a:stretch/>
        </p:blipFill>
        <p:spPr bwMode="auto">
          <a:xfrm>
            <a:off x="1280185" y="3356992"/>
            <a:ext cx="1160780" cy="1875155"/>
          </a:xfrm>
          <a:prstGeom prst="rect">
            <a:avLst/>
          </a:prstGeom>
          <a:ln>
            <a:noFill/>
          </a:ln>
          <a:extLst>
            <a:ext uri="{53640926-AAD7-44D8-BBD7-CCE9431645EC}">
              <a14:shadowObscured xmlns="" xmlns:a14="http://schemas.microsoft.com/office/drawing/2010/main"/>
            </a:ext>
          </a:extLst>
        </p:spPr>
      </p:pic>
      <p:pic>
        <p:nvPicPr>
          <p:cNvPr id="13" name="Image 12"/>
          <p:cNvPicPr/>
          <p:nvPr/>
        </p:nvPicPr>
        <p:blipFill rotWithShape="1">
          <a:blip r:embed="rId3" cstate="print"/>
          <a:srcRect l="20451" t="31974" r="47698" b="15263"/>
          <a:stretch/>
        </p:blipFill>
        <p:spPr bwMode="auto">
          <a:xfrm>
            <a:off x="2978088" y="3296667"/>
            <a:ext cx="1375410" cy="1935480"/>
          </a:xfrm>
          <a:prstGeom prst="rect">
            <a:avLst/>
          </a:prstGeom>
          <a:ln>
            <a:noFill/>
          </a:ln>
          <a:extLst>
            <a:ext uri="{53640926-AAD7-44D8-BBD7-CCE9431645EC}">
              <a14:shadowObscured xmlns="" xmlns:a14="http://schemas.microsoft.com/office/drawing/2010/main"/>
            </a:ext>
          </a:extLst>
        </p:spPr>
      </p:pic>
      <p:pic>
        <p:nvPicPr>
          <p:cNvPr id="14" name="Image 13"/>
          <p:cNvPicPr/>
          <p:nvPr/>
        </p:nvPicPr>
        <p:blipFill rotWithShape="1">
          <a:blip r:embed="rId4" cstate="print"/>
          <a:srcRect l="25704" t="29079" r="41775" b="25921"/>
          <a:stretch/>
        </p:blipFill>
        <p:spPr bwMode="auto">
          <a:xfrm>
            <a:off x="4860032" y="3443669"/>
            <a:ext cx="1447800" cy="1701800"/>
          </a:xfrm>
          <a:prstGeom prst="rect">
            <a:avLst/>
          </a:prstGeom>
          <a:ln>
            <a:noFill/>
          </a:ln>
          <a:extLst>
            <a:ext uri="{53640926-AAD7-44D8-BBD7-CCE9431645EC}">
              <a14:shadowObscured xmlns="" xmlns:a14="http://schemas.microsoft.com/office/drawing/2010/main"/>
            </a:ext>
          </a:extLst>
        </p:spPr>
      </p:pic>
      <p:pic>
        <p:nvPicPr>
          <p:cNvPr id="9" name="Image 8"/>
          <p:cNvPicPr/>
          <p:nvPr/>
        </p:nvPicPr>
        <p:blipFill rotWithShape="1">
          <a:blip r:embed="rId5" cstate="print"/>
          <a:srcRect l="20288" t="12038" r="46209" b="3420"/>
          <a:stretch/>
        </p:blipFill>
        <p:spPr bwMode="auto">
          <a:xfrm>
            <a:off x="6913766" y="3230197"/>
            <a:ext cx="1546666" cy="206841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09228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Un théorème devient définition</a:t>
            </a:r>
            <a:endParaRPr lang="fr-FR" dirty="0">
              <a:solidFill>
                <a:srgbClr val="C00000"/>
              </a:solidFill>
            </a:endParaRPr>
          </a:p>
        </p:txBody>
      </p:sp>
      <p:sp>
        <p:nvSpPr>
          <p:cNvPr id="3" name="Espace réservé du contenu 2"/>
          <p:cNvSpPr>
            <a:spLocks noGrp="1"/>
          </p:cNvSpPr>
          <p:nvPr>
            <p:ph idx="1"/>
          </p:nvPr>
        </p:nvSpPr>
        <p:spPr>
          <a:xfrm>
            <a:off x="251520" y="1412776"/>
            <a:ext cx="5256584" cy="4741987"/>
          </a:xfrm>
        </p:spPr>
        <p:txBody>
          <a:bodyPr>
            <a:normAutofit/>
          </a:bodyPr>
          <a:lstStyle/>
          <a:p>
            <a:pPr marL="0" indent="0">
              <a:buNone/>
            </a:pPr>
            <a:r>
              <a:rPr lang="fr-FR" dirty="0" smtClean="0"/>
              <a:t>La formule d’Euler (devenue formule d’Euler-Descartes) n’est vraie que pour </a:t>
            </a:r>
            <a:r>
              <a:rPr lang="fr-FR" dirty="0" smtClean="0">
                <a:solidFill>
                  <a:srgbClr val="C00000"/>
                </a:solidFill>
              </a:rPr>
              <a:t>certains </a:t>
            </a:r>
            <a:r>
              <a:rPr lang="fr-FR" dirty="0" smtClean="0"/>
              <a:t>polyèdres. Inutile de chercher à écarter des « cas particuliers », les exemples précédents prouvent qu’on peut obtenir tout entier positif ou négatif comme s – a + f …</a:t>
            </a:r>
            <a:endParaRPr lang="fr-FR" dirty="0"/>
          </a:p>
        </p:txBody>
      </p:sp>
      <p:pic>
        <p:nvPicPr>
          <p:cNvPr id="4" name="Image 3"/>
          <p:cNvPicPr>
            <a:picLocks noChangeAspect="1"/>
          </p:cNvPicPr>
          <p:nvPr/>
        </p:nvPicPr>
        <p:blipFill rotWithShape="1">
          <a:blip r:embed="rId2" cstate="print">
            <a:extLst>
              <a:ext uri="{28A0092B-C50C-407E-A947-70E740481C1C}">
                <a14:useLocalDpi xmlns="" xmlns:a14="http://schemas.microsoft.com/office/drawing/2010/main" val="0"/>
              </a:ext>
            </a:extLst>
          </a:blip>
          <a:srcRect l="13311" r="12740"/>
          <a:stretch/>
        </p:blipFill>
        <p:spPr>
          <a:xfrm>
            <a:off x="5618664" y="1313936"/>
            <a:ext cx="3521798" cy="4995383"/>
          </a:xfrm>
          <a:prstGeom prst="rect">
            <a:avLst/>
          </a:prstGeom>
        </p:spPr>
      </p:pic>
    </p:spTree>
    <p:extLst>
      <p:ext uri="{BB962C8B-B14F-4D97-AF65-F5344CB8AC3E}">
        <p14:creationId xmlns="" xmlns:p14="http://schemas.microsoft.com/office/powerpoint/2010/main" val="1869745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La démonstration de Cauchy (1)</a:t>
            </a:r>
            <a:endParaRPr lang="fr-FR" dirty="0">
              <a:solidFill>
                <a:srgbClr val="C00000"/>
              </a:solidFill>
            </a:endParaRPr>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 xmlns:a14="http://schemas.microsoft.com/office/drawing/2010/main" val="0"/>
              </a:ext>
            </a:extLst>
          </a:blip>
          <a:srcRect l="10872" t="24476" r="30394" b="9543"/>
          <a:stretch/>
        </p:blipFill>
        <p:spPr bwMode="auto">
          <a:xfrm>
            <a:off x="323528" y="1628800"/>
            <a:ext cx="2372008" cy="2263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half" idx="2"/>
          </p:nvPr>
        </p:nvSpPr>
        <p:spPr>
          <a:xfrm>
            <a:off x="2771800" y="1600200"/>
            <a:ext cx="5915000" cy="4525963"/>
          </a:xfrm>
        </p:spPr>
        <p:txBody>
          <a:bodyPr>
            <a:normAutofit lnSpcReduction="10000"/>
          </a:bodyPr>
          <a:lstStyle/>
          <a:p>
            <a:pPr marL="0" indent="0">
              <a:buNone/>
            </a:pPr>
            <a:r>
              <a:rPr lang="fr-FR" dirty="0" smtClean="0"/>
              <a:t>Un polyèdre étant donné, on l’aplatit par déformation continue sur le plan d’une face. On obtient un polygone découpé en régions polygonales correspondant aux anciennes faces. Une face a été perdue dans le processus : on considère qu’elle correspond à la partie du plan restante. Les termes sommets, arêtes, faces s’appliquent à présent à des objets du plan, mais la somme s – a + f demeure. </a:t>
            </a:r>
            <a:endParaRPr lang="fr-FR" dirty="0"/>
          </a:p>
        </p:txBody>
      </p:sp>
      <p:sp>
        <p:nvSpPr>
          <p:cNvPr id="5" name="ZoneTexte 4"/>
          <p:cNvSpPr txBox="1"/>
          <p:nvPr/>
        </p:nvSpPr>
        <p:spPr>
          <a:xfrm>
            <a:off x="179512" y="4005064"/>
            <a:ext cx="2592288" cy="1477328"/>
          </a:xfrm>
          <a:prstGeom prst="rect">
            <a:avLst/>
          </a:prstGeom>
          <a:noFill/>
        </p:spPr>
        <p:txBody>
          <a:bodyPr wrap="square" rtlCol="0">
            <a:spAutoFit/>
          </a:bodyPr>
          <a:lstStyle/>
          <a:p>
            <a:r>
              <a:rPr lang="fr-FR" dirty="0" smtClean="0">
                <a:solidFill>
                  <a:schemeClr val="accent3">
                    <a:lumMod val="50000"/>
                  </a:schemeClr>
                </a:solidFill>
              </a:rPr>
              <a:t>Dans cet exemple, un cube a été « ouvert » par une face, les six autres étant transformées en quadrilatères adjacents</a:t>
            </a:r>
            <a:r>
              <a:rPr lang="fr-FR" dirty="0" smtClean="0">
                <a:solidFill>
                  <a:schemeClr val="accent3">
                    <a:lumMod val="75000"/>
                  </a:schemeClr>
                </a:solidFill>
              </a:rPr>
              <a:t> </a:t>
            </a:r>
            <a:endParaRPr lang="fr-FR" dirty="0">
              <a:solidFill>
                <a:schemeClr val="accent3">
                  <a:lumMod val="75000"/>
                </a:schemeClr>
              </a:solidFill>
            </a:endParaRPr>
          </a:p>
        </p:txBody>
      </p:sp>
    </p:spTree>
    <p:extLst>
      <p:ext uri="{BB962C8B-B14F-4D97-AF65-F5344CB8AC3E}">
        <p14:creationId xmlns="" xmlns:p14="http://schemas.microsoft.com/office/powerpoint/2010/main" val="3217422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La démonstration de Cauchy (2)</a:t>
            </a:r>
            <a:endParaRPr lang="fr-FR" dirty="0">
              <a:solidFill>
                <a:srgbClr val="C00000"/>
              </a:solidFill>
            </a:endParaRPr>
          </a:p>
        </p:txBody>
      </p:sp>
      <p:pic>
        <p:nvPicPr>
          <p:cNvPr id="1026" name="Picture 2"/>
          <p:cNvPicPr>
            <a:picLocks noGrp="1" noChangeAspect="1" noChangeArrowheads="1"/>
          </p:cNvPicPr>
          <p:nvPr>
            <p:ph sz="half" idx="1"/>
          </p:nvPr>
        </p:nvPicPr>
        <p:blipFill rotWithShape="1">
          <a:blip r:embed="rId2" cstate="print">
            <a:extLst>
              <a:ext uri="{28A0092B-C50C-407E-A947-70E740481C1C}">
                <a14:useLocalDpi xmlns="" xmlns:a14="http://schemas.microsoft.com/office/drawing/2010/main" val="0"/>
              </a:ext>
            </a:extLst>
          </a:blip>
          <a:srcRect l="10872" t="24476" r="30394" b="9543"/>
          <a:stretch/>
        </p:blipFill>
        <p:spPr bwMode="auto">
          <a:xfrm>
            <a:off x="323528" y="1628800"/>
            <a:ext cx="2372008" cy="2263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sz="half" idx="2"/>
          </p:nvPr>
        </p:nvSpPr>
        <p:spPr>
          <a:xfrm>
            <a:off x="2771800" y="1600200"/>
            <a:ext cx="5915000" cy="4525963"/>
          </a:xfrm>
        </p:spPr>
        <p:txBody>
          <a:bodyPr>
            <a:normAutofit/>
          </a:bodyPr>
          <a:lstStyle/>
          <a:p>
            <a:pPr marL="0" indent="0">
              <a:buNone/>
            </a:pPr>
            <a:r>
              <a:rPr lang="fr-FR" dirty="0" smtClean="0"/>
              <a:t>Chacune des « faces » - sauf la face qui occupe le reste du plan - est découpée en triangles. On ajoute autant de faces que d’arêtes, la somme s – a + f demeure.</a:t>
            </a:r>
            <a:endParaRPr lang="fr-FR" dirty="0"/>
          </a:p>
        </p:txBody>
      </p:sp>
      <p:sp>
        <p:nvSpPr>
          <p:cNvPr id="5" name="ZoneTexte 4"/>
          <p:cNvSpPr txBox="1"/>
          <p:nvPr/>
        </p:nvSpPr>
        <p:spPr>
          <a:xfrm>
            <a:off x="179512" y="4146216"/>
            <a:ext cx="2376264" cy="1815882"/>
          </a:xfrm>
          <a:prstGeom prst="rect">
            <a:avLst/>
          </a:prstGeom>
          <a:noFill/>
        </p:spPr>
        <p:txBody>
          <a:bodyPr wrap="square" rtlCol="0">
            <a:spAutoFit/>
          </a:bodyPr>
          <a:lstStyle/>
          <a:p>
            <a:r>
              <a:rPr lang="fr-FR" sz="1600" dirty="0" smtClean="0">
                <a:solidFill>
                  <a:schemeClr val="accent3">
                    <a:lumMod val="50000"/>
                  </a:schemeClr>
                </a:solidFill>
              </a:rPr>
              <a:t>Tout polygone peut être décomposé en triangles : partant d’un sommet, on choisit en tournant le premier et le second sommets, puis le second et le troisième, etc.</a:t>
            </a:r>
            <a:endParaRPr lang="fr-FR" sz="1600" dirty="0">
              <a:solidFill>
                <a:schemeClr val="accent3">
                  <a:lumMod val="75000"/>
                </a:schemeClr>
              </a:solidFill>
            </a:endParaRPr>
          </a:p>
        </p:txBody>
      </p:sp>
      <p:pic>
        <p:nvPicPr>
          <p:cNvPr id="7" name="Image 6"/>
          <p:cNvPicPr/>
          <p:nvPr/>
        </p:nvPicPr>
        <p:blipFill rotWithShape="1">
          <a:blip r:embed="rId3" cstate="print"/>
          <a:srcRect l="9386" t="27477" r="32793" b="12647"/>
          <a:stretch/>
        </p:blipFill>
        <p:spPr bwMode="auto">
          <a:xfrm>
            <a:off x="251520" y="1556792"/>
            <a:ext cx="2447841" cy="2469565"/>
          </a:xfrm>
          <a:prstGeom prst="rect">
            <a:avLst/>
          </a:prstGeom>
          <a:ln>
            <a:noFill/>
          </a:ln>
          <a:extLst>
            <a:ext uri="{53640926-AAD7-44D8-BBD7-CCE9431645EC}">
              <a14:shadowObscured xmlns="" xmlns:a14="http://schemas.microsoft.com/office/drawing/2010/main"/>
            </a:ext>
          </a:extLst>
        </p:spPr>
      </p:pic>
      <p:sp>
        <p:nvSpPr>
          <p:cNvPr id="9" name="ZoneTexte 8"/>
          <p:cNvSpPr txBox="1"/>
          <p:nvPr/>
        </p:nvSpPr>
        <p:spPr>
          <a:xfrm>
            <a:off x="5148064" y="4026357"/>
            <a:ext cx="3672408" cy="2246769"/>
          </a:xfrm>
          <a:prstGeom prst="rect">
            <a:avLst/>
          </a:prstGeom>
          <a:noFill/>
        </p:spPr>
        <p:txBody>
          <a:bodyPr wrap="square" rtlCol="0">
            <a:spAutoFit/>
          </a:bodyPr>
          <a:lstStyle/>
          <a:p>
            <a:r>
              <a:rPr lang="fr-FR" sz="2800" dirty="0" smtClean="0"/>
              <a:t>Si on supprime le côté d’un triangle qui est sa frontière avec l’extérieur, on enlève une face et une arête…</a:t>
            </a:r>
            <a:endParaRPr lang="fr-FR" sz="2800" dirty="0"/>
          </a:p>
        </p:txBody>
      </p:sp>
      <p:pic>
        <p:nvPicPr>
          <p:cNvPr id="13" name="Image 12"/>
          <p:cNvPicPr/>
          <p:nvPr/>
        </p:nvPicPr>
        <p:blipFill rotWithShape="1">
          <a:blip r:embed="rId4" cstate="print"/>
          <a:srcRect l="7770" t="28672" r="41947" b="12147"/>
          <a:stretch/>
        </p:blipFill>
        <p:spPr bwMode="auto">
          <a:xfrm rot="10800000" flipH="1" flipV="1">
            <a:off x="2411760" y="3933056"/>
            <a:ext cx="2520280" cy="2304256"/>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38293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755</Words>
  <Application>Microsoft Office PowerPoint</Application>
  <PresentationFormat>Affichage à l'écran (4:3)</PresentationFormat>
  <Paragraphs>97</Paragraphs>
  <Slides>17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Thème Office</vt:lpstr>
      <vt:lpstr>Equation</vt:lpstr>
      <vt:lpstr>Polyèdres</vt:lpstr>
      <vt:lpstr>Les polyèdres de Platon</vt:lpstr>
      <vt:lpstr>Dodécaèdre et icosaèdre</vt:lpstr>
      <vt:lpstr>Une très vieille histoire</vt:lpstr>
      <vt:lpstr>Quelques essais convaincants?</vt:lpstr>
      <vt:lpstr>Quelques échecs</vt:lpstr>
      <vt:lpstr>Un théorème devient définition</vt:lpstr>
      <vt:lpstr>La démonstration de Cauchy (1)</vt:lpstr>
      <vt:lpstr>La démonstration de Cauchy (2)</vt:lpstr>
      <vt:lpstr>La démonstration de Cauchy (3)</vt:lpstr>
      <vt:lpstr>La molécule de méthane</vt:lpstr>
      <vt:lpstr>109° 29 min</vt:lpstr>
      <vt:lpstr>Piero della Francesca, peintre et mathématicien</vt:lpstr>
      <vt:lpstr>Etude de l’icosaèdre</vt:lpstr>
      <vt:lpstr>Trois rectangles d’Or … (1)</vt:lpstr>
      <vt:lpstr>Trois rectangles d’Or … (2)</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Lenovo User</cp:lastModifiedBy>
  <cp:revision>36</cp:revision>
  <dcterms:created xsi:type="dcterms:W3CDTF">2011-04-09T20:03:15Z</dcterms:created>
  <dcterms:modified xsi:type="dcterms:W3CDTF">2011-04-12T09:19:14Z</dcterms:modified>
</cp:coreProperties>
</file>