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93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582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224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188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811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273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30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61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897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87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144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00BD-7973-45B0-B892-BA1935328F58}" type="datetimeFigureOut">
              <a:rPr lang="fr-FR" smtClean="0"/>
              <a:pPr/>
              <a:t>29/04/2016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DB6E-1EFB-4288-8009-09913AE668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13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ler.ac-versailles.fr/webMathematica/clubs_compet/pepiniere2015_2016/introduction_logarithmes.pdf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ler.ac-versailles.fr/webMathematica/clubs_compet/pepiniere2015_2016/de_Boole_a_Shannon.pptx" TargetMode="External"/><Relationship Id="rId7" Type="http://schemas.openxmlformats.org/officeDocument/2006/relationships/hyperlink" Target="https://euler.ac-versailles.fr/webMathematica/clubs_compet/pepiniere2015_2016/The_Ultimate_Machine_by_Claude_Elwood_Shannon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328591"/>
          </a:xfrm>
        </p:spPr>
        <p:txBody>
          <a:bodyPr>
            <a:norm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Information</a:t>
            </a:r>
            <a:br>
              <a:rPr lang="fr-FR" sz="9600" dirty="0" smtClean="0">
                <a:solidFill>
                  <a:srgbClr val="C00000"/>
                </a:solidFill>
              </a:rPr>
            </a:br>
            <a:r>
              <a:rPr lang="fr-FR" sz="9600" dirty="0" smtClean="0">
                <a:solidFill>
                  <a:srgbClr val="C00000"/>
                </a:solidFill>
              </a:rPr>
              <a:t>et</a:t>
            </a:r>
            <a:br>
              <a:rPr lang="fr-FR" sz="9600" dirty="0" smtClean="0">
                <a:solidFill>
                  <a:srgbClr val="C00000"/>
                </a:solidFill>
              </a:rPr>
            </a:br>
            <a:r>
              <a:rPr lang="fr-FR" sz="9600" dirty="0" smtClean="0">
                <a:solidFill>
                  <a:srgbClr val="C00000"/>
                </a:solidFill>
              </a:rPr>
              <a:t>complexité</a:t>
            </a:r>
            <a:endParaRPr lang="fr-FR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solidFill>
                  <a:srgbClr val="C00000"/>
                </a:solidFill>
              </a:rPr>
              <a:t>Claude </a:t>
            </a:r>
            <a:r>
              <a:rPr lang="fr-FR" sz="5400" dirty="0" err="1" smtClean="0">
                <a:solidFill>
                  <a:srgbClr val="C00000"/>
                </a:solidFill>
              </a:rPr>
              <a:t>Berrou</a:t>
            </a:r>
            <a:r>
              <a:rPr lang="fr-FR" sz="5400" dirty="0" smtClean="0">
                <a:solidFill>
                  <a:srgbClr val="C00000"/>
                </a:solidFill>
              </a:rPr>
              <a:t> et les turbo codes</a:t>
            </a:r>
            <a:endParaRPr lang="fr-FR" sz="5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01606"/>
              </p:ext>
            </p:extLst>
          </p:nvPr>
        </p:nvGraphicFramePr>
        <p:xfrm>
          <a:off x="395536" y="1268760"/>
          <a:ext cx="32040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800"/>
                <a:gridCol w="640800"/>
                <a:gridCol w="640800"/>
                <a:gridCol w="640800"/>
                <a:gridCol w="640800"/>
              </a:tblGrid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H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R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O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R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U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3145811"/>
              </p:ext>
            </p:extLst>
          </p:nvPr>
        </p:nvGraphicFramePr>
        <p:xfrm>
          <a:off x="3923928" y="1371248"/>
          <a:ext cx="4799856" cy="2743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99928"/>
                <a:gridCol w="2399928"/>
              </a:tblGrid>
              <a:tr h="34006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Horizontalement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Verticalement</a:t>
                      </a:r>
                      <a:endParaRPr lang="fr-FR" sz="2400" dirty="0"/>
                    </a:p>
                  </a:txBody>
                  <a:tcPr anchor="ctr"/>
                </a:tc>
              </a:tr>
              <a:tr h="34006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sz="2400" dirty="0" smtClean="0"/>
                        <a:t>Grecque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1. Ballet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2. Aéronef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2. Lavabo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3. Réfutent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3. Attaches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4. Chemin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4. Taille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5. Anneaux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5. Piliers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78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860717"/>
              </p:ext>
            </p:extLst>
          </p:nvPr>
        </p:nvGraphicFramePr>
        <p:xfrm>
          <a:off x="323527" y="183218"/>
          <a:ext cx="3168355" cy="3349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671"/>
                <a:gridCol w="633671"/>
                <a:gridCol w="633671"/>
                <a:gridCol w="633671"/>
                <a:gridCol w="633671"/>
              </a:tblGrid>
              <a:tr h="63465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H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3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fr-FR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O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3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3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3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R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U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</a:t>
                      </a:r>
                      <a:endParaRPr lang="fr-FR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2278780"/>
              </p:ext>
            </p:extLst>
          </p:nvPr>
        </p:nvGraphicFramePr>
        <p:xfrm>
          <a:off x="3851920" y="404664"/>
          <a:ext cx="4799856" cy="2743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99928"/>
                <a:gridCol w="2399928"/>
              </a:tblGrid>
              <a:tr h="34006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Horizontalement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Verticalement</a:t>
                      </a:r>
                      <a:endParaRPr lang="fr-FR" sz="2400" dirty="0"/>
                    </a:p>
                  </a:txBody>
                  <a:tcPr anchor="ctr"/>
                </a:tc>
              </a:tr>
              <a:tr h="34006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sz="2400" dirty="0" smtClean="0"/>
                        <a:t>Grecques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1. Ballet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2. Aéronef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2. Lavabo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3. Réfutent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3. Attaches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4. Chemin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4. Taille</a:t>
                      </a:r>
                      <a:endParaRPr lang="fr-FR" sz="2400" dirty="0"/>
                    </a:p>
                  </a:txBody>
                  <a:tcPr/>
                </a:tc>
              </a:tr>
              <a:tr h="34006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5. Anneaux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5. Piliers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620010"/>
              </p:ext>
            </p:extLst>
          </p:nvPr>
        </p:nvGraphicFramePr>
        <p:xfrm>
          <a:off x="323528" y="3573017"/>
          <a:ext cx="316835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"/>
                <a:gridCol w="633670"/>
                <a:gridCol w="633670"/>
                <a:gridCol w="633670"/>
                <a:gridCol w="633670"/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fr-FR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B050"/>
                          </a:solidFill>
                        </a:rPr>
                        <a:t>E</a:t>
                      </a:r>
                      <a:endParaRPr lang="fr-FR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endParaRPr lang="fr-FR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V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O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R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U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2465357"/>
              </p:ext>
            </p:extLst>
          </p:nvPr>
        </p:nvGraphicFramePr>
        <p:xfrm>
          <a:off x="5436095" y="3429000"/>
          <a:ext cx="3240360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648072"/>
                <a:gridCol w="648072"/>
                <a:gridCol w="648072"/>
                <a:gridCol w="64807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D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L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A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V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O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fr-FR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I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fr-FR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N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T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E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R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fr-FR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/>
                        <a:t>S</a:t>
                      </a:r>
                      <a:endParaRPr lang="fr-FR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19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Complexité</a:t>
            </a:r>
            <a:endParaRPr lang="fr-FR" sz="96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26876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Nous doutons que l’entropie de Shannon soit propre à définir la complexité – par exemple la complexité d’une suite de symboles. Voici quelques exemples de suites de chiffres :</a:t>
            </a:r>
          </a:p>
          <a:p>
            <a:r>
              <a:rPr lang="fr-FR" sz="3600" dirty="0" smtClean="0"/>
              <a:t>0000000000000000000000000000000000000</a:t>
            </a:r>
          </a:p>
          <a:p>
            <a:r>
              <a:rPr lang="fr-FR" sz="3600" dirty="0" smtClean="0"/>
              <a:t>1357902468135790246813579024681357902</a:t>
            </a:r>
          </a:p>
          <a:p>
            <a:r>
              <a:rPr lang="fr-FR" sz="3600" dirty="0" smtClean="0"/>
              <a:t>1234567891011121314151617181920212223</a:t>
            </a:r>
          </a:p>
          <a:p>
            <a:r>
              <a:rPr lang="fr-FR" sz="3600" dirty="0" smtClean="0"/>
              <a:t>1415926535897932384626433832795028841</a:t>
            </a:r>
          </a:p>
          <a:p>
            <a:r>
              <a:rPr lang="fr-FR" sz="3600" dirty="0" smtClean="0"/>
              <a:t>01101001100101101001011001101001</a:t>
            </a:r>
          </a:p>
        </p:txBody>
      </p:sp>
    </p:spTree>
    <p:extLst>
      <p:ext uri="{BB962C8B-B14F-4D97-AF65-F5344CB8AC3E}">
        <p14:creationId xmlns:p14="http://schemas.microsoft.com/office/powerpoint/2010/main" xmlns="" val="28465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C00000"/>
                </a:solidFill>
              </a:rPr>
              <a:t>Complexité algorithmique</a:t>
            </a:r>
            <a:endParaRPr lang="fr-FR" sz="6600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477006"/>
            <a:ext cx="3419872" cy="28498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24128" y="632690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Andrei </a:t>
            </a:r>
            <a:r>
              <a:rPr lang="fr-FR" dirty="0" err="1" smtClean="0"/>
              <a:t>Nikolaievitch</a:t>
            </a:r>
            <a:r>
              <a:rPr lang="fr-FR" dirty="0" smtClean="0"/>
              <a:t> Kolmogorov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4847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« La complexité d’une suite de symboles (ou de pixels, etc.) est la longueur du programme le plus court permettant de la réaliser »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3789040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/>
              <a:t>Evidemment, le programme dépend du langage utilisé, mais pour les langages universels on dispose d’interpréteurs.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5559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12968" cy="1484783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Un jeu de boîtes</a:t>
            </a:r>
            <a:endParaRPr lang="fr-FR" sz="96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6832"/>
            <a:ext cx="3456384" cy="345638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63888" y="1196752"/>
            <a:ext cx="55801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Un objet est déposé dans une parmi </a:t>
            </a:r>
            <a:r>
              <a:rPr lang="fr-FR" sz="3200" i="1" dirty="0" smtClean="0"/>
              <a:t>N </a:t>
            </a:r>
            <a:r>
              <a:rPr lang="fr-FR" sz="3200" dirty="0" smtClean="0"/>
              <a:t>boîtes. L’individu </a:t>
            </a:r>
            <a:r>
              <a:rPr lang="fr-FR" sz="3200" i="1" dirty="0" smtClean="0"/>
              <a:t>V </a:t>
            </a:r>
            <a:r>
              <a:rPr lang="fr-FR" sz="3200" dirty="0" smtClean="0"/>
              <a:t>est prêt à le vendre un certain prix à l’individu </a:t>
            </a:r>
            <a:r>
              <a:rPr lang="fr-FR" sz="3200" i="1" dirty="0" smtClean="0"/>
              <a:t>A</a:t>
            </a:r>
            <a:r>
              <a:rPr lang="fr-FR" sz="3200" dirty="0" smtClean="0"/>
              <a:t>. Il accepte également que </a:t>
            </a:r>
            <a:r>
              <a:rPr lang="fr-FR" sz="3200" i="1" dirty="0" smtClean="0"/>
              <a:t>A </a:t>
            </a:r>
            <a:r>
              <a:rPr lang="fr-FR" sz="3200" dirty="0" smtClean="0"/>
              <a:t>lui pose des questions auxquelles il répondra par OUI ou NON. Chaque question coûte une certaine somme. Comment </a:t>
            </a:r>
            <a:r>
              <a:rPr lang="fr-FR" sz="3200" i="1" dirty="0" smtClean="0"/>
              <a:t>A </a:t>
            </a:r>
            <a:r>
              <a:rPr lang="fr-FR" sz="3200" dirty="0" smtClean="0"/>
              <a:t>peut-il  choisir : payer de suite ou tenter les questions ?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4014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C00000"/>
                </a:solidFill>
              </a:rPr>
              <a:t>La dichotomie</a:t>
            </a:r>
            <a:endParaRPr lang="fr-FR" sz="9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L’idée est d’éliminer à chaque question le plus grand nombre de boîtes. Exemple pour deux questions, la première éliminant une proportion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, la seconde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1−</m:t>
                    </m:r>
                    <m:r>
                      <a:rPr lang="fr-F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fr-FR" dirty="0" smtClean="0"/>
                  <a:t>. Le maximum est atteint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.</m:t>
                    </m:r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Pour éliminer une boîte sur </a:t>
                </a:r>
              </a:p>
              <a:p>
                <a:pPr marL="0" indent="0">
                  <a:buNone/>
                </a:pPr>
                <a:r>
                  <a:rPr lang="fr-FR" dirty="0"/>
                  <a:t>d</a:t>
                </a:r>
                <a:r>
                  <a:rPr lang="fr-FR" dirty="0" smtClean="0"/>
                  <a:t>eux, on les numérote en </a:t>
                </a:r>
              </a:p>
              <a:p>
                <a:pPr marL="0" indent="0">
                  <a:buNone/>
                </a:pPr>
                <a:r>
                  <a:rPr lang="fr-FR" dirty="0"/>
                  <a:t>b</a:t>
                </a:r>
                <a:r>
                  <a:rPr lang="fr-FR" dirty="0" smtClean="0"/>
                  <a:t>ase 2 et on élimine chiffre</a:t>
                </a:r>
              </a:p>
              <a:p>
                <a:pPr marL="0" indent="0">
                  <a:buNone/>
                </a:pPr>
                <a:r>
                  <a:rPr lang="fr-FR" dirty="0"/>
                  <a:t>p</a:t>
                </a:r>
                <a:r>
                  <a:rPr lang="fr-FR" dirty="0" smtClean="0"/>
                  <a:t>ar chiffre…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2" cstate="print"/>
                <a:stretch>
                  <a:fillRect l="-1667" t="-1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17" t="38839" r="41575" b="27884"/>
          <a:stretch/>
        </p:blipFill>
        <p:spPr bwMode="auto">
          <a:xfrm>
            <a:off x="4860032" y="3821502"/>
            <a:ext cx="4283968" cy="237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44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fr-FR" sz="7200" dirty="0" smtClean="0">
                    <a:solidFill>
                      <a:srgbClr val="C00000"/>
                    </a:solidFill>
                  </a:rPr>
                  <a:t>L’information vaut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7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FR" sz="72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720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fr-FR" sz="7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fr-FR" sz="7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endParaRPr lang="fr-FR" sz="7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1143000"/>
              </a:xfrm>
              <a:blipFill rotWithShape="1">
                <a:blip r:embed="rId2" cstate="print"/>
                <a:stretch>
                  <a:fillRect l="-2133" t="-14894" b="-36170"/>
                </a:stretch>
              </a:blipFill>
            </p:spPr>
            <p:txBody>
              <a:bodyPr/>
              <a:lstStyle/>
              <a:p>
                <a:r>
                  <a:rPr lang="fr-FR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600200"/>
            <a:ext cx="9252520" cy="5257800"/>
          </a:xfrm>
          <a:blipFill rotWithShape="1">
            <a:blip r:embed="rId3" cstate="print"/>
            <a:stretch>
              <a:fillRect l="-1647" t="-1276" r="-1318"/>
            </a:stretch>
          </a:blipFill>
        </p:spPr>
        <p:txBody>
          <a:bodyPr/>
          <a:lstStyle/>
          <a:p>
            <a:pPr>
              <a:buNone/>
            </a:pPr>
            <a:endParaRPr lang="fr-FR" dirty="0">
              <a:noFill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0482" y="4149080"/>
            <a:ext cx="1675636" cy="21338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20272" y="6282898"/>
            <a:ext cx="202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John Napier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771800" y="4725144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hlinkClick r:id="rId5"/>
              </a:rPr>
              <a:t>introduits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xmlns="" val="187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De l’information à l’entropie</a:t>
            </a:r>
            <a:endParaRPr lang="fr-FR" sz="6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Si les boîtes sont de plusieurs couleurs, l’information « la boîte est une des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boîtes rouges » vaut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fr-FR" dirty="0" smtClean="0"/>
                  <a:t>. Muni de cette information, le prix à payer 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fr-FR" b="0" i="1" smtClean="0">
                            <a:latin typeface="Cambria Math"/>
                          </a:rPr>
                          <m:t>𝑁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dirty="0" smtClean="0"/>
                  <a:t> , soit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dirty="0" smtClean="0"/>
                  <a:t>. S’il y a </a:t>
                </a:r>
                <a:r>
                  <a:rPr lang="fr-FR" i="1" dirty="0" smtClean="0"/>
                  <a:t>p </a:t>
                </a:r>
                <a:r>
                  <a:rPr lang="fr-FR" dirty="0" smtClean="0"/>
                  <a:t>couleurs, le prix moyen de l’information sur la couleur de la boîte cherchée est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func>
                            <m:func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C’est </a:t>
                </a:r>
                <a:r>
                  <a:rPr lang="fr-FR" i="1" dirty="0" smtClean="0"/>
                  <a:t>l’entropie de Shannon.</a:t>
                </a:r>
                <a:endParaRPr lang="fr-FR" i="1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2" cstate="print"/>
                <a:stretch>
                  <a:fillRect l="-1667" t="-1508" r="-533" b="-2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477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Calculs d’entropie</a:t>
            </a:r>
            <a:endParaRPr lang="fr-FR" sz="6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12776"/>
                <a:ext cx="9036496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Si l’information est dispensée par un message de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dirty="0" smtClean="0"/>
                  <a:t> symboles pris parmi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 smtClean="0"/>
                  <a:t> symboles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ayant une fréquence d’apparition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, l’entropie est donnée par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𝐻</m:t>
                    </m:r>
                    <m:r>
                      <a:rPr lang="fr-FR" b="0" i="1" smtClean="0">
                        <a:latin typeface="Cambria Math"/>
                      </a:rPr>
                      <m:t>=−</m:t>
                    </m:r>
                    <m:r>
                      <a:rPr lang="fr-FR" b="0" i="1" smtClean="0">
                        <a:latin typeface="Cambria Math"/>
                      </a:rPr>
                      <m:t>𝑁</m:t>
                    </m:r>
                    <m:nary>
                      <m:naryPr>
                        <m:chr m:val="∑"/>
                        <m:ctrlPr>
                          <a:rPr lang="fr-F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12776"/>
                <a:ext cx="9036496" cy="5256584"/>
              </a:xfrm>
              <a:blipFill rotWithShape="1">
                <a:blip r:embed="rId2" cstate="print"/>
                <a:stretch>
                  <a:fillRect l="-1754" t="-13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6" y="3590299"/>
            <a:ext cx="3409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ZoneTexte 3"/>
              <p:cNvSpPr txBox="1"/>
              <p:nvPr/>
            </p:nvSpPr>
            <p:spPr>
              <a:xfrm>
                <a:off x="3340368" y="3356992"/>
                <a:ext cx="580363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 smtClean="0"/>
                  <a:t>Message comportant des symboles de fréquence d’apparition égale :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/>
                      </a:rPr>
                      <m:t>𝐻</m:t>
                    </m:r>
                    <m:r>
                      <a:rPr lang="fr-FR" sz="3200" b="0" i="1" smtClean="0">
                        <a:latin typeface="Cambria Math"/>
                      </a:rPr>
                      <m:t>=</m:t>
                    </m:r>
                    <m:r>
                      <a:rPr lang="fr-FR" sz="3200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fr-FR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fr-FR" sz="3200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fr-FR" sz="3200" dirty="0" smtClean="0"/>
                  <a:t> (exemple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/>
                      </a:rPr>
                      <m:t>𝑛</m:t>
                    </m:r>
                    <m:r>
                      <a:rPr lang="fr-FR" sz="3200" b="0" i="1" smtClean="0">
                        <a:latin typeface="Cambria Math"/>
                      </a:rPr>
                      <m:t>=256)</m:t>
                    </m:r>
                  </m:oMath>
                </a14:m>
                <a:endParaRPr lang="fr-FR" sz="3200" dirty="0" smtClean="0"/>
              </a:p>
              <a:p>
                <a:r>
                  <a:rPr lang="fr-FR" sz="3200" dirty="0" smtClean="0"/>
                  <a:t>Un seul symbole : entropie 0, deux symboles également répartis : entropie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fr-FR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fr-FR" sz="3200" b="0" i="1" smtClean="0">
                            <a:latin typeface="Cambria Math"/>
                          </a:rPr>
                          <m:t>2=</m:t>
                        </m:r>
                        <m:r>
                          <a:rPr lang="fr-FR" sz="3200" b="0" i="1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endParaRPr lang="fr-FR" sz="3200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68" y="3356992"/>
                <a:ext cx="5803632" cy="35394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31" t="-2241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871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8800" dirty="0" smtClean="0">
                <a:solidFill>
                  <a:srgbClr val="C00000"/>
                </a:solidFill>
              </a:rPr>
              <a:t>Entropie et codage</a:t>
            </a:r>
            <a:endParaRPr lang="fr-FR" sz="8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Un message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dirty="0" smtClean="0"/>
                  <a:t>lettres choisies parmi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FR" dirty="0" smtClean="0"/>
                  <a:t> recèle une quantité d’information égale à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𝐻</m:t>
                    </m:r>
                    <m:r>
                      <a:rPr lang="fr-FR" b="0" i="1" smtClean="0">
                        <a:latin typeface="Cambria Math"/>
                      </a:rPr>
                      <m:t>=−</m:t>
                    </m:r>
                    <m:r>
                      <a:rPr lang="fr-FR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fr-FR" dirty="0" smtClean="0"/>
                  <a:t>, si la fréquence d’apparition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𝑥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dirty="0" smtClean="0"/>
                  <a:t> La longueur du message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dirty="0" smtClean="0"/>
                  <a:t>) est supérieure à la</a:t>
                </a: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2" cstate="print"/>
                <a:stretch>
                  <a:fillRect l="-1667" t="-13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26" t="34220" r="61405" b="31559"/>
          <a:stretch/>
        </p:blipFill>
        <p:spPr bwMode="auto">
          <a:xfrm>
            <a:off x="6272714" y="4005064"/>
            <a:ext cx="2871286" cy="28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4005064"/>
            <a:ext cx="6272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q</a:t>
            </a:r>
            <a:r>
              <a:rPr lang="fr-FR" sz="3200" dirty="0" smtClean="0"/>
              <a:t>uantité d’information qu’il contient. Un </a:t>
            </a:r>
            <a:r>
              <a:rPr lang="fr-FR" sz="3200" b="1" dirty="0" smtClean="0"/>
              <a:t>théorème de Shannon </a:t>
            </a:r>
            <a:r>
              <a:rPr lang="fr-FR" sz="3200" dirty="0" smtClean="0"/>
              <a:t> énonce qu’il est possible de trouver un code rendant sa longueur aussi proche qu’on veut de </a:t>
            </a:r>
            <a:r>
              <a:rPr lang="fr-FR" sz="3200" i="1" dirty="0" smtClean="0"/>
              <a:t>H.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20917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105" y="3187860"/>
            <a:ext cx="3419872" cy="3419872"/>
          </a:xfrm>
          <a:prstGeom prst="rect">
            <a:avLst/>
          </a:prstGeom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19" y="2138314"/>
            <a:ext cx="1990465" cy="4478546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17639" cy="31878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04048" y="26064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 smtClean="0">
                <a:solidFill>
                  <a:srgbClr val="C00000"/>
                </a:solidFill>
              </a:rPr>
              <a:t>Claude Shannon</a:t>
            </a:r>
            <a:endParaRPr lang="fr-FR" sz="7200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69850" y="2645912"/>
            <a:ext cx="27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1916 - 2001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>
            <a:hlinkClick r:id="rId7"/>
          </p:cNvPr>
          <p:cNvSpPr/>
          <p:nvPr/>
        </p:nvSpPr>
        <p:spPr>
          <a:xfrm>
            <a:off x="3635896" y="260648"/>
            <a:ext cx="1211255" cy="10801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35897" y="404664"/>
            <a:ext cx="121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</a:rPr>
              <a:t>Bit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4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0"/>
            <a:ext cx="9505056" cy="1052736"/>
          </a:xfrm>
        </p:spPr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C00000"/>
                </a:solidFill>
              </a:rPr>
              <a:t>Améliorer le codage</a:t>
            </a:r>
            <a:endParaRPr lang="fr-FR" sz="80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0527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Deux exemples :</a:t>
            </a:r>
          </a:p>
          <a:p>
            <a:r>
              <a:rPr lang="fr-FR" sz="3600" dirty="0" smtClean="0">
                <a:solidFill>
                  <a:srgbClr val="C00000"/>
                </a:solidFill>
              </a:rPr>
              <a:t>Codage de </a:t>
            </a:r>
            <a:r>
              <a:rPr lang="fr-FR" sz="3600" dirty="0" err="1" smtClean="0">
                <a:solidFill>
                  <a:srgbClr val="C00000"/>
                </a:solidFill>
              </a:rPr>
              <a:t>Huffman</a:t>
            </a:r>
            <a:r>
              <a:rPr lang="fr-FR" sz="3600" dirty="0" smtClean="0">
                <a:solidFill>
                  <a:srgbClr val="C00000"/>
                </a:solidFill>
              </a:rPr>
              <a:t> (code lié au contenu)</a:t>
            </a:r>
          </a:p>
          <a:p>
            <a:endParaRPr lang="fr-FR" sz="4000" dirty="0" smtClean="0">
              <a:solidFill>
                <a:srgbClr val="C00000"/>
              </a:solidFill>
            </a:endParaRPr>
          </a:p>
          <a:p>
            <a:endParaRPr lang="fr-FR" sz="4000" dirty="0" smtClean="0">
              <a:solidFill>
                <a:srgbClr val="C00000"/>
              </a:solidFill>
            </a:endParaRPr>
          </a:p>
          <a:p>
            <a:r>
              <a:rPr lang="fr-FR" sz="4000" dirty="0" smtClean="0">
                <a:solidFill>
                  <a:srgbClr val="C00000"/>
                </a:solidFill>
              </a:rPr>
              <a:t>Codes correcteurs d’erreurs </a:t>
            </a:r>
          </a:p>
          <a:p>
            <a:r>
              <a:rPr lang="fr-FR" sz="2800" dirty="0" smtClean="0">
                <a:solidFill>
                  <a:srgbClr val="C00000"/>
                </a:solidFill>
              </a:rPr>
              <a:t>http://xavier.hubaut.info/coursmath/app/codes.htm</a:t>
            </a:r>
            <a:endParaRPr lang="fr-FR" sz="2800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0003035"/>
              </p:ext>
            </p:extLst>
          </p:nvPr>
        </p:nvGraphicFramePr>
        <p:xfrm>
          <a:off x="1619671" y="2132856"/>
          <a:ext cx="6000328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328"/>
                <a:gridCol w="1016000"/>
                <a:gridCol w="1088009"/>
                <a:gridCol w="943991"/>
                <a:gridCol w="1016000"/>
                <a:gridCol w="1016000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e</a:t>
                      </a:r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s</a:t>
                      </a:r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a</a:t>
                      </a:r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n</a:t>
                      </a:r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t</a:t>
                      </a:r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i</a:t>
                      </a:r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fr-FR" sz="3200"/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/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/>
                        <a:t>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/>
                        <a:t>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ZoneTexte 7"/>
              <p:cNvSpPr txBox="1"/>
              <p:nvPr/>
            </p:nvSpPr>
            <p:spPr>
              <a:xfrm>
                <a:off x="0" y="4653136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Idée : on écrit des « mots »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800" dirty="0" smtClean="0"/>
                  <a:t> lettres, 0 ou 1. Parmi ces mots, seuls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fr-FR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 smtClean="0"/>
                  <a:t>par exemple appartiennent au langage. Si on rencontre un mot n’appartenant pas au langage, on le remplace par le mot le plus proche dans le langage.</a:t>
                </a:r>
                <a:endParaRPr lang="fr-FR" sz="2800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3136"/>
                <a:ext cx="9144000" cy="181588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33" t="-3020" b="-8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2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372</Words>
  <Application>Microsoft Office PowerPoint</Application>
  <PresentationFormat>Affichage à l'écran (4:3)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Information et complexité</vt:lpstr>
      <vt:lpstr>Un jeu de boîtes</vt:lpstr>
      <vt:lpstr>La dichotomie</vt:lpstr>
      <vt:lpstr> </vt:lpstr>
      <vt:lpstr>De l’information à l’entropie</vt:lpstr>
      <vt:lpstr>Calculs d’entropie</vt:lpstr>
      <vt:lpstr>Entropie et codage</vt:lpstr>
      <vt:lpstr>Diapositive 8</vt:lpstr>
      <vt:lpstr>Améliorer le codage</vt:lpstr>
      <vt:lpstr>Claude Berrou et les turbo codes</vt:lpstr>
      <vt:lpstr>Diapositive 11</vt:lpstr>
      <vt:lpstr>Complexité</vt:lpstr>
      <vt:lpstr>Complexité algorithmique</vt:lpstr>
    </vt:vector>
  </TitlesOfParts>
  <Company>DSI-Rectorat de Versailles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jeu de boîtes</dc:title>
  <dc:creator>Pierre Michalak</dc:creator>
  <cp:lastModifiedBy>Perso</cp:lastModifiedBy>
  <cp:revision>49</cp:revision>
  <dcterms:created xsi:type="dcterms:W3CDTF">2016-04-17T09:29:18Z</dcterms:created>
  <dcterms:modified xsi:type="dcterms:W3CDTF">2016-04-29T11:42:08Z</dcterms:modified>
</cp:coreProperties>
</file>