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70" r:id="rId14"/>
    <p:sldId id="271" r:id="rId15"/>
    <p:sldId id="272" r:id="rId16"/>
    <p:sldId id="273"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89" autoAdjust="0"/>
  </p:normalViewPr>
  <p:slideViewPr>
    <p:cSldViewPr>
      <p:cViewPr varScale="1">
        <p:scale>
          <a:sx n="70" d="100"/>
          <a:sy n="70"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3A2F81E-76EA-42D8-A419-28A61AB237A7}" type="datetimeFigureOut">
              <a:rPr lang="fr-FR" smtClean="0"/>
              <a:pPr/>
              <a:t>21/02/2011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DA724-6F17-4A1E-8DA3-078D30B7A3E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2F81E-76EA-42D8-A419-28A61AB237A7}" type="datetimeFigureOut">
              <a:rPr lang="fr-FR" smtClean="0"/>
              <a:pPr/>
              <a:t>21/02/2011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DA724-6F17-4A1E-8DA3-078D30B7A3E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faisceau-r&#233;ciproque.ggb" TargetMode="External"/><Relationship Id="rId2" Type="http://schemas.openxmlformats.org/officeDocument/2006/relationships/hyperlink" Target="faisceau.ggb"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cercles_invariants.ggb"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hyperlink" Target="peaucellier_en_action.gg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620688"/>
            <a:ext cx="8712968" cy="5386090"/>
          </a:xfrm>
          <a:prstGeom prst="rect">
            <a:avLst/>
          </a:prstGeom>
        </p:spPr>
        <p:txBody>
          <a:bodyPr wrap="square">
            <a:spAutoFit/>
          </a:bodyPr>
          <a:lstStyle/>
          <a:p>
            <a:r>
              <a:rPr lang="fr-FR" sz="3800" dirty="0" smtClean="0"/>
              <a:t>Arrive maintenant le miracle, découvert par Descartes, miracle qui n’a fleuri de façon exubérante seulement qu’au XIXe siècle : en supprimant seulement </a:t>
            </a:r>
            <a:r>
              <a:rPr lang="fr-FR" sz="3800" b="1" dirty="0" smtClean="0"/>
              <a:t>un point</a:t>
            </a:r>
            <a:r>
              <a:rPr lang="fr-FR" sz="3800" dirty="0" smtClean="0"/>
              <a:t> du plan, il existe d’autres transformations que les similitudes qui préservent la famille formée à la fois des droites et des cercles du plan euclidien, ce sont </a:t>
            </a:r>
            <a:r>
              <a:rPr lang="fr-FR" sz="4000" b="1" i="1" dirty="0" smtClean="0">
                <a:solidFill>
                  <a:srgbClr val="FF0000"/>
                </a:solidFill>
              </a:rPr>
              <a:t>les inversions</a:t>
            </a:r>
            <a:r>
              <a:rPr lang="fr-FR" sz="3800" i="1" dirty="0" smtClean="0"/>
              <a:t>.</a:t>
            </a:r>
          </a:p>
          <a:p>
            <a:pPr algn="r"/>
            <a:r>
              <a:rPr lang="fr-FR" sz="3800" i="1" dirty="0" smtClean="0"/>
              <a:t>Marcel Berger</a:t>
            </a:r>
            <a:endParaRPr lang="fr-FR" sz="3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57200" y="188640"/>
            <a:ext cx="8229600" cy="864096"/>
          </a:xfrm>
        </p:spPr>
        <p:txBody>
          <a:bodyPr>
            <a:normAutofit fontScale="90000"/>
          </a:bodyPr>
          <a:lstStyle/>
          <a:p>
            <a:r>
              <a:rPr lang="fr-FR" sz="4000" b="1" dirty="0" smtClean="0"/>
              <a:t/>
            </a:r>
            <a:br>
              <a:rPr lang="fr-FR" sz="4000" b="1" dirty="0" smtClean="0"/>
            </a:br>
            <a:r>
              <a:rPr lang="fr-FR" sz="4000" b="1" dirty="0" smtClean="0"/>
              <a:t>PEAUCELLIER Charles Nicolas, 1832-1913</a:t>
            </a:r>
            <a:r>
              <a:rPr lang="fr-FR" dirty="0" smtClean="0"/>
              <a:t/>
            </a:r>
            <a:br>
              <a:rPr lang="fr-FR" dirty="0" smtClean="0"/>
            </a:br>
            <a:endParaRPr lang="fr-FR" dirty="0"/>
          </a:p>
        </p:txBody>
      </p:sp>
      <p:graphicFrame>
        <p:nvGraphicFramePr>
          <p:cNvPr id="16" name="Espace réservé du contenu 15"/>
          <p:cNvGraphicFramePr>
            <a:graphicFrameLocks noGrp="1"/>
          </p:cNvGraphicFramePr>
          <p:nvPr>
            <p:ph idx="1"/>
          </p:nvPr>
        </p:nvGraphicFramePr>
        <p:xfrm>
          <a:off x="179512" y="980729"/>
          <a:ext cx="8712968" cy="5669280"/>
        </p:xfrm>
        <a:graphic>
          <a:graphicData uri="http://schemas.openxmlformats.org/drawingml/2006/table">
            <a:tbl>
              <a:tblPr firstRow="1" bandRow="1">
                <a:tableStyleId>{2D5ABB26-0587-4C30-8999-92F81FD0307C}</a:tableStyleId>
              </a:tblPr>
              <a:tblGrid>
                <a:gridCol w="4356484"/>
                <a:gridCol w="4356484"/>
              </a:tblGrid>
              <a:tr h="3168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kern="1200" dirty="0" smtClean="0">
                          <a:solidFill>
                            <a:schemeClr val="tx1"/>
                          </a:solidFill>
                          <a:latin typeface="+mn-lt"/>
                          <a:ea typeface="+mn-ea"/>
                          <a:cs typeface="+mn-cs"/>
                        </a:rPr>
                        <a:t>Ancien élève de l'École polytechnique, officier du génie, promu général de division en 1888. Outre des travaux en optique, on le connaît pour avoir inventé </a:t>
                      </a:r>
                      <a:r>
                        <a:rPr lang="fr-FR" sz="2200" kern="1200" dirty="0" smtClean="0">
                          <a:solidFill>
                            <a:schemeClr val="tx1"/>
                          </a:solidFill>
                          <a:latin typeface="+mn-lt"/>
                          <a:ea typeface="+mn-ea"/>
                          <a:cs typeface="+mn-cs"/>
                        </a:rPr>
                        <a:t>l</a:t>
                      </a:r>
                      <a:r>
                        <a:rPr lang="fr-FR" sz="2200" i="1" kern="1200" dirty="0" smtClean="0">
                          <a:solidFill>
                            <a:schemeClr val="tx1"/>
                          </a:solidFill>
                          <a:latin typeface="+mn-lt"/>
                          <a:ea typeface="+mn-ea"/>
                          <a:cs typeface="+mn-cs"/>
                        </a:rPr>
                        <a:t>'inverseur </a:t>
                      </a:r>
                      <a:r>
                        <a:rPr lang="fr-FR" sz="2200" i="1" kern="1200" dirty="0" smtClean="0">
                          <a:solidFill>
                            <a:schemeClr val="tx1"/>
                          </a:solidFill>
                          <a:latin typeface="+mn-lt"/>
                          <a:ea typeface="+mn-ea"/>
                          <a:cs typeface="+mn-cs"/>
                        </a:rPr>
                        <a:t>de </a:t>
                      </a:r>
                      <a:r>
                        <a:rPr lang="fr-FR" sz="2200" i="1" kern="1200" dirty="0" err="1" smtClean="0">
                          <a:solidFill>
                            <a:schemeClr val="tx1"/>
                          </a:solidFill>
                          <a:latin typeface="+mn-lt"/>
                          <a:ea typeface="+mn-ea"/>
                          <a:cs typeface="+mn-cs"/>
                        </a:rPr>
                        <a:t>Peaucellier</a:t>
                      </a:r>
                      <a:r>
                        <a:rPr lang="fr-FR" sz="2200" kern="1200" dirty="0" smtClean="0">
                          <a:solidFill>
                            <a:schemeClr val="tx1"/>
                          </a:solidFill>
                          <a:latin typeface="+mn-lt"/>
                          <a:ea typeface="+mn-ea"/>
                          <a:cs typeface="+mn-cs"/>
                        </a:rPr>
                        <a:t>, transformant </a:t>
                      </a:r>
                      <a:r>
                        <a:rPr lang="fr-FR" sz="2200" i="1" kern="1200" dirty="0" smtClean="0">
                          <a:solidFill>
                            <a:schemeClr val="tx1"/>
                          </a:solidFill>
                          <a:latin typeface="+mn-lt"/>
                          <a:ea typeface="+mn-ea"/>
                          <a:cs typeface="+mn-cs"/>
                        </a:rPr>
                        <a:t>un mouvement rectiligne en un mouvement circulaire.</a:t>
                      </a:r>
                      <a:endParaRPr lang="fr-FR" sz="2200" kern="1200" dirty="0" smtClean="0">
                        <a:solidFill>
                          <a:schemeClr val="tx1"/>
                        </a:solidFill>
                        <a:latin typeface="+mn-lt"/>
                        <a:ea typeface="+mn-ea"/>
                        <a:cs typeface="+mn-cs"/>
                      </a:endParaRPr>
                    </a:p>
                    <a:p>
                      <a:endParaRPr lang="fr-FR" dirty="0"/>
                    </a:p>
                  </a:txBody>
                  <a:tcPr/>
                </a:tc>
                <a:tc>
                  <a:txBody>
                    <a:bodyPr/>
                    <a:lstStyle/>
                    <a:p>
                      <a:endParaRPr lang="fr-FR" dirty="0"/>
                    </a:p>
                  </a:txBody>
                  <a:tcPr/>
                </a:tc>
              </a:tr>
              <a:tr h="20845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100" kern="1200" dirty="0" smtClean="0">
                          <a:solidFill>
                            <a:schemeClr val="tx1"/>
                          </a:solidFill>
                          <a:latin typeface="+mn-lt"/>
                          <a:ea typeface="+mn-ea"/>
                          <a:cs typeface="+mn-cs"/>
                        </a:rPr>
                        <a:t>L'usage de cette transmission fut utilisé dans les machines à vapeur améliorant la déjà fort ingénieuse transmission mise au point par </a:t>
                      </a:r>
                      <a:r>
                        <a:rPr lang="fr-FR" sz="2100" u="none" kern="1200" dirty="0" smtClean="0">
                          <a:solidFill>
                            <a:schemeClr val="tx1"/>
                          </a:solidFill>
                          <a:latin typeface="+mn-lt"/>
                          <a:ea typeface="+mn-ea"/>
                          <a:cs typeface="+mn-cs"/>
                        </a:rPr>
                        <a:t>James Watt </a:t>
                      </a:r>
                      <a:r>
                        <a:rPr lang="fr-FR" sz="2100" kern="1200" dirty="0" smtClean="0">
                          <a:solidFill>
                            <a:schemeClr val="tx1"/>
                          </a:solidFill>
                          <a:latin typeface="+mn-lt"/>
                          <a:ea typeface="+mn-ea"/>
                          <a:cs typeface="+mn-cs"/>
                        </a:rPr>
                        <a:t>avec le </a:t>
                      </a:r>
                      <a:r>
                        <a:rPr lang="fr-FR" sz="2100" i="1" kern="1200" dirty="0" smtClean="0">
                          <a:solidFill>
                            <a:schemeClr val="tx1"/>
                          </a:solidFill>
                          <a:latin typeface="+mn-lt"/>
                          <a:ea typeface="+mn-ea"/>
                          <a:cs typeface="+mn-cs"/>
                        </a:rPr>
                        <a:t>parallélogramme</a:t>
                      </a:r>
                      <a:r>
                        <a:rPr lang="fr-FR" sz="2100" kern="1200" dirty="0" smtClean="0">
                          <a:solidFill>
                            <a:schemeClr val="tx1"/>
                          </a:solidFill>
                          <a:latin typeface="+mn-lt"/>
                          <a:ea typeface="+mn-ea"/>
                          <a:cs typeface="+mn-cs"/>
                        </a:rPr>
                        <a:t> , portant son nom, permettant à la tige du piston (à l'extrémité supérieure du balancier B) de se mouvoir approximativement suivant l'axe du cylindre de la machine. L'imperfection du mécanisme engendrait des frottements, donc des usures prématurées des pièces.</a:t>
                      </a:r>
                    </a:p>
                    <a:p>
                      <a:endParaRPr lang="fr-FR" dirty="0"/>
                    </a:p>
                  </a:txBody>
                  <a:tcPr/>
                </a:tc>
                <a:tc hMerge="1">
                  <a:txBody>
                    <a:bodyPr/>
                    <a:lstStyle/>
                    <a:p>
                      <a:endParaRPr lang="fr-FR" dirty="0"/>
                    </a:p>
                  </a:txBody>
                  <a:tcPr/>
                </a:tc>
              </a:tr>
            </a:tbl>
          </a:graphicData>
        </a:graphic>
      </p:graphicFrame>
      <p:pic>
        <p:nvPicPr>
          <p:cNvPr id="17" name="Image 16" descr="http://serge.mehl.free.fr/jpeg/ParaWatt.jpg"/>
          <p:cNvPicPr/>
          <p:nvPr/>
        </p:nvPicPr>
        <p:blipFill>
          <a:blip r:embed="rId2" cstate="print"/>
          <a:srcRect/>
          <a:stretch>
            <a:fillRect/>
          </a:stretch>
        </p:blipFill>
        <p:spPr bwMode="auto">
          <a:xfrm>
            <a:off x="4716016" y="1124744"/>
            <a:ext cx="3816424"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512168"/>
          </a:xfrm>
        </p:spPr>
        <p:txBody>
          <a:bodyPr>
            <a:normAutofit fontScale="90000"/>
          </a:bodyPr>
          <a:lstStyle/>
          <a:p>
            <a:r>
              <a:rPr lang="fr-FR" sz="4800" dirty="0" smtClean="0">
                <a:solidFill>
                  <a:srgbClr val="C00000"/>
                </a:solidFill>
              </a:rPr>
              <a:t>Une application : </a:t>
            </a:r>
            <a:br>
              <a:rPr lang="fr-FR" sz="4800" dirty="0" smtClean="0">
                <a:solidFill>
                  <a:srgbClr val="C00000"/>
                </a:solidFill>
              </a:rPr>
            </a:br>
            <a:r>
              <a:rPr lang="fr-FR" sz="4800" dirty="0" smtClean="0">
                <a:solidFill>
                  <a:srgbClr val="C00000"/>
                </a:solidFill>
              </a:rPr>
              <a:t>le théorème de Feuerbach</a:t>
            </a:r>
            <a:endParaRPr lang="fr-FR" sz="4800" dirty="0">
              <a:solidFill>
                <a:srgbClr val="C00000"/>
              </a:solidFill>
            </a:endParaRPr>
          </a:p>
        </p:txBody>
      </p:sp>
      <p:pic>
        <p:nvPicPr>
          <p:cNvPr id="4" name="Espace réservé du contenu 3" descr="Feuerbach.png"/>
          <p:cNvPicPr>
            <a:picLocks noGrp="1" noChangeAspect="1"/>
          </p:cNvPicPr>
          <p:nvPr>
            <p:ph idx="1"/>
          </p:nvPr>
        </p:nvPicPr>
        <p:blipFill>
          <a:blip r:embed="rId2" cstate="print"/>
          <a:stretch>
            <a:fillRect/>
          </a:stretch>
        </p:blipFill>
        <p:spPr>
          <a:xfrm>
            <a:off x="170331" y="1916832"/>
            <a:ext cx="8732142" cy="410445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476672"/>
            <a:ext cx="8229600" cy="5649491"/>
          </a:xfrm>
        </p:spPr>
        <p:txBody>
          <a:bodyPr/>
          <a:lstStyle/>
          <a:p>
            <a:pPr marL="0" indent="0">
              <a:buNone/>
            </a:pPr>
            <a:r>
              <a:rPr lang="fr-FR" dirty="0" smtClean="0"/>
              <a:t>« Signalons, en passant, que le cercle des neuf points est déterminé par les points D,E, F où se coupent les couples de côtés opposés du quadrangle orthocentrique ABCH. En d’autres termes, les triangles ABC, BCH, CHA, HAB ont tous le même cercle des neuf points, bien que chacun d’eux ait son propre ensemble des quatre cercles tri tangents. Ainsi, le quadrangle orthocentrique détermine un ensemble de seize cercles, tous tangents au cercle DEF. »</a:t>
            </a:r>
          </a:p>
          <a:p>
            <a:pPr marL="0" indent="0" algn="r">
              <a:buNone/>
            </a:pPr>
            <a:r>
              <a:rPr lang="fr-FR" i="1" dirty="0" err="1" smtClean="0"/>
              <a:t>Coxeter</a:t>
            </a:r>
            <a:r>
              <a:rPr lang="fr-FR" i="1" dirty="0" smtClean="0"/>
              <a:t> &amp; </a:t>
            </a:r>
            <a:r>
              <a:rPr lang="fr-FR" i="1" dirty="0" err="1" smtClean="0"/>
              <a:t>Greitzer</a:t>
            </a:r>
            <a:endParaRPr lang="fr-FR"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sz="half" idx="1"/>
          </p:nvPr>
        </p:nvSpPr>
        <p:spPr/>
        <p:txBody>
          <a:bodyPr>
            <a:normAutofit/>
          </a:bodyPr>
          <a:lstStyle/>
          <a:p>
            <a:pPr>
              <a:buNone/>
            </a:pPr>
            <a:r>
              <a:rPr lang="fr-FR" sz="4000" b="1" dirty="0" smtClean="0"/>
              <a:t>Karl Wilhelm </a:t>
            </a:r>
          </a:p>
          <a:p>
            <a:pPr>
              <a:buNone/>
            </a:pPr>
            <a:r>
              <a:rPr lang="fr-FR" sz="4000" b="1" dirty="0" smtClean="0"/>
              <a:t>Feuerbach</a:t>
            </a:r>
          </a:p>
          <a:p>
            <a:pPr>
              <a:buNone/>
            </a:pPr>
            <a:r>
              <a:rPr lang="fr-FR" sz="4000" b="1" dirty="0" smtClean="0"/>
              <a:t>1800 - 1834</a:t>
            </a:r>
            <a:endParaRPr lang="fr-FR" sz="4000" b="1" dirty="0"/>
          </a:p>
        </p:txBody>
      </p:sp>
      <p:pic>
        <p:nvPicPr>
          <p:cNvPr id="16" name="Espace réservé du contenu 15" descr="Feuerbach.jpg"/>
          <p:cNvPicPr>
            <a:picLocks noGrp="1" noChangeAspect="1"/>
          </p:cNvPicPr>
          <p:nvPr>
            <p:ph sz="half" idx="2"/>
          </p:nvPr>
        </p:nvPicPr>
        <p:blipFill>
          <a:blip r:embed="rId2" cstate="print"/>
          <a:stretch>
            <a:fillRect/>
          </a:stretch>
        </p:blipFill>
        <p:spPr>
          <a:xfrm>
            <a:off x="3995936" y="613443"/>
            <a:ext cx="4373364" cy="531983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1124744"/>
          </a:xfrm>
        </p:spPr>
        <p:txBody>
          <a:bodyPr>
            <a:normAutofit/>
          </a:bodyPr>
          <a:lstStyle/>
          <a:p>
            <a:r>
              <a:rPr lang="fr-FR" sz="5400" dirty="0" smtClean="0">
                <a:solidFill>
                  <a:srgbClr val="C00000"/>
                </a:solidFill>
              </a:rPr>
              <a:t>L’alternative de Steiner</a:t>
            </a:r>
            <a:endParaRPr lang="fr-FR" sz="5400" dirty="0">
              <a:solidFill>
                <a:srgbClr val="C00000"/>
              </a:solidFill>
            </a:endParaRPr>
          </a:p>
        </p:txBody>
      </p:sp>
      <p:graphicFrame>
        <p:nvGraphicFramePr>
          <p:cNvPr id="4" name="Espace réservé du contenu 3"/>
          <p:cNvGraphicFramePr>
            <a:graphicFrameLocks noGrp="1"/>
          </p:cNvGraphicFramePr>
          <p:nvPr>
            <p:ph idx="1"/>
          </p:nvPr>
        </p:nvGraphicFramePr>
        <p:xfrm>
          <a:off x="457200" y="1052736"/>
          <a:ext cx="8229600" cy="5529200"/>
        </p:xfrm>
        <a:graphic>
          <a:graphicData uri="http://schemas.openxmlformats.org/drawingml/2006/table">
            <a:tbl>
              <a:tblPr firstRow="1" bandRow="1">
                <a:tableStyleId>{2D5ABB26-0587-4C30-8999-92F81FD0307C}</a:tableStyleId>
              </a:tblPr>
              <a:tblGrid>
                <a:gridCol w="4114800"/>
                <a:gridCol w="4114800"/>
              </a:tblGrid>
              <a:tr h="3312368">
                <a:tc>
                  <a:txBody>
                    <a:bodyPr/>
                    <a:lstStyle/>
                    <a:p>
                      <a:endParaRPr lang="fr-FR" dirty="0"/>
                    </a:p>
                  </a:txBody>
                  <a:tcPr/>
                </a:tc>
                <a:tc>
                  <a:txBody>
                    <a:bodyPr/>
                    <a:lstStyle/>
                    <a:p>
                      <a:endParaRPr lang="fr-FR" dirty="0"/>
                    </a:p>
                  </a:txBody>
                  <a:tcPr/>
                </a:tc>
              </a:tr>
              <a:tr h="2216832">
                <a:tc gridSpan="2">
                  <a:txBody>
                    <a:bodyPr/>
                    <a:lstStyle/>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Etant donné deux cercles, l’un intérieur à l’autre, et un troisième cercle tangent aux deux premiers, la chaîne des cercles tangents </a:t>
                      </a:r>
                      <a:r>
                        <a:rPr lang="fr-FR" sz="2400" spc="-40" baseline="0" dirty="0" smtClean="0">
                          <a:latin typeface="Times New Roman" pitchFamily="18" charset="0"/>
                          <a:cs typeface="Times New Roman" pitchFamily="18" charset="0"/>
                        </a:rPr>
                        <a:t>aux deux cercles initiaux et au dernier construit ou bien se referme </a:t>
                      </a:r>
                      <a:r>
                        <a:rPr lang="fr-FR" sz="2400" dirty="0" smtClean="0">
                          <a:latin typeface="Times New Roman" pitchFamily="18" charset="0"/>
                          <a:cs typeface="Times New Roman" pitchFamily="18" charset="0"/>
                        </a:rPr>
                        <a:t>au premier tour ou bien ne se referme jamais.</a:t>
                      </a:r>
                      <a:endParaRPr lang="fr-FR" sz="2400" dirty="0">
                        <a:latin typeface="Times New Roman" pitchFamily="18" charset="0"/>
                        <a:cs typeface="Times New Roman" pitchFamily="18" charset="0"/>
                      </a:endParaRPr>
                    </a:p>
                  </a:txBody>
                  <a:tcPr/>
                </a:tc>
                <a:tc hMerge="1">
                  <a:txBody>
                    <a:bodyPr/>
                    <a:lstStyle/>
                    <a:p>
                      <a:endParaRPr lang="fr-FR" dirty="0"/>
                    </a:p>
                  </a:txBody>
                  <a:tcPr/>
                </a:tc>
              </a:tr>
            </a:tbl>
          </a:graphicData>
        </a:graphic>
      </p:graphicFrame>
      <p:pic>
        <p:nvPicPr>
          <p:cNvPr id="7" name="Image 6" descr="steiner_régulier.png"/>
          <p:cNvPicPr>
            <a:picLocks noChangeAspect="1"/>
          </p:cNvPicPr>
          <p:nvPr/>
        </p:nvPicPr>
        <p:blipFill>
          <a:blip r:embed="rId2" cstate="print"/>
          <a:srcRect l="52362" t="11741" r="10626" b="10078"/>
          <a:stretch>
            <a:fillRect/>
          </a:stretch>
        </p:blipFill>
        <p:spPr>
          <a:xfrm>
            <a:off x="4932040" y="908720"/>
            <a:ext cx="3240360" cy="3240360"/>
          </a:xfrm>
          <a:prstGeom prst="rect">
            <a:avLst/>
          </a:prstGeom>
        </p:spPr>
      </p:pic>
      <p:pic>
        <p:nvPicPr>
          <p:cNvPr id="9" name="Image 8" descr="steiner_approximatif.png"/>
          <p:cNvPicPr>
            <a:picLocks noChangeAspect="1"/>
          </p:cNvPicPr>
          <p:nvPr/>
        </p:nvPicPr>
        <p:blipFill>
          <a:blip r:embed="rId3" cstate="print"/>
          <a:srcRect l="20863" t="7292" r="28738" b="8626"/>
          <a:stretch>
            <a:fillRect/>
          </a:stretch>
        </p:blipFill>
        <p:spPr>
          <a:xfrm>
            <a:off x="683568" y="908720"/>
            <a:ext cx="3438096" cy="33843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Jacob Steiner 1796 - 1863</a:t>
            </a:r>
            <a:endParaRPr lang="fr-FR" dirty="0"/>
          </a:p>
        </p:txBody>
      </p:sp>
      <p:pic>
        <p:nvPicPr>
          <p:cNvPr id="7" name="Espace réservé du contenu 6" descr="Steiner.jpg"/>
          <p:cNvPicPr>
            <a:picLocks noGrp="1" noChangeAspect="1"/>
          </p:cNvPicPr>
          <p:nvPr>
            <p:ph sz="half" idx="1"/>
          </p:nvPr>
        </p:nvPicPr>
        <p:blipFill>
          <a:blip r:embed="rId2" cstate="print"/>
          <a:stretch>
            <a:fillRect/>
          </a:stretch>
        </p:blipFill>
        <p:spPr>
          <a:xfrm>
            <a:off x="774700" y="1793081"/>
            <a:ext cx="3403600" cy="4140200"/>
          </a:xfrm>
        </p:spPr>
      </p:pic>
      <p:pic>
        <p:nvPicPr>
          <p:cNvPr id="8" name="Espace réservé du contenu 7" descr="Steiner5.gif"/>
          <p:cNvPicPr>
            <a:picLocks noGrp="1" noChangeAspect="1"/>
          </p:cNvPicPr>
          <p:nvPr>
            <p:ph sz="half" idx="2"/>
          </p:nvPr>
        </p:nvPicPr>
        <p:blipFill>
          <a:blip r:embed="rId3" cstate="print"/>
          <a:stretch>
            <a:fillRect/>
          </a:stretch>
        </p:blipFill>
        <p:spPr>
          <a:xfrm>
            <a:off x="5124901" y="1600200"/>
            <a:ext cx="3085198"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solidFill>
                  <a:srgbClr val="C00000"/>
                </a:solidFill>
              </a:rPr>
              <a:t>La chaîne de l’</a:t>
            </a:r>
            <a:r>
              <a:rPr lang="fr-FR" sz="5400" dirty="0" err="1" smtClean="0">
                <a:solidFill>
                  <a:srgbClr val="C00000"/>
                </a:solidFill>
              </a:rPr>
              <a:t>arbelos</a:t>
            </a:r>
            <a:endParaRPr lang="fr-FR" sz="5400" dirty="0">
              <a:solidFill>
                <a:srgbClr val="C00000"/>
              </a:solidFill>
            </a:endParaRPr>
          </a:p>
        </p:txBody>
      </p:sp>
      <p:pic>
        <p:nvPicPr>
          <p:cNvPr id="6" name="Espace réservé du contenu 5" descr="arbelos.png"/>
          <p:cNvPicPr>
            <a:picLocks noGrp="1" noChangeAspect="1"/>
          </p:cNvPicPr>
          <p:nvPr>
            <p:ph idx="1"/>
          </p:nvPr>
        </p:nvPicPr>
        <p:blipFill>
          <a:blip r:embed="rId2" cstate="print"/>
          <a:stretch>
            <a:fillRect/>
          </a:stretch>
        </p:blipFill>
        <p:spPr>
          <a:xfrm>
            <a:off x="715315" y="1600200"/>
            <a:ext cx="7713369"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inversion_définition.png"/>
          <p:cNvPicPr>
            <a:picLocks noGrp="1" noChangeAspect="1"/>
          </p:cNvPicPr>
          <p:nvPr>
            <p:ph type="pic" idx="1"/>
          </p:nvPr>
        </p:nvPicPr>
        <p:blipFill>
          <a:blip r:embed="rId3" cstate="print"/>
          <a:srcRect l="18003" t="7742" r="13432" b="14985"/>
          <a:stretch>
            <a:fillRect/>
          </a:stretch>
        </p:blipFill>
        <p:spPr>
          <a:xfrm>
            <a:off x="2119491" y="404664"/>
            <a:ext cx="6035965" cy="4104456"/>
          </a:xfrm>
        </p:spPr>
      </p:pic>
      <p:sp>
        <p:nvSpPr>
          <p:cNvPr id="4" name="Espace réservé du texte 3"/>
          <p:cNvSpPr>
            <a:spLocks noGrp="1"/>
          </p:cNvSpPr>
          <p:nvPr>
            <p:ph type="body" sz="half" idx="2"/>
          </p:nvPr>
        </p:nvSpPr>
        <p:spPr>
          <a:xfrm>
            <a:off x="251520" y="4509120"/>
            <a:ext cx="8640960" cy="2088232"/>
          </a:xfrm>
        </p:spPr>
        <p:txBody>
          <a:bodyPr>
            <a:normAutofit/>
          </a:bodyPr>
          <a:lstStyle/>
          <a:p>
            <a:r>
              <a:rPr lang="fr-FR" sz="1800" dirty="0" smtClean="0">
                <a:latin typeface="Times New Roman" pitchFamily="18" charset="0"/>
                <a:cs typeface="Times New Roman" pitchFamily="18" charset="0"/>
              </a:rPr>
              <a:t>On donne un cercle </a:t>
            </a:r>
            <a:r>
              <a:rPr lang="fr-FR" sz="1800" i="1" dirty="0" smtClean="0">
                <a:latin typeface="Times New Roman" pitchFamily="18" charset="0"/>
                <a:cs typeface="Times New Roman" pitchFamily="18" charset="0"/>
              </a:rPr>
              <a:t>C</a:t>
            </a:r>
            <a:r>
              <a:rPr lang="fr-FR" sz="1800" dirty="0" smtClean="0">
                <a:latin typeface="Times New Roman" pitchFamily="18" charset="0"/>
                <a:cs typeface="Times New Roman" pitchFamily="18" charset="0"/>
              </a:rPr>
              <a:t> de centre O et de rayon </a:t>
            </a:r>
            <a:r>
              <a:rPr lang="fr-FR" sz="1800" i="1" dirty="0" smtClean="0">
                <a:latin typeface="Times New Roman" pitchFamily="18" charset="0"/>
                <a:cs typeface="Times New Roman" pitchFamily="18" charset="0"/>
              </a:rPr>
              <a:t>k</a:t>
            </a:r>
            <a:r>
              <a:rPr lang="fr-FR" sz="1800" dirty="0" smtClean="0">
                <a:latin typeface="Times New Roman" pitchFamily="18" charset="0"/>
                <a:cs typeface="Times New Roman" pitchFamily="18" charset="0"/>
              </a:rPr>
              <a:t>.  À  tout point M du plan, distinct de O, on associe le point M’ de la demi-droite [OM) tel que</a:t>
            </a:r>
            <a:r>
              <a:rPr lang="fr-FR" sz="1800" i="1" dirty="0" smtClean="0">
                <a:latin typeface="Times New Roman" pitchFamily="18" charset="0"/>
                <a:cs typeface="Times New Roman" pitchFamily="18" charset="0"/>
              </a:rPr>
              <a:t> </a:t>
            </a:r>
          </a:p>
          <a:p>
            <a:r>
              <a:rPr lang="fr-FR" sz="1800" dirty="0" smtClean="0">
                <a:latin typeface="Times New Roman" pitchFamily="18" charset="0"/>
                <a:cs typeface="Times New Roman" pitchFamily="18" charset="0"/>
              </a:rPr>
              <a:t>On définit ainsi l’inversion de </a:t>
            </a:r>
            <a:r>
              <a:rPr lang="fr-FR" sz="1800" i="1" dirty="0" smtClean="0">
                <a:latin typeface="Times New Roman" pitchFamily="18" charset="0"/>
                <a:cs typeface="Times New Roman" pitchFamily="18" charset="0"/>
              </a:rPr>
              <a:t>pôle</a:t>
            </a:r>
            <a:r>
              <a:rPr lang="fr-FR" sz="1800" dirty="0" smtClean="0">
                <a:latin typeface="Times New Roman" pitchFamily="18" charset="0"/>
                <a:cs typeface="Times New Roman" pitchFamily="18" charset="0"/>
              </a:rPr>
              <a:t> O et de </a:t>
            </a:r>
            <a:r>
              <a:rPr lang="fr-FR" sz="1800" i="1" dirty="0" smtClean="0">
                <a:latin typeface="Times New Roman" pitchFamily="18" charset="0"/>
                <a:cs typeface="Times New Roman" pitchFamily="18" charset="0"/>
              </a:rPr>
              <a:t>puissance k.</a:t>
            </a:r>
            <a:endParaRPr lang="fr-FR" sz="1800" dirty="0" smtClean="0">
              <a:latin typeface="Times New Roman" pitchFamily="18" charset="0"/>
              <a:cs typeface="Times New Roman" pitchFamily="18" charset="0"/>
            </a:endParaRPr>
          </a:p>
          <a:p>
            <a:r>
              <a:rPr lang="fr-FR" sz="1800" dirty="0" smtClean="0">
                <a:latin typeface="Times New Roman" pitchFamily="18" charset="0"/>
                <a:cs typeface="Times New Roman" pitchFamily="18" charset="0"/>
              </a:rPr>
              <a:t>Il revient au même de dire que tout point de </a:t>
            </a:r>
            <a:r>
              <a:rPr lang="fr-FR" sz="1800" i="1" dirty="0" smtClean="0">
                <a:latin typeface="Times New Roman" pitchFamily="18" charset="0"/>
                <a:cs typeface="Times New Roman" pitchFamily="18" charset="0"/>
              </a:rPr>
              <a:t>C</a:t>
            </a:r>
            <a:r>
              <a:rPr lang="fr-FR" sz="1800" dirty="0" smtClean="0">
                <a:latin typeface="Times New Roman" pitchFamily="18" charset="0"/>
                <a:cs typeface="Times New Roman" pitchFamily="18" charset="0"/>
              </a:rPr>
              <a:t> est invariant et que les points intérieurs sont échangés avec les points extérieurs au moyen du couple corde perpendiculaire à (OM) / tangente à </a:t>
            </a:r>
            <a:r>
              <a:rPr lang="fr-FR" sz="1800" i="1" dirty="0" smtClean="0">
                <a:latin typeface="Times New Roman" pitchFamily="18" charset="0"/>
                <a:cs typeface="Times New Roman" pitchFamily="18" charset="0"/>
              </a:rPr>
              <a:t>C </a:t>
            </a:r>
            <a:r>
              <a:rPr lang="fr-FR" sz="1800" dirty="0" smtClean="0">
                <a:latin typeface="Times New Roman" pitchFamily="18" charset="0"/>
                <a:cs typeface="Times New Roman" pitchFamily="18" charset="0"/>
              </a:rPr>
              <a:t>issue de M’.</a:t>
            </a:r>
            <a:endParaRPr lang="fr-FR" sz="1800" dirty="0">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5148064" y="4869160"/>
          <a:ext cx="1300380" cy="294753"/>
        </p:xfrm>
        <a:graphic>
          <a:graphicData uri="http://schemas.openxmlformats.org/presentationml/2006/ole">
            <p:oleObj spid="_x0000_s1026" name="Equation" r:id="rId4" imgW="952200" imgH="21564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619672" y="4800600"/>
            <a:ext cx="5832648" cy="788640"/>
          </a:xfrm>
        </p:spPr>
        <p:txBody>
          <a:bodyPr>
            <a:noAutofit/>
          </a:bodyPr>
          <a:lstStyle/>
          <a:p>
            <a:pPr algn="ctr"/>
            <a:r>
              <a:rPr lang="fr-FR" sz="4000" dirty="0" smtClean="0">
                <a:solidFill>
                  <a:srgbClr val="C00000"/>
                </a:solidFill>
              </a:rPr>
              <a:t>Image d’une droite</a:t>
            </a:r>
            <a:endParaRPr lang="fr-FR" sz="4000" dirty="0">
              <a:solidFill>
                <a:srgbClr val="C00000"/>
              </a:solidFill>
            </a:endParaRPr>
          </a:p>
        </p:txBody>
      </p:sp>
      <p:pic>
        <p:nvPicPr>
          <p:cNvPr id="2050" name="Picture 2"/>
          <p:cNvPicPr>
            <a:picLocks noGrp="1" noChangeAspect="1" noChangeArrowheads="1"/>
          </p:cNvPicPr>
          <p:nvPr>
            <p:ph type="pic" idx="1"/>
          </p:nvPr>
        </p:nvPicPr>
        <p:blipFill>
          <a:blip r:embed="rId2" cstate="print"/>
          <a:srcRect l="9766" r="9766"/>
          <a:stretch>
            <a:fillRect/>
          </a:stretch>
        </p:blipFill>
        <p:spPr bwMode="auto">
          <a:prstGeom prst="rect">
            <a:avLst/>
          </a:prstGeom>
          <a:noFill/>
          <a:ln w="9525">
            <a:noFill/>
            <a:miter lim="800000"/>
            <a:headEnd/>
            <a:tailEnd/>
          </a:ln>
          <a:effectLst/>
        </p:spPr>
      </p:pic>
      <p:sp>
        <p:nvSpPr>
          <p:cNvPr id="8" name="Espace réservé du texte 7"/>
          <p:cNvSpPr>
            <a:spLocks noGrp="1"/>
          </p:cNvSpPr>
          <p:nvPr>
            <p:ph type="body" sz="half" idx="2"/>
          </p:nvPr>
        </p:nvSpPr>
        <p:spPr>
          <a:xfrm>
            <a:off x="323528" y="5589240"/>
            <a:ext cx="8568952" cy="1008112"/>
          </a:xfrm>
        </p:spPr>
        <p:txBody>
          <a:bodyPr>
            <a:normAutofit/>
          </a:bodyPr>
          <a:lstStyle/>
          <a:p>
            <a:r>
              <a:rPr lang="fr-FR" sz="1800" dirty="0" smtClean="0">
                <a:latin typeface="Times New Roman" pitchFamily="18" charset="0"/>
                <a:cs typeface="Times New Roman" pitchFamily="18" charset="0"/>
              </a:rPr>
              <a:t>Toute droite passant par O – privée de O – est sa propre image.</a:t>
            </a:r>
          </a:p>
          <a:p>
            <a:r>
              <a:rPr lang="fr-FR" sz="1800" dirty="0" smtClean="0">
                <a:latin typeface="Times New Roman" pitchFamily="18" charset="0"/>
                <a:cs typeface="Times New Roman" pitchFamily="18" charset="0"/>
              </a:rPr>
              <a:t>Toute droite ne passant pas par O est transformée en un cercle passant par O – privé de O.</a:t>
            </a:r>
            <a:endParaRPr lang="fr-F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03648" y="4800600"/>
            <a:ext cx="6048672" cy="716632"/>
          </a:xfrm>
        </p:spPr>
        <p:txBody>
          <a:bodyPr>
            <a:noAutofit/>
          </a:bodyPr>
          <a:lstStyle/>
          <a:p>
            <a:pPr algn="ctr"/>
            <a:r>
              <a:rPr lang="fr-FR" sz="4000" dirty="0" smtClean="0">
                <a:solidFill>
                  <a:srgbClr val="C00000"/>
                </a:solidFill>
              </a:rPr>
              <a:t>Image d’un cercle (1)</a:t>
            </a:r>
            <a:endParaRPr lang="fr-FR" sz="4000" dirty="0">
              <a:solidFill>
                <a:srgbClr val="C00000"/>
              </a:solidFill>
            </a:endParaRPr>
          </a:p>
        </p:txBody>
      </p:sp>
      <p:pic>
        <p:nvPicPr>
          <p:cNvPr id="2050" name="Picture 2"/>
          <p:cNvPicPr>
            <a:picLocks noGrp="1" noChangeAspect="1" noChangeArrowheads="1"/>
          </p:cNvPicPr>
          <p:nvPr>
            <p:ph type="pic" idx="1"/>
          </p:nvPr>
        </p:nvPicPr>
        <p:blipFill>
          <a:blip r:embed="rId2" cstate="print"/>
          <a:srcRect l="9766" r="9766"/>
          <a:stretch>
            <a:fillRect/>
          </a:stretch>
        </p:blipFill>
        <p:spPr bwMode="auto">
          <a:prstGeom prst="rect">
            <a:avLst/>
          </a:prstGeom>
          <a:noFill/>
          <a:ln w="9525">
            <a:noFill/>
            <a:miter lim="800000"/>
            <a:headEnd/>
            <a:tailEnd/>
          </a:ln>
          <a:effectLst/>
        </p:spPr>
      </p:pic>
      <p:sp>
        <p:nvSpPr>
          <p:cNvPr id="8" name="Espace réservé du texte 7"/>
          <p:cNvSpPr>
            <a:spLocks noGrp="1"/>
          </p:cNvSpPr>
          <p:nvPr>
            <p:ph type="body" sz="half" idx="2"/>
          </p:nvPr>
        </p:nvSpPr>
        <p:spPr>
          <a:xfrm>
            <a:off x="323528" y="5589240"/>
            <a:ext cx="8568952" cy="1008112"/>
          </a:xfrm>
        </p:spPr>
        <p:txBody>
          <a:bodyPr>
            <a:normAutofit/>
          </a:bodyPr>
          <a:lstStyle/>
          <a:p>
            <a:r>
              <a:rPr lang="fr-FR" sz="1800" dirty="0" smtClean="0">
                <a:latin typeface="Times New Roman" pitchFamily="18" charset="0"/>
                <a:cs typeface="Times New Roman" pitchFamily="18" charset="0"/>
              </a:rPr>
              <a:t>Tout cercle de centre O est transformé en un cercle de centre O. </a:t>
            </a:r>
          </a:p>
          <a:p>
            <a:r>
              <a:rPr lang="fr-FR" sz="1800" dirty="0" smtClean="0">
                <a:latin typeface="Times New Roman" pitchFamily="18" charset="0"/>
                <a:cs typeface="Times New Roman" pitchFamily="18" charset="0"/>
              </a:rPr>
              <a:t>Tout cercle passant par O – privé de O – est transformé en une droite.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1570186"/>
          </a:xfrm>
        </p:spPr>
        <p:txBody>
          <a:bodyPr>
            <a:normAutofit fontScale="90000"/>
          </a:bodyPr>
          <a:lstStyle/>
          <a:p>
            <a:r>
              <a:rPr lang="fr-FR" sz="5400" dirty="0" smtClean="0">
                <a:solidFill>
                  <a:srgbClr val="C00000"/>
                </a:solidFill>
              </a:rPr>
              <a:t/>
            </a:r>
            <a:br>
              <a:rPr lang="fr-FR" sz="5400" dirty="0" smtClean="0">
                <a:solidFill>
                  <a:srgbClr val="C00000"/>
                </a:solidFill>
              </a:rPr>
            </a:br>
            <a:r>
              <a:rPr lang="fr-FR" sz="5400" dirty="0" smtClean="0">
                <a:solidFill>
                  <a:srgbClr val="C00000"/>
                </a:solidFill>
              </a:rPr>
              <a:t>Intermède sur les cercles :</a:t>
            </a:r>
            <a:br>
              <a:rPr lang="fr-FR" sz="5400" dirty="0" smtClean="0">
                <a:solidFill>
                  <a:srgbClr val="C00000"/>
                </a:solidFill>
              </a:rPr>
            </a:br>
            <a:r>
              <a:rPr lang="fr-FR" sz="5400" dirty="0" smtClean="0">
                <a:solidFill>
                  <a:srgbClr val="C00000"/>
                </a:solidFill>
              </a:rPr>
              <a:t>les outils</a:t>
            </a:r>
            <a:br>
              <a:rPr lang="fr-FR" sz="5400" dirty="0" smtClean="0">
                <a:solidFill>
                  <a:srgbClr val="C00000"/>
                </a:solidFill>
              </a:rPr>
            </a:br>
            <a:endParaRPr lang="fr-FR" sz="5400" dirty="0">
              <a:solidFill>
                <a:srgbClr val="C00000"/>
              </a:solidFill>
            </a:endParaRPr>
          </a:p>
        </p:txBody>
      </p:sp>
      <p:sp>
        <p:nvSpPr>
          <p:cNvPr id="7" name="Espace réservé du contenu 6"/>
          <p:cNvSpPr>
            <a:spLocks noGrp="1"/>
          </p:cNvSpPr>
          <p:nvPr>
            <p:ph sz="half" idx="1"/>
          </p:nvPr>
        </p:nvSpPr>
        <p:spPr>
          <a:xfrm>
            <a:off x="457200" y="1916832"/>
            <a:ext cx="4038600" cy="4536504"/>
          </a:xfrm>
        </p:spPr>
        <p:txBody>
          <a:bodyPr>
            <a:normAutofit/>
          </a:bodyPr>
          <a:lstStyle/>
          <a:p>
            <a:pPr marL="0">
              <a:spcBef>
                <a:spcPts val="0"/>
              </a:spcBef>
              <a:buNone/>
            </a:pPr>
            <a:r>
              <a:rPr lang="fr-FR" sz="3200" dirty="0" smtClean="0">
                <a:solidFill>
                  <a:srgbClr val="006600"/>
                </a:solidFill>
              </a:rPr>
              <a:t>Puissance d’un point par rapport à un cercle</a:t>
            </a:r>
          </a:p>
          <a:p>
            <a:pPr marL="0">
              <a:spcBef>
                <a:spcPts val="0"/>
              </a:spcBef>
              <a:buNone/>
            </a:pPr>
            <a:endParaRPr lang="fr-FR" sz="3200" dirty="0" smtClean="0">
              <a:solidFill>
                <a:srgbClr val="008000"/>
              </a:solidFill>
            </a:endParaRPr>
          </a:p>
          <a:p>
            <a:pPr marL="0">
              <a:spcBef>
                <a:spcPts val="0"/>
              </a:spcBef>
              <a:buNone/>
            </a:pPr>
            <a:endParaRPr lang="fr-FR" sz="3200" dirty="0">
              <a:solidFill>
                <a:srgbClr val="008000"/>
              </a:solidFill>
            </a:endParaRPr>
          </a:p>
        </p:txBody>
      </p:sp>
      <p:sp>
        <p:nvSpPr>
          <p:cNvPr id="9" name="Espace réservé du contenu 8"/>
          <p:cNvSpPr>
            <a:spLocks noGrp="1"/>
          </p:cNvSpPr>
          <p:nvPr>
            <p:ph sz="half" idx="2"/>
          </p:nvPr>
        </p:nvSpPr>
        <p:spPr>
          <a:xfrm>
            <a:off x="4648200" y="1988840"/>
            <a:ext cx="4038600" cy="4392488"/>
          </a:xfrm>
        </p:spPr>
        <p:txBody>
          <a:bodyPr>
            <a:normAutofit/>
          </a:bodyPr>
          <a:lstStyle/>
          <a:p>
            <a:pPr marL="0" algn="r">
              <a:spcBef>
                <a:spcPts val="0"/>
              </a:spcBef>
              <a:buNone/>
            </a:pPr>
            <a:r>
              <a:rPr lang="fr-FR" sz="3200" dirty="0" smtClean="0">
                <a:solidFill>
                  <a:srgbClr val="006600"/>
                </a:solidFill>
              </a:rPr>
              <a:t>Cercles orthogonaux</a:t>
            </a:r>
          </a:p>
          <a:p>
            <a:pPr marL="0" algn="r">
              <a:spcBef>
                <a:spcPts val="0"/>
              </a:spcBef>
              <a:buNone/>
            </a:pPr>
            <a:endParaRPr lang="fr-FR" sz="3200" dirty="0" smtClean="0">
              <a:solidFill>
                <a:srgbClr val="006600"/>
              </a:solidFill>
            </a:endParaRPr>
          </a:p>
        </p:txBody>
      </p:sp>
      <p:pic>
        <p:nvPicPr>
          <p:cNvPr id="11" name="Image 10" descr="orthogonaux.png"/>
          <p:cNvPicPr>
            <a:picLocks noChangeAspect="1"/>
          </p:cNvPicPr>
          <p:nvPr/>
        </p:nvPicPr>
        <p:blipFill>
          <a:blip r:embed="rId2" cstate="print"/>
          <a:srcRect l="27528" t="15512" r="22643" b="26485"/>
          <a:stretch>
            <a:fillRect/>
          </a:stretch>
        </p:blipFill>
        <p:spPr>
          <a:xfrm>
            <a:off x="4932040" y="3284984"/>
            <a:ext cx="3672408" cy="2664296"/>
          </a:xfrm>
          <a:prstGeom prst="rect">
            <a:avLst/>
          </a:prstGeom>
        </p:spPr>
      </p:pic>
      <p:pic>
        <p:nvPicPr>
          <p:cNvPr id="13" name="Image 12" descr="puissance.ggb.png"/>
          <p:cNvPicPr>
            <a:picLocks noChangeAspect="1"/>
          </p:cNvPicPr>
          <p:nvPr/>
        </p:nvPicPr>
        <p:blipFill>
          <a:blip r:embed="rId3" cstate="print"/>
          <a:srcRect l="10919" t="32188" r="38276" b="15996"/>
          <a:stretch>
            <a:fillRect/>
          </a:stretch>
        </p:blipFill>
        <p:spPr>
          <a:xfrm>
            <a:off x="539552" y="3789040"/>
            <a:ext cx="3744416" cy="23042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1700808"/>
          </a:xfrm>
        </p:spPr>
        <p:txBody>
          <a:bodyPr>
            <a:normAutofit fontScale="90000"/>
          </a:bodyPr>
          <a:lstStyle/>
          <a:p>
            <a:r>
              <a:rPr lang="fr-FR" sz="5400" dirty="0" smtClean="0">
                <a:solidFill>
                  <a:srgbClr val="C00000"/>
                </a:solidFill>
              </a:rPr>
              <a:t/>
            </a:r>
            <a:br>
              <a:rPr lang="fr-FR" sz="5400" dirty="0" smtClean="0">
                <a:solidFill>
                  <a:srgbClr val="C00000"/>
                </a:solidFill>
              </a:rPr>
            </a:br>
            <a:r>
              <a:rPr lang="fr-FR" sz="5400" dirty="0" smtClean="0">
                <a:solidFill>
                  <a:srgbClr val="C00000"/>
                </a:solidFill>
              </a:rPr>
              <a:t>Intermède sur les cercles :</a:t>
            </a:r>
            <a:br>
              <a:rPr lang="fr-FR" sz="5400" dirty="0" smtClean="0">
                <a:solidFill>
                  <a:srgbClr val="C00000"/>
                </a:solidFill>
              </a:rPr>
            </a:br>
            <a:r>
              <a:rPr lang="fr-FR" sz="5400" dirty="0" smtClean="0">
                <a:solidFill>
                  <a:srgbClr val="C00000"/>
                </a:solidFill>
              </a:rPr>
              <a:t>premiers résultats</a:t>
            </a:r>
            <a:br>
              <a:rPr lang="fr-FR" sz="5400" dirty="0" smtClean="0">
                <a:solidFill>
                  <a:srgbClr val="C00000"/>
                </a:solidFill>
              </a:rPr>
            </a:br>
            <a:endParaRPr lang="fr-FR" sz="5400" dirty="0">
              <a:solidFill>
                <a:srgbClr val="C00000"/>
              </a:solidFill>
            </a:endParaRPr>
          </a:p>
        </p:txBody>
      </p:sp>
      <p:sp>
        <p:nvSpPr>
          <p:cNvPr id="7" name="Espace réservé du contenu 6"/>
          <p:cNvSpPr>
            <a:spLocks noGrp="1"/>
          </p:cNvSpPr>
          <p:nvPr>
            <p:ph sz="half" idx="1"/>
          </p:nvPr>
        </p:nvSpPr>
        <p:spPr>
          <a:xfrm>
            <a:off x="457200" y="1700808"/>
            <a:ext cx="4038600" cy="4752528"/>
          </a:xfrm>
        </p:spPr>
        <p:txBody>
          <a:bodyPr>
            <a:normAutofit fontScale="92500" lnSpcReduction="10000"/>
          </a:bodyPr>
          <a:lstStyle/>
          <a:p>
            <a:pPr marL="0">
              <a:spcBef>
                <a:spcPts val="0"/>
              </a:spcBef>
              <a:buNone/>
            </a:pPr>
            <a:r>
              <a:rPr lang="fr-FR" sz="3000" dirty="0" smtClean="0">
                <a:solidFill>
                  <a:srgbClr val="006600"/>
                </a:solidFill>
              </a:rPr>
              <a:t>Tout cercle passant par deux points homologues est globalement invariant</a:t>
            </a:r>
          </a:p>
          <a:p>
            <a:pPr marL="0">
              <a:spcBef>
                <a:spcPts val="0"/>
              </a:spcBef>
              <a:buNone/>
            </a:pPr>
            <a:endParaRPr lang="fr-FR" sz="3000" dirty="0" smtClean="0">
              <a:solidFill>
                <a:srgbClr val="006600"/>
              </a:solidFill>
            </a:endParaRPr>
          </a:p>
          <a:p>
            <a:pPr marL="0">
              <a:spcBef>
                <a:spcPts val="0"/>
              </a:spcBef>
              <a:buNone/>
            </a:pPr>
            <a:endParaRPr lang="fr-FR" sz="3200" dirty="0" smtClean="0">
              <a:solidFill>
                <a:srgbClr val="008000"/>
              </a:solidFill>
            </a:endParaRPr>
          </a:p>
          <a:p>
            <a:pPr marL="0">
              <a:spcBef>
                <a:spcPts val="0"/>
              </a:spcBef>
              <a:buNone/>
            </a:pPr>
            <a:endParaRPr lang="fr-FR" sz="3200" dirty="0">
              <a:solidFill>
                <a:srgbClr val="008000"/>
              </a:solidFill>
            </a:endParaRPr>
          </a:p>
        </p:txBody>
      </p:sp>
      <p:sp>
        <p:nvSpPr>
          <p:cNvPr id="9" name="Espace réservé du contenu 8"/>
          <p:cNvSpPr>
            <a:spLocks noGrp="1"/>
          </p:cNvSpPr>
          <p:nvPr>
            <p:ph sz="half" idx="2"/>
          </p:nvPr>
        </p:nvSpPr>
        <p:spPr>
          <a:xfrm>
            <a:off x="4648200" y="1700808"/>
            <a:ext cx="4038600" cy="4968552"/>
          </a:xfrm>
        </p:spPr>
        <p:txBody>
          <a:bodyPr>
            <a:normAutofit fontScale="92500" lnSpcReduction="10000"/>
          </a:bodyPr>
          <a:lstStyle/>
          <a:p>
            <a:pPr marL="0" algn="r">
              <a:spcBef>
                <a:spcPts val="0"/>
              </a:spcBef>
              <a:buNone/>
            </a:pPr>
            <a:r>
              <a:rPr lang="fr-FR" sz="3000" dirty="0" smtClean="0">
                <a:solidFill>
                  <a:srgbClr val="006600"/>
                </a:solidFill>
              </a:rPr>
              <a:t>Tout cercle passant par deux points homologues est orthogonal au cercle d’inversion</a:t>
            </a:r>
          </a:p>
          <a:p>
            <a:pPr marL="0" algn="r">
              <a:spcBef>
                <a:spcPts val="0"/>
              </a:spcBef>
              <a:buNone/>
            </a:pPr>
            <a:r>
              <a:rPr lang="fr-FR" sz="3000" dirty="0" smtClean="0">
                <a:solidFill>
                  <a:schemeClr val="accent1">
                    <a:lumMod val="75000"/>
                  </a:schemeClr>
                </a:solidFill>
                <a:hlinkClick r:id="rId2" action="ppaction://hlinkfile"/>
              </a:rPr>
              <a:t>Direct</a:t>
            </a:r>
            <a:endParaRPr lang="fr-FR" sz="3000" dirty="0" smtClean="0">
              <a:solidFill>
                <a:schemeClr val="accent1">
                  <a:lumMod val="75000"/>
                </a:schemeClr>
              </a:solidFill>
            </a:endParaRPr>
          </a:p>
          <a:p>
            <a:pPr marL="0" algn="r">
              <a:spcBef>
                <a:spcPts val="0"/>
              </a:spcBef>
              <a:buNone/>
            </a:pPr>
            <a:endParaRPr lang="fr-FR" sz="3000" dirty="0" smtClean="0">
              <a:solidFill>
                <a:schemeClr val="accent1">
                  <a:lumMod val="75000"/>
                </a:schemeClr>
              </a:solidFill>
            </a:endParaRPr>
          </a:p>
          <a:p>
            <a:pPr marL="0" algn="r">
              <a:spcBef>
                <a:spcPts val="0"/>
              </a:spcBef>
              <a:buNone/>
            </a:pPr>
            <a:endParaRPr lang="fr-FR" sz="3000" dirty="0" smtClean="0">
              <a:solidFill>
                <a:schemeClr val="accent1">
                  <a:lumMod val="75000"/>
                </a:schemeClr>
              </a:solidFill>
            </a:endParaRPr>
          </a:p>
          <a:p>
            <a:pPr marL="0" algn="r">
              <a:spcBef>
                <a:spcPts val="0"/>
              </a:spcBef>
              <a:buNone/>
            </a:pPr>
            <a:endParaRPr lang="fr-FR" sz="3000" dirty="0" smtClean="0">
              <a:solidFill>
                <a:schemeClr val="accent1">
                  <a:lumMod val="75000"/>
                </a:schemeClr>
              </a:solidFill>
            </a:endParaRPr>
          </a:p>
          <a:p>
            <a:pPr marL="0" algn="r">
              <a:spcBef>
                <a:spcPts val="0"/>
              </a:spcBef>
              <a:buNone/>
            </a:pPr>
            <a:endParaRPr lang="fr-FR" sz="3000" dirty="0" smtClean="0">
              <a:solidFill>
                <a:schemeClr val="accent1">
                  <a:lumMod val="75000"/>
                </a:schemeClr>
              </a:solidFill>
            </a:endParaRPr>
          </a:p>
          <a:p>
            <a:pPr marL="0" algn="r">
              <a:spcBef>
                <a:spcPts val="0"/>
              </a:spcBef>
              <a:buNone/>
            </a:pPr>
            <a:endParaRPr lang="fr-FR" sz="3000" dirty="0" smtClean="0">
              <a:solidFill>
                <a:schemeClr val="accent1">
                  <a:lumMod val="75000"/>
                </a:schemeClr>
              </a:solidFill>
            </a:endParaRPr>
          </a:p>
          <a:p>
            <a:pPr marL="0" algn="r">
              <a:spcBef>
                <a:spcPts val="0"/>
              </a:spcBef>
              <a:buNone/>
            </a:pPr>
            <a:endParaRPr lang="fr-FR" sz="3000" dirty="0" smtClean="0">
              <a:solidFill>
                <a:schemeClr val="accent1">
                  <a:lumMod val="75000"/>
                </a:schemeClr>
              </a:solidFill>
            </a:endParaRPr>
          </a:p>
          <a:p>
            <a:pPr marL="0" algn="r">
              <a:spcBef>
                <a:spcPts val="0"/>
              </a:spcBef>
              <a:buNone/>
            </a:pPr>
            <a:r>
              <a:rPr lang="fr-FR" sz="3000" dirty="0" smtClean="0">
                <a:solidFill>
                  <a:schemeClr val="accent1">
                    <a:lumMod val="75000"/>
                  </a:schemeClr>
                </a:solidFill>
                <a:hlinkClick r:id="rId3" action="ppaction://hlinkfile"/>
              </a:rPr>
              <a:t>réciproque</a:t>
            </a:r>
            <a:r>
              <a:rPr lang="fr-FR" sz="3000" dirty="0" smtClean="0">
                <a:solidFill>
                  <a:srgbClr val="006600"/>
                </a:solidFill>
              </a:rPr>
              <a:t> </a:t>
            </a:r>
          </a:p>
          <a:p>
            <a:pPr marL="0" algn="r">
              <a:spcBef>
                <a:spcPts val="0"/>
              </a:spcBef>
              <a:buNone/>
            </a:pPr>
            <a:endParaRPr lang="fr-FR" sz="3200" dirty="0" smtClean="0">
              <a:solidFill>
                <a:srgbClr val="006600"/>
              </a:solidFill>
            </a:endParaRPr>
          </a:p>
          <a:p>
            <a:pPr marL="0" algn="r">
              <a:spcBef>
                <a:spcPts val="0"/>
              </a:spcBef>
              <a:buNone/>
            </a:pPr>
            <a:endParaRPr lang="fr-FR" sz="3200" dirty="0" smtClean="0">
              <a:solidFill>
                <a:srgbClr val="006600"/>
              </a:solidFill>
            </a:endParaRPr>
          </a:p>
        </p:txBody>
      </p:sp>
      <p:pic>
        <p:nvPicPr>
          <p:cNvPr id="8" name="Image 7" descr="puissance.ggb.png"/>
          <p:cNvPicPr>
            <a:picLocks noChangeAspect="1"/>
          </p:cNvPicPr>
          <p:nvPr/>
        </p:nvPicPr>
        <p:blipFill>
          <a:blip r:embed="rId4" cstate="print"/>
          <a:srcRect l="10919" t="30569" r="37299" b="14377"/>
          <a:stretch>
            <a:fillRect/>
          </a:stretch>
        </p:blipFill>
        <p:spPr>
          <a:xfrm>
            <a:off x="315056" y="4005064"/>
            <a:ext cx="4040920" cy="2592288"/>
          </a:xfrm>
          <a:prstGeom prst="rect">
            <a:avLst/>
          </a:prstGeom>
        </p:spPr>
      </p:pic>
      <p:pic>
        <p:nvPicPr>
          <p:cNvPr id="12" name="Image 11" descr="faisceau.png"/>
          <p:cNvPicPr>
            <a:picLocks noChangeAspect="1"/>
          </p:cNvPicPr>
          <p:nvPr/>
        </p:nvPicPr>
        <p:blipFill>
          <a:blip r:embed="rId5" cstate="print"/>
          <a:srcRect l="23225" t="26511" r="39763" b="8242"/>
          <a:stretch>
            <a:fillRect/>
          </a:stretch>
        </p:blipFill>
        <p:spPr>
          <a:xfrm>
            <a:off x="4788024" y="3501008"/>
            <a:ext cx="2932164" cy="31193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03648" y="4077072"/>
            <a:ext cx="6048672" cy="936104"/>
          </a:xfrm>
        </p:spPr>
        <p:txBody>
          <a:bodyPr>
            <a:noAutofit/>
          </a:bodyPr>
          <a:lstStyle/>
          <a:p>
            <a:pPr algn="ctr"/>
            <a:r>
              <a:rPr lang="fr-FR" sz="4000" dirty="0" smtClean="0">
                <a:solidFill>
                  <a:srgbClr val="C00000"/>
                </a:solidFill>
              </a:rPr>
              <a:t>Image d’un cercle (2)</a:t>
            </a:r>
            <a:endParaRPr lang="fr-FR" sz="4000" dirty="0">
              <a:solidFill>
                <a:srgbClr val="C00000"/>
              </a:solidFill>
            </a:endParaRPr>
          </a:p>
        </p:txBody>
      </p:sp>
      <p:sp>
        <p:nvSpPr>
          <p:cNvPr id="8" name="Espace réservé du texte 7"/>
          <p:cNvSpPr>
            <a:spLocks noGrp="1"/>
          </p:cNvSpPr>
          <p:nvPr>
            <p:ph type="body" sz="half" idx="2"/>
          </p:nvPr>
        </p:nvSpPr>
        <p:spPr>
          <a:xfrm>
            <a:off x="323528" y="5589240"/>
            <a:ext cx="8568952" cy="1008112"/>
          </a:xfrm>
        </p:spPr>
        <p:txBody>
          <a:bodyPr>
            <a:normAutofit/>
          </a:bodyPr>
          <a:lstStyle/>
          <a:p>
            <a:r>
              <a:rPr lang="fr-FR" sz="1800" dirty="0" smtClean="0">
                <a:latin typeface="Times New Roman" pitchFamily="18" charset="0"/>
                <a:cs typeface="Times New Roman" pitchFamily="18" charset="0"/>
              </a:rPr>
              <a:t>Si la puissance du centre d’inversion O par rapport à un cercle </a:t>
            </a:r>
            <a:r>
              <a:rPr lang="fr-FR" sz="1800" i="1" dirty="0" smtClean="0">
                <a:latin typeface="Times New Roman" pitchFamily="18" charset="0"/>
                <a:cs typeface="Times New Roman" pitchFamily="18" charset="0"/>
              </a:rPr>
              <a:t>C </a:t>
            </a:r>
            <a:r>
              <a:rPr lang="fr-FR" sz="1800" dirty="0" smtClean="0">
                <a:latin typeface="Times New Roman" pitchFamily="18" charset="0"/>
                <a:cs typeface="Times New Roman" pitchFamily="18" charset="0"/>
              </a:rPr>
              <a:t>est </a:t>
            </a:r>
            <a:r>
              <a:rPr lang="fr-FR" sz="1800" i="1" dirty="0" smtClean="0">
                <a:latin typeface="Times New Roman" pitchFamily="18" charset="0"/>
                <a:cs typeface="Times New Roman" pitchFamily="18" charset="0"/>
              </a:rPr>
              <a:t>p</a:t>
            </a:r>
            <a:r>
              <a:rPr lang="fr-FR" sz="1800" dirty="0" smtClean="0">
                <a:latin typeface="Times New Roman" pitchFamily="18" charset="0"/>
                <a:cs typeface="Times New Roman" pitchFamily="18" charset="0"/>
              </a:rPr>
              <a:t>, ce cercle est </a:t>
            </a:r>
          </a:p>
          <a:p>
            <a:endParaRPr lang="fr-FR" sz="1000" dirty="0" smtClean="0">
              <a:latin typeface="Times New Roman" pitchFamily="18" charset="0"/>
              <a:cs typeface="Times New Roman" pitchFamily="18" charset="0"/>
            </a:endParaRPr>
          </a:p>
          <a:p>
            <a:r>
              <a:rPr lang="fr-FR" sz="1800" dirty="0" smtClean="0">
                <a:latin typeface="Times New Roman" pitchFamily="18" charset="0"/>
                <a:cs typeface="Times New Roman" pitchFamily="18" charset="0"/>
              </a:rPr>
              <a:t>transformé en son image par l’homothétie de centre O de rapport  </a:t>
            </a:r>
          </a:p>
        </p:txBody>
      </p:sp>
      <p:graphicFrame>
        <p:nvGraphicFramePr>
          <p:cNvPr id="7" name="Tableau 6"/>
          <p:cNvGraphicFramePr>
            <a:graphicFrameLocks noGrp="1"/>
          </p:cNvGraphicFramePr>
          <p:nvPr/>
        </p:nvGraphicFramePr>
        <p:xfrm>
          <a:off x="251520" y="404664"/>
          <a:ext cx="8136904" cy="3528392"/>
        </p:xfrm>
        <a:graphic>
          <a:graphicData uri="http://schemas.openxmlformats.org/drawingml/2006/table">
            <a:tbl>
              <a:tblPr firstRow="1" bandRow="1">
                <a:tableStyleId>{5C22544A-7EE6-4342-B048-85BDC9FD1C3A}</a:tableStyleId>
              </a:tblPr>
              <a:tblGrid>
                <a:gridCol w="4068452"/>
                <a:gridCol w="4068452"/>
              </a:tblGrid>
              <a:tr h="3528392">
                <a:tc>
                  <a:txBody>
                    <a:bodyPr/>
                    <a:lstStyle/>
                    <a:p>
                      <a:endParaRPr lang="fr-FR" dirty="0"/>
                    </a:p>
                  </a:txBody>
                  <a:tcPr>
                    <a:solidFill>
                      <a:schemeClr val="bg1"/>
                    </a:solidFill>
                  </a:tcPr>
                </a:tc>
                <a:tc>
                  <a:txBody>
                    <a:bodyPr/>
                    <a:lstStyle/>
                    <a:p>
                      <a:endParaRPr lang="fr-FR" dirty="0"/>
                    </a:p>
                  </a:txBody>
                  <a:tcPr>
                    <a:solidFill>
                      <a:schemeClr val="bg1"/>
                    </a:solidFill>
                  </a:tcPr>
                </a:tc>
              </a:tr>
            </a:tbl>
          </a:graphicData>
        </a:graphic>
      </p:graphicFrame>
      <p:pic>
        <p:nvPicPr>
          <p:cNvPr id="9" name="Image 8" descr="image_cercle(1).png"/>
          <p:cNvPicPr>
            <a:picLocks noChangeAspect="1"/>
          </p:cNvPicPr>
          <p:nvPr/>
        </p:nvPicPr>
        <p:blipFill>
          <a:blip r:embed="rId3" cstate="print"/>
          <a:srcRect l="21666" t="22473" r="28505" b="12758"/>
          <a:stretch>
            <a:fillRect/>
          </a:stretch>
        </p:blipFill>
        <p:spPr>
          <a:xfrm>
            <a:off x="467544" y="764704"/>
            <a:ext cx="3672408" cy="2880320"/>
          </a:xfrm>
          <a:prstGeom prst="rect">
            <a:avLst/>
          </a:prstGeom>
        </p:spPr>
      </p:pic>
      <p:pic>
        <p:nvPicPr>
          <p:cNvPr id="10" name="Image 9" descr="image_cercle(2).png"/>
          <p:cNvPicPr>
            <a:picLocks noChangeAspect="1"/>
          </p:cNvPicPr>
          <p:nvPr/>
        </p:nvPicPr>
        <p:blipFill>
          <a:blip r:embed="rId4" cstate="print"/>
          <a:srcRect l="11724" t="19431" r="45115" b="15800"/>
          <a:stretch>
            <a:fillRect/>
          </a:stretch>
        </p:blipFill>
        <p:spPr>
          <a:xfrm>
            <a:off x="5220072" y="908720"/>
            <a:ext cx="3180984" cy="2880320"/>
          </a:xfrm>
          <a:prstGeom prst="rect">
            <a:avLst/>
          </a:prstGeom>
        </p:spPr>
      </p:pic>
      <p:graphicFrame>
        <p:nvGraphicFramePr>
          <p:cNvPr id="16387" name="Object 3"/>
          <p:cNvGraphicFramePr>
            <a:graphicFrameLocks noChangeAspect="1"/>
          </p:cNvGraphicFramePr>
          <p:nvPr/>
        </p:nvGraphicFramePr>
        <p:xfrm>
          <a:off x="6588224" y="5877272"/>
          <a:ext cx="372616" cy="765933"/>
        </p:xfrm>
        <a:graphic>
          <a:graphicData uri="http://schemas.openxmlformats.org/presentationml/2006/ole">
            <p:oleObj spid="_x0000_s16387" name="Equation" r:id="rId5" imgW="228600" imgH="4698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03648" y="4437112"/>
            <a:ext cx="6048672" cy="936104"/>
          </a:xfrm>
        </p:spPr>
        <p:txBody>
          <a:bodyPr>
            <a:noAutofit/>
          </a:bodyPr>
          <a:lstStyle/>
          <a:p>
            <a:pPr algn="ctr"/>
            <a:r>
              <a:rPr lang="fr-FR" sz="4000" dirty="0" smtClean="0">
                <a:solidFill>
                  <a:srgbClr val="C00000"/>
                </a:solidFill>
              </a:rPr>
              <a:t>Cercles invariants</a:t>
            </a:r>
            <a:endParaRPr lang="fr-FR" sz="4000" dirty="0">
              <a:solidFill>
                <a:srgbClr val="C00000"/>
              </a:solidFill>
            </a:endParaRPr>
          </a:p>
        </p:txBody>
      </p:sp>
      <p:sp>
        <p:nvSpPr>
          <p:cNvPr id="8" name="Espace réservé du texte 7"/>
          <p:cNvSpPr>
            <a:spLocks noGrp="1"/>
          </p:cNvSpPr>
          <p:nvPr>
            <p:ph type="body" sz="half" idx="2"/>
          </p:nvPr>
        </p:nvSpPr>
        <p:spPr>
          <a:xfrm>
            <a:off x="179512" y="5589240"/>
            <a:ext cx="8784976" cy="1008112"/>
          </a:xfrm>
        </p:spPr>
        <p:txBody>
          <a:bodyPr>
            <a:noAutofit/>
          </a:bodyPr>
          <a:lstStyle/>
          <a:p>
            <a:r>
              <a:rPr lang="fr-FR" sz="2400" dirty="0" smtClean="0">
                <a:latin typeface="Times New Roman" pitchFamily="18" charset="0"/>
                <a:cs typeface="Times New Roman" pitchFamily="18" charset="0"/>
              </a:rPr>
              <a:t>Les cercles invariants par l’inversion de pôle O et de puissance </a:t>
            </a:r>
            <a:r>
              <a:rPr lang="fr-FR" sz="2400" i="1" dirty="0" smtClean="0">
                <a:latin typeface="Times New Roman" pitchFamily="18" charset="0"/>
                <a:cs typeface="Times New Roman" pitchFamily="18" charset="0"/>
              </a:rPr>
              <a:t>k </a:t>
            </a:r>
            <a:r>
              <a:rPr lang="fr-FR" sz="2400" dirty="0" smtClean="0">
                <a:latin typeface="Times New Roman" pitchFamily="18" charset="0"/>
                <a:cs typeface="Times New Roman" pitchFamily="18" charset="0"/>
              </a:rPr>
              <a:t>sont le cercle d’inversion et les cercles orthogonaux au cercle d’inversion.</a:t>
            </a:r>
          </a:p>
        </p:txBody>
      </p:sp>
      <p:graphicFrame>
        <p:nvGraphicFramePr>
          <p:cNvPr id="7" name="Tableau 6"/>
          <p:cNvGraphicFramePr>
            <a:graphicFrameLocks noGrp="1"/>
          </p:cNvGraphicFramePr>
          <p:nvPr/>
        </p:nvGraphicFramePr>
        <p:xfrm>
          <a:off x="251520" y="404664"/>
          <a:ext cx="8136904" cy="3528392"/>
        </p:xfrm>
        <a:graphic>
          <a:graphicData uri="http://schemas.openxmlformats.org/drawingml/2006/table">
            <a:tbl>
              <a:tblPr firstRow="1" bandRow="1">
                <a:tableStyleId>{5C22544A-7EE6-4342-B048-85BDC9FD1C3A}</a:tableStyleId>
              </a:tblPr>
              <a:tblGrid>
                <a:gridCol w="4068452"/>
                <a:gridCol w="4068452"/>
              </a:tblGrid>
              <a:tr h="3528392">
                <a:tc>
                  <a:txBody>
                    <a:bodyPr/>
                    <a:lstStyle/>
                    <a:p>
                      <a:endParaRPr lang="fr-FR" dirty="0"/>
                    </a:p>
                  </a:txBody>
                  <a:tcPr>
                    <a:solidFill>
                      <a:schemeClr val="bg1"/>
                    </a:solidFill>
                  </a:tcPr>
                </a:tc>
                <a:tc>
                  <a:txBody>
                    <a:bodyPr/>
                    <a:lstStyle/>
                    <a:p>
                      <a:endParaRPr lang="fr-FR" dirty="0"/>
                    </a:p>
                  </a:txBody>
                  <a:tcPr>
                    <a:solidFill>
                      <a:schemeClr val="bg1"/>
                    </a:solidFill>
                  </a:tcPr>
                </a:tc>
              </a:tr>
            </a:tbl>
          </a:graphicData>
        </a:graphic>
      </p:graphicFrame>
      <p:pic>
        <p:nvPicPr>
          <p:cNvPr id="11" name="Image 10" descr="cercles_invariants.png">
            <a:hlinkClick r:id="rId2" action="ppaction://hlinkfile"/>
          </p:cNvPr>
          <p:cNvPicPr>
            <a:picLocks noChangeAspect="1"/>
          </p:cNvPicPr>
          <p:nvPr/>
        </p:nvPicPr>
        <p:blipFill>
          <a:blip r:embed="rId3" cstate="print"/>
          <a:srcRect t="17615" r="29654" b="11138"/>
          <a:stretch>
            <a:fillRect/>
          </a:stretch>
        </p:blipFill>
        <p:spPr>
          <a:xfrm>
            <a:off x="1187624" y="404664"/>
            <a:ext cx="6336704" cy="38724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2288" y="4077072"/>
            <a:ext cx="5486400" cy="792088"/>
          </a:xfrm>
        </p:spPr>
        <p:txBody>
          <a:bodyPr>
            <a:noAutofit/>
          </a:bodyPr>
          <a:lstStyle/>
          <a:p>
            <a:r>
              <a:rPr lang="fr-FR" sz="4000" dirty="0" smtClean="0">
                <a:solidFill>
                  <a:srgbClr val="C00000"/>
                </a:solidFill>
              </a:rPr>
              <a:t>Inverseur de </a:t>
            </a:r>
            <a:r>
              <a:rPr lang="fr-FR" sz="4000" dirty="0" err="1" smtClean="0">
                <a:solidFill>
                  <a:srgbClr val="C00000"/>
                </a:solidFill>
              </a:rPr>
              <a:t>Peaucellier</a:t>
            </a:r>
            <a:endParaRPr lang="fr-FR" sz="4000" dirty="0">
              <a:solidFill>
                <a:srgbClr val="C00000"/>
              </a:solidFill>
            </a:endParaRPr>
          </a:p>
        </p:txBody>
      </p:sp>
      <p:sp>
        <p:nvSpPr>
          <p:cNvPr id="4" name="Espace réservé du texte 3"/>
          <p:cNvSpPr>
            <a:spLocks noGrp="1"/>
          </p:cNvSpPr>
          <p:nvPr>
            <p:ph type="body" sz="half" idx="2"/>
          </p:nvPr>
        </p:nvSpPr>
        <p:spPr>
          <a:xfrm>
            <a:off x="251520" y="5085184"/>
            <a:ext cx="8640960" cy="1368152"/>
          </a:xfrm>
        </p:spPr>
        <p:txBody>
          <a:bodyPr>
            <a:normAutofit fontScale="62500" lnSpcReduction="20000"/>
          </a:bodyPr>
          <a:lstStyle/>
          <a:p>
            <a:r>
              <a:rPr lang="fr-FR" sz="3200" dirty="0" smtClean="0">
                <a:latin typeface="Times New Roman" pitchFamily="18" charset="0"/>
                <a:cs typeface="Times New Roman" pitchFamily="18" charset="0"/>
              </a:rPr>
              <a:t>Deux tiges rigides [OA ] et [OB] de même longueur </a:t>
            </a:r>
            <a:r>
              <a:rPr lang="fr-FR" sz="3200" i="1" dirty="0" smtClean="0">
                <a:latin typeface="Times New Roman" pitchFamily="18" charset="0"/>
                <a:cs typeface="Times New Roman" pitchFamily="18" charset="0"/>
              </a:rPr>
              <a:t>a </a:t>
            </a:r>
            <a:r>
              <a:rPr lang="fr-FR" sz="3200" dirty="0" smtClean="0">
                <a:latin typeface="Times New Roman" pitchFamily="18" charset="0"/>
                <a:cs typeface="Times New Roman" pitchFamily="18" charset="0"/>
              </a:rPr>
              <a:t>sont articulées en A ou B à quatre tiges de longueur </a:t>
            </a:r>
            <a:r>
              <a:rPr lang="fr-FR" sz="3200" i="1" dirty="0" smtClean="0">
                <a:latin typeface="Times New Roman" pitchFamily="18" charset="0"/>
                <a:cs typeface="Times New Roman" pitchFamily="18" charset="0"/>
              </a:rPr>
              <a:t>b</a:t>
            </a:r>
            <a:r>
              <a:rPr lang="fr-FR" sz="3200" dirty="0" smtClean="0">
                <a:latin typeface="Times New Roman" pitchFamily="18" charset="0"/>
                <a:cs typeface="Times New Roman" pitchFamily="18" charset="0"/>
              </a:rPr>
              <a:t> articulées deux à deux en P et P’.  Le dispositif  présente une symétrie par rapport à (OP) et les points O, P et P’ sont alignés. On montre que </a:t>
            </a:r>
          </a:p>
          <a:p>
            <a:endParaRPr lang="fr-FR" sz="1800" dirty="0" smtClean="0">
              <a:latin typeface="Times New Roman" pitchFamily="18" charset="0"/>
              <a:cs typeface="Times New Roman" pitchFamily="18" charset="0"/>
            </a:endParaRPr>
          </a:p>
          <a:p>
            <a:r>
              <a:rPr lang="fr-FR" sz="1800" dirty="0" smtClean="0">
                <a:latin typeface="Times New Roman" pitchFamily="18" charset="0"/>
                <a:cs typeface="Times New Roman" pitchFamily="18" charset="0"/>
              </a:rPr>
              <a:t>                                      </a:t>
            </a:r>
          </a:p>
          <a:p>
            <a:r>
              <a:rPr lang="fr-FR" sz="1800" dirty="0" smtClean="0">
                <a:latin typeface="Times New Roman" pitchFamily="18" charset="0"/>
                <a:cs typeface="Times New Roman" pitchFamily="18" charset="0"/>
              </a:rPr>
              <a:t>                                     </a:t>
            </a:r>
            <a:endParaRPr lang="fr-FR" sz="1800" dirty="0">
              <a:latin typeface="Times New Roman" pitchFamily="18" charset="0"/>
              <a:cs typeface="Times New Roman" pitchFamily="18" charset="0"/>
            </a:endParaRPr>
          </a:p>
        </p:txBody>
      </p:sp>
      <p:graphicFrame>
        <p:nvGraphicFramePr>
          <p:cNvPr id="5" name="Tableau 4"/>
          <p:cNvGraphicFramePr>
            <a:graphicFrameLocks noGrp="1"/>
          </p:cNvGraphicFramePr>
          <p:nvPr/>
        </p:nvGraphicFramePr>
        <p:xfrm>
          <a:off x="395536" y="0"/>
          <a:ext cx="8424936" cy="4248472"/>
        </p:xfrm>
        <a:graphic>
          <a:graphicData uri="http://schemas.openxmlformats.org/drawingml/2006/table">
            <a:tbl>
              <a:tblPr firstRow="1" bandRow="1">
                <a:tableStyleId>{5C22544A-7EE6-4342-B048-85BDC9FD1C3A}</a:tableStyleId>
              </a:tblPr>
              <a:tblGrid>
                <a:gridCol w="4212468"/>
                <a:gridCol w="4212468"/>
              </a:tblGrid>
              <a:tr h="4248472">
                <a:tc>
                  <a:txBody>
                    <a:bodyPr/>
                    <a:lstStyle/>
                    <a:p>
                      <a:endParaRPr lang="fr-FR" dirty="0"/>
                    </a:p>
                  </a:txBody>
                  <a:tcPr>
                    <a:noFill/>
                  </a:tcPr>
                </a:tc>
                <a:tc>
                  <a:txBody>
                    <a:bodyPr/>
                    <a:lstStyle/>
                    <a:p>
                      <a:endParaRPr lang="fr-FR" dirty="0"/>
                    </a:p>
                  </a:txBody>
                  <a:tcPr>
                    <a:noFill/>
                  </a:tcPr>
                </a:tc>
              </a:tr>
            </a:tbl>
          </a:graphicData>
        </a:graphic>
      </p:graphicFrame>
      <p:pic>
        <p:nvPicPr>
          <p:cNvPr id="6" name="Image 5" descr="peaucellier1.png"/>
          <p:cNvPicPr>
            <a:picLocks noChangeAspect="1"/>
          </p:cNvPicPr>
          <p:nvPr/>
        </p:nvPicPr>
        <p:blipFill>
          <a:blip r:embed="rId3" cstate="print"/>
          <a:srcRect l="19712" t="24092" r="46092" b="19235"/>
          <a:stretch>
            <a:fillRect/>
          </a:stretch>
        </p:blipFill>
        <p:spPr>
          <a:xfrm>
            <a:off x="899592" y="908720"/>
            <a:ext cx="2952328" cy="2952328"/>
          </a:xfrm>
          <a:prstGeom prst="rect">
            <a:avLst/>
          </a:prstGeom>
        </p:spPr>
      </p:pic>
      <p:pic>
        <p:nvPicPr>
          <p:cNvPr id="7" name="Image 6" descr="peaucellier-action.png">
            <a:hlinkClick r:id="rId4" action="ppaction://hlinkfile"/>
          </p:cNvPr>
          <p:cNvPicPr>
            <a:picLocks noChangeAspect="1"/>
          </p:cNvPicPr>
          <p:nvPr/>
        </p:nvPicPr>
        <p:blipFill>
          <a:blip r:embed="rId5" cstate="print"/>
          <a:srcRect l="26551" t="23585" r="33390" b="10378"/>
          <a:stretch>
            <a:fillRect/>
          </a:stretch>
        </p:blipFill>
        <p:spPr>
          <a:xfrm>
            <a:off x="5220072" y="1124744"/>
            <a:ext cx="2952328" cy="2880320"/>
          </a:xfrm>
          <a:prstGeom prst="rect">
            <a:avLst/>
          </a:prstGeom>
        </p:spPr>
      </p:pic>
      <p:graphicFrame>
        <p:nvGraphicFramePr>
          <p:cNvPr id="18434" name="Object 2"/>
          <p:cNvGraphicFramePr>
            <a:graphicFrameLocks noChangeAspect="1"/>
          </p:cNvGraphicFramePr>
          <p:nvPr/>
        </p:nvGraphicFramePr>
        <p:xfrm>
          <a:off x="323528" y="5949280"/>
          <a:ext cx="1906094" cy="360040"/>
        </p:xfrm>
        <a:graphic>
          <a:graphicData uri="http://schemas.openxmlformats.org/presentationml/2006/ole">
            <p:oleObj spid="_x0000_s18434" name="Equation" r:id="rId6" imgW="1143000" imgH="21564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569</Words>
  <Application>Microsoft Office PowerPoint</Application>
  <PresentationFormat>Affichage à l'écran (4:3)</PresentationFormat>
  <Paragraphs>51</Paragraphs>
  <Slides>16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18" baseType="lpstr">
      <vt:lpstr>Thème Office</vt:lpstr>
      <vt:lpstr>Equation</vt:lpstr>
      <vt:lpstr>Diapositive 1</vt:lpstr>
      <vt:lpstr>Diapositive 2</vt:lpstr>
      <vt:lpstr>Image d’une droite</vt:lpstr>
      <vt:lpstr>Image d’un cercle (1)</vt:lpstr>
      <vt:lpstr> Intermède sur les cercles : les outils </vt:lpstr>
      <vt:lpstr> Intermède sur les cercles : premiers résultats </vt:lpstr>
      <vt:lpstr>Image d’un cercle (2)</vt:lpstr>
      <vt:lpstr>Cercles invariants</vt:lpstr>
      <vt:lpstr>Inverseur de Peaucellier</vt:lpstr>
      <vt:lpstr> PEAUCELLIER Charles Nicolas, 1832-1913 </vt:lpstr>
      <vt:lpstr>Une application :  le théorème de Feuerbach</vt:lpstr>
      <vt:lpstr>Diapositive 12</vt:lpstr>
      <vt:lpstr>Diapositive 13</vt:lpstr>
      <vt:lpstr>L’alternative de Steiner</vt:lpstr>
      <vt:lpstr>Jacob Steiner 1796 - 1863</vt:lpstr>
      <vt:lpstr>La chaîne de l’arbelos</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 User</dc:creator>
  <cp:lastModifiedBy>Lenovo User</cp:lastModifiedBy>
  <cp:revision>66</cp:revision>
  <dcterms:created xsi:type="dcterms:W3CDTF">2011-02-19T20:55:37Z</dcterms:created>
  <dcterms:modified xsi:type="dcterms:W3CDTF">2011-02-21T08:58:40Z</dcterms:modified>
</cp:coreProperties>
</file>