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74" r:id="rId6"/>
    <p:sldId id="275" r:id="rId7"/>
    <p:sldId id="258" r:id="rId8"/>
    <p:sldId id="27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8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2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9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4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44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3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4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8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5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31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EEB3-F11E-40FC-AF4A-3A3F1FD54F0F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34AF-E8EC-4BB1-A21B-123946319F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Incise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89040"/>
            <a:ext cx="8640960" cy="2880320"/>
          </a:xfrm>
        </p:spPr>
        <p:txBody>
          <a:bodyPr>
            <a:noAutofit/>
          </a:bodyPr>
          <a:lstStyle/>
          <a:p>
            <a:r>
              <a:rPr lang="en-IE" sz="8000" dirty="0" smtClean="0">
                <a:solidFill>
                  <a:srgbClr val="FF0000"/>
                </a:solidFill>
              </a:rPr>
              <a:t>Well, Papa can you multiply triplets?</a:t>
            </a:r>
            <a:endParaRPr lang="en-IE" sz="80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0150"/>
            <a:ext cx="7344816" cy="31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Question de dimension</a:t>
            </a:r>
            <a:endParaRPr lang="fr-FR" sz="6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9"/>
                <a:ext cx="8229600" cy="55446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Tout vecteur de l’ensemble cherché s’écrivant comme combinaison linéaire de trois vecteurs constituant une base, pour tout quadruplet de vecteurs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dirty="0" smtClean="0"/>
                  <a:t>, il existe des réels non tous nuls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fr-FR" dirty="0" smtClean="0"/>
                  <a:t> tels que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La dimension est </a:t>
                </a:r>
                <a:r>
                  <a:rPr lang="fr-FR" b="1" dirty="0" smtClean="0"/>
                  <a:t>intrinsèque</a:t>
                </a:r>
                <a:endParaRPr lang="fr-FR" b="1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9"/>
                <a:ext cx="8229600" cy="5544616"/>
              </a:xfrm>
              <a:blipFill rotWithShape="1">
                <a:blip r:embed="rId2"/>
                <a:stretch>
                  <a:fillRect l="-1926" t="-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sées 3"/>
          <p:cNvSpPr/>
          <p:nvPr/>
        </p:nvSpPr>
        <p:spPr>
          <a:xfrm>
            <a:off x="6073914" y="5013176"/>
            <a:ext cx="2160240" cy="1440160"/>
          </a:xfrm>
          <a:prstGeom prst="cloudCallout">
            <a:avLst>
              <a:gd name="adj1" fmla="val 34342"/>
              <a:gd name="adj2" fmla="val -803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C’est le vecteur nul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361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Écrivons la seule chose sûre</a:t>
            </a:r>
            <a:endParaRPr lang="fr-FR" sz="6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568952" cy="5256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On désigne par 0 le vecteur nul (0, 0, 0) et par </a:t>
                </a:r>
                <a:r>
                  <a:rPr lang="fr-FR" i="1" dirty="0" smtClean="0"/>
                  <a:t>e</a:t>
                </a:r>
                <a:r>
                  <a:rPr lang="fr-FR" dirty="0" smtClean="0"/>
                  <a:t> le vecteur unité de la multiplication vectorielle (on ne le connaît pas, et même peut-être ne le trouvera-t-on pas). Les vecteurs sont désignés par des lettres latines et les scalaires par des lettres grecques. Considérons un vecteur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i="1" dirty="0" smtClean="0"/>
                  <a:t>. </a:t>
                </a:r>
              </a:p>
              <a:p>
                <a:pPr marL="0" indent="0">
                  <a:buNone/>
                </a:pPr>
                <a:r>
                  <a:rPr lang="fr-FR" dirty="0" smtClean="0"/>
                  <a:t>Il existe des scalaires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fr-FR" dirty="0" smtClean="0"/>
                  <a:t> tels que</a:t>
                </a:r>
              </a:p>
              <a:p>
                <a:pPr marL="0" indent="0" algn="ctr">
                  <a:buNone/>
                </a:pPr>
                <a:r>
                  <a:rPr lang="fr-FR" sz="4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000" i="0" smtClean="0">
                        <a:latin typeface="Cambria Math"/>
                        <a:ea typeface="Cambria Math"/>
                      </a:rPr>
                      <m:t>α</m:t>
                    </m:r>
                    <m:sSup>
                      <m:sSupPr>
                        <m:ctrlPr>
                          <a:rPr lang="fr-FR" sz="4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4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4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fr-FR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 b="0" i="0" smtClean="0">
                        <a:latin typeface="Cambria Math"/>
                        <a:ea typeface="Cambria Math"/>
                      </a:rPr>
                      <m:t>β</m:t>
                    </m:r>
                    <m:sSup>
                      <m:sSupPr>
                        <m:ctrlPr>
                          <a:rPr lang="fr-FR" sz="4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4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4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>
                        <a:latin typeface="Cambria Math"/>
                        <a:ea typeface="Cambria Math"/>
                      </a:rPr>
                      <m:t>δ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sz="4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568952" cy="5256584"/>
              </a:xfrm>
              <a:blipFill rotWithShape="1">
                <a:blip r:embed="rId2" cstate="print"/>
                <a:stretch>
                  <a:fillRect l="-1778" t="-1508" r="-9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476672"/>
                <a:ext cx="8928992" cy="1296144"/>
              </a:xfrm>
            </p:spPr>
            <p:txBody>
              <a:bodyPr>
                <a:noAutofit/>
              </a:bodyPr>
              <a:lstStyle/>
              <a:p>
                <a:r>
                  <a:rPr lang="fr-FR" sz="5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62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α</m:t>
                    </m:r>
                    <m:sSup>
                      <m:sSupPr>
                        <m:ctrlP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62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β</m:t>
                    </m:r>
                    <m:sSup>
                      <m:sSupPr>
                        <m:ctrlP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6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62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62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sz="6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fr-FR" sz="6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476672"/>
                <a:ext cx="8928992" cy="1296144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132856"/>
                <a:ext cx="8856984" cy="43204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 smtClean="0"/>
                  <a:t>Peut-on avoir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600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sz="3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sz="3600" b="0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fr-FR" sz="36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fr-FR" sz="3600" b="0" i="0" smtClean="0">
                        <a:latin typeface="Cambria Math"/>
                        <a:ea typeface="Cambria Math"/>
                      </a:rPr>
                      <m:t>  ?</m:t>
                    </m:r>
                  </m:oMath>
                </a14:m>
                <a:endParaRPr lang="fr-FR" sz="3600" dirty="0" smtClean="0"/>
              </a:p>
              <a:p>
                <a:pPr marL="0" indent="0">
                  <a:buNone/>
                </a:pPr>
                <a:r>
                  <a:rPr lang="fr-FR" dirty="0" smtClean="0"/>
                  <a:t>Cela ne peut se produire que pour un vecteur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i="1" dirty="0" smtClean="0"/>
                  <a:t> colinéaire à e</a:t>
                </a:r>
                <a:r>
                  <a:rPr lang="fr-FR" dirty="0" smtClean="0"/>
                  <a:t>. Mais il y a des vecteurs qui ne le sont pas. Donc on peut examiner le cas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3600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sz="3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sz="3600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 smtClean="0"/>
                  <a:t>L’équation-titre peut être simplifiée en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β</m:t>
                    </m:r>
                    <m:sSup>
                      <m:sSupPr>
                        <m:ctrlP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sz="40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sz="4000" dirty="0" smtClean="0"/>
                  <a:t> </a:t>
                </a:r>
                <a:r>
                  <a:rPr lang="fr-FR" dirty="0" smtClean="0"/>
                  <a:t>(avec d’autres </a:t>
                </a:r>
                <a:r>
                  <a:rPr lang="el-GR" dirty="0" smtClean="0"/>
                  <a:t>β</a:t>
                </a:r>
                <a:r>
                  <a:rPr lang="fr-FR" dirty="0" smtClean="0"/>
                  <a:t>, </a:t>
                </a:r>
                <a:r>
                  <a:rPr lang="el-GR" dirty="0" smtClean="0"/>
                  <a:t>γ</a:t>
                </a:r>
                <a:r>
                  <a:rPr lang="fr-FR" dirty="0" smtClean="0"/>
                  <a:t> et </a:t>
                </a:r>
                <a:r>
                  <a:rPr lang="el-GR" dirty="0" smtClean="0"/>
                  <a:t>δ</a:t>
                </a:r>
                <a:r>
                  <a:rPr lang="fr-FR" dirty="0" smtClean="0"/>
                  <a:t>, mais souvenons-nous qu’ils sont « couverts » par le quantificateur existentiel)</a:t>
                </a:r>
                <a:endParaRPr lang="fr-FR" sz="4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132856"/>
                <a:ext cx="8856984" cy="4320480"/>
              </a:xfrm>
              <a:blipFill rotWithShape="1">
                <a:blip r:embed="rId3" cstate="print"/>
                <a:stretch>
                  <a:fillRect l="-1583" t="-2962" r="-2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274638"/>
                <a:ext cx="8784976" cy="1354162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sz="6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sSup>
                        <m:sSupPr>
                          <m:ctrlP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6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sz="6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sz="660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sz="6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sz="66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274638"/>
                <a:ext cx="8784976" cy="1354162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Est-il possible qu’un vecteur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colinéaire à </a:t>
                </a:r>
                <a:r>
                  <a:rPr lang="fr-FR" i="1" dirty="0" smtClean="0"/>
                  <a:t>e</a:t>
                </a:r>
                <a:r>
                  <a:rPr lang="fr-FR" dirty="0" smtClean="0"/>
                  <a:t> se trouve dans une telle égalité? Si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i="0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  <a:ea typeface="Cambria Math"/>
                          </a:rPr>
                          <m:t>β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b="0" i="0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  <a:ea typeface="Cambria Math"/>
                          </a:rPr>
                          <m:t>γλ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𝑒</m:t>
                    </m:r>
                    <m:r>
                      <a:rPr lang="fr-FR" b="0" i="0" smtClean="0">
                        <a:latin typeface="Cambria Math"/>
                      </a:rPr>
                      <m:t>=0 </m:t>
                    </m:r>
                  </m:oMath>
                </a14:m>
                <a:r>
                  <a:rPr lang="fr-FR" dirty="0" smtClean="0"/>
                  <a:t>s’écrit aussi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β</m:t>
                    </m:r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γλ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δ</m:t>
                    </m:r>
                    <m:r>
                      <a:rPr lang="fr-FR">
                        <a:latin typeface="Cambria Math"/>
                      </a:rPr>
                      <m:t>=0 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680520"/>
              </a:xfrm>
              <a:blipFill rotWithShape="1">
                <a:blip r:embed="rId3" cstate="print"/>
                <a:stretch>
                  <a:fillRect l="-1852" t="-1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sées 4"/>
          <p:cNvSpPr/>
          <p:nvPr/>
        </p:nvSpPr>
        <p:spPr>
          <a:xfrm>
            <a:off x="5641001" y="3711228"/>
            <a:ext cx="3240360" cy="2592288"/>
          </a:xfrm>
          <a:prstGeom prst="cloudCallout">
            <a:avLst>
              <a:gd name="adj1" fmla="val -79708"/>
              <a:gd name="adj2" fmla="val -604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Ce n’est pas le même 0. Il y a le vecteur nul d’abord, le réel 0 ensuite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3861048"/>
            <a:ext cx="52454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… on a changé de contexte et le problème se pose ainsi : le coefficient de </a:t>
            </a:r>
            <a:r>
              <a:rPr lang="fr-FR" sz="2600" dirty="0" smtClean="0"/>
              <a:t>proportionnalité </a:t>
            </a:r>
            <a:r>
              <a:rPr lang="fr-FR" sz="2600" dirty="0"/>
              <a:t>entre un vecteur colinéaire à </a:t>
            </a:r>
            <a:r>
              <a:rPr lang="fr-FR" sz="2600" i="1" dirty="0"/>
              <a:t>e</a:t>
            </a:r>
            <a:r>
              <a:rPr lang="fr-FR" sz="2600" dirty="0"/>
              <a:t> et </a:t>
            </a:r>
            <a:r>
              <a:rPr lang="fr-FR" sz="2600" i="1" dirty="0"/>
              <a:t>e </a:t>
            </a:r>
            <a:r>
              <a:rPr lang="fr-FR" sz="2600" dirty="0"/>
              <a:t>est racine d’une équation polynôme </a:t>
            </a:r>
            <a:r>
              <a:rPr lang="fr-FR" sz="2600" i="1" dirty="0" smtClean="0"/>
              <a:t>unitaire </a:t>
            </a:r>
            <a:r>
              <a:rPr lang="fr-FR" sz="2600" dirty="0" smtClean="0"/>
              <a:t>du </a:t>
            </a:r>
            <a:r>
              <a:rPr lang="fr-FR" sz="2600" dirty="0"/>
              <a:t>troisième degré </a:t>
            </a:r>
            <a:r>
              <a:rPr lang="fr-FR" sz="2600" dirty="0" smtClean="0"/>
              <a:t>(le fait d’être unitaire garantit le degré)</a:t>
            </a:r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930226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Les équations </a:t>
            </a:r>
            <a:br>
              <a:rPr lang="fr-FR" sz="6000" dirty="0" smtClean="0">
                <a:solidFill>
                  <a:srgbClr val="C00000"/>
                </a:solidFill>
              </a:rPr>
            </a:br>
            <a:r>
              <a:rPr lang="fr-FR" sz="6000" dirty="0" smtClean="0">
                <a:solidFill>
                  <a:srgbClr val="C00000"/>
                </a:solidFill>
              </a:rPr>
              <a:t>du troisième degré sur </a:t>
            </a:r>
            <a:r>
              <a:rPr lang="fr-FR" sz="6000" b="1" dirty="0" smtClean="0">
                <a:solidFill>
                  <a:srgbClr val="C00000"/>
                </a:solidFill>
              </a:rPr>
              <a:t>R</a:t>
            </a:r>
            <a:r>
              <a:rPr lang="fr-FR" sz="6000" dirty="0" smtClean="0">
                <a:solidFill>
                  <a:srgbClr val="C00000"/>
                </a:solidFill>
              </a:rPr>
              <a:t>…</a:t>
            </a:r>
            <a:endParaRPr lang="fr-FR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3" y="2349500"/>
            <a:ext cx="7636914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016224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C00000"/>
                </a:solidFill>
              </a:rPr>
              <a:t>… ont au moins </a:t>
            </a:r>
            <a:br>
              <a:rPr lang="fr-FR" sz="7200" dirty="0" smtClean="0">
                <a:solidFill>
                  <a:srgbClr val="C00000"/>
                </a:solidFill>
              </a:rPr>
            </a:br>
            <a:r>
              <a:rPr lang="fr-FR" sz="7200" dirty="0" smtClean="0">
                <a:solidFill>
                  <a:srgbClr val="C00000"/>
                </a:solidFill>
              </a:rPr>
              <a:t>une solution réelle</a:t>
            </a:r>
            <a:endParaRPr lang="fr-FR" sz="7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Appelons </a:t>
                </a:r>
                <a:r>
                  <a:rPr lang="el-GR" dirty="0" smtClean="0"/>
                  <a:t>λ</a:t>
                </a:r>
                <a:r>
                  <a:rPr lang="fr-FR" dirty="0" smtClean="0"/>
                  <a:t> une solution réelle de l’équation et soustrayons membre à membre les deux égalités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β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i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i="0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𝑒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β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γλ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Il est possible de mettre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en facteur et on parvient donc à une nouvelle égalité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²+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fr-FR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1">
                <a:blip r:embed="rId2" cstate="print"/>
                <a:stretch>
                  <a:fillRect l="-1852" t="-2022" r="-1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fr-FR" sz="6200" dirty="0" smtClean="0">
                <a:solidFill>
                  <a:srgbClr val="92D050"/>
                </a:solidFill>
              </a:rPr>
              <a:t>Arrêtons-nous un moment</a:t>
            </a:r>
            <a:endParaRPr lang="fr-FR" sz="62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Dans un corps, la nullité d’un produit signifie la nullité d’au moins un des facteurs. L’aboutissement (provisoire) de la discussion partie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dirty="0" smtClean="0"/>
                  <a:t> est que dans ce cas, pour un vecteur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non colinéaire à </a:t>
                </a:r>
                <a:r>
                  <a:rPr lang="fr-FR" i="1" dirty="0" smtClean="0"/>
                  <a:t>e</a:t>
                </a:r>
                <a:r>
                  <a:rPr lang="fr-FR" dirty="0" smtClean="0"/>
                  <a:t>, il existe des réels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fr-FR" dirty="0" smtClean="0"/>
                  <a:t> tels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²+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μ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=0.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Miracle ! Le cas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≠0 </m:t>
                    </m:r>
                  </m:oMath>
                </a14:m>
                <a:r>
                  <a:rPr lang="fr-FR" dirty="0" smtClean="0"/>
                  <a:t>ne sera complètement traité qu’une fois traité le cas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dirty="0" smtClean="0"/>
                  <a:t>…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229600" cy="4525963"/>
              </a:xfrm>
              <a:blipFill rotWithShape="1">
                <a:blip r:embed="rId2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4625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… les vecteurs non colinéaires à </a:t>
            </a:r>
            <a:r>
              <a:rPr lang="fr-FR" i="1" dirty="0" smtClean="0">
                <a:solidFill>
                  <a:srgbClr val="C00000"/>
                </a:solidFill>
              </a:rPr>
              <a:t>e </a:t>
            </a:r>
            <a:r>
              <a:rPr lang="fr-FR" dirty="0" smtClean="0">
                <a:solidFill>
                  <a:srgbClr val="C00000"/>
                </a:solidFill>
              </a:rPr>
              <a:t>sont solutions d’équations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du second degré à coefficients réels</a:t>
            </a:r>
            <a:endParaRPr lang="fr-F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564904"/>
                <a:ext cx="8391578" cy="356125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On peut écrire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²+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μ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ν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 autrement 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fr-FR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ν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,</a:t>
                </a:r>
              </a:p>
              <a:p>
                <a:pPr marL="0" indent="0">
                  <a:buNone/>
                </a:pPr>
                <a:r>
                  <a:rPr lang="fr-FR" dirty="0" smtClean="0"/>
                  <a:t>Dans le cas où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ν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&gt;0, </m:t>
                    </m:r>
                  </m:oMath>
                </a14:m>
                <a:r>
                  <a:rPr lang="fr-FR" dirty="0" smtClean="0"/>
                  <a:t>une multiplication par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ν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 smtClean="0"/>
                  <a:t>  montre l’existence de vecteurs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 tels que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4800" b="0" i="1" smtClean="0">
                        <a:latin typeface="Cambria Math"/>
                      </a:rPr>
                      <m:t>𝑦</m:t>
                    </m:r>
                    <m:r>
                      <a:rPr lang="fr-FR" sz="4800" b="0" i="1" smtClean="0">
                        <a:latin typeface="Cambria Math"/>
                      </a:rPr>
                      <m:t>²=−</m:t>
                    </m:r>
                    <m:r>
                      <a:rPr lang="fr-FR" sz="4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4800" dirty="0" smtClean="0"/>
                  <a:t> 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564904"/>
                <a:ext cx="8391578" cy="3561259"/>
              </a:xfrm>
              <a:blipFill rotWithShape="1">
                <a:blip r:embed="rId2" cstate="print"/>
                <a:stretch>
                  <a:fillRect l="-1307" t="-2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080119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C00000"/>
                </a:solidFill>
              </a:rPr>
              <a:t>Conclusion provisoire</a:t>
            </a:r>
            <a:endParaRPr lang="fr-FR" sz="7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31032" y="1340768"/>
                <a:ext cx="8461448" cy="2448272"/>
              </a:xfrm>
            </p:spPr>
            <p:txBody>
              <a:bodyPr>
                <a:normAutofit fontScale="92500"/>
              </a:bodyPr>
              <a:lstStyle/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Si la structure cherchée existe, il existe un vecteur unité pour la multiplication,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, et deux vecteurs, notés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f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et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g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, tels que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²=−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²=−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et tels que l’égalité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α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β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</m:t>
                    </m:r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dans laquelle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sont des réels, n’a lieu que si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= 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= 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= 0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.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31032" y="1340768"/>
                <a:ext cx="8461448" cy="2448272"/>
              </a:xfrm>
              <a:blipFill rotWithShape="1">
                <a:blip r:embed="rId2"/>
                <a:stretch>
                  <a:fillRect l="-1729" t="-2985" r="-1945" b="-49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1520" y="3789040"/>
                <a:ext cx="864096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i="1" dirty="0" smtClean="0">
                    <a:solidFill>
                      <a:srgbClr val="FF3300"/>
                    </a:solidFill>
                  </a:rPr>
                  <a:t>Il y a quelque chose à dire avant de parvenir à cette conclusion : la démarche précédente assure l’existence de </a:t>
                </a:r>
                <a:r>
                  <a:rPr lang="fr-FR" sz="2800" b="1" i="1" dirty="0" smtClean="0">
                    <a:solidFill>
                      <a:srgbClr val="FF3300"/>
                    </a:solidFill>
                  </a:rPr>
                  <a:t>vecteurs</a:t>
                </a:r>
                <a:r>
                  <a:rPr lang="fr-FR" sz="2800" i="1" dirty="0" smtClean="0">
                    <a:solidFill>
                      <a:srgbClr val="FF3300"/>
                    </a:solidFill>
                  </a:rPr>
                  <a:t> dont le carré soit l’opposé de e. </a:t>
                </a:r>
                <a:r>
                  <a:rPr lang="fr-FR" sz="2800" b="1" i="1" dirty="0" smtClean="0">
                    <a:solidFill>
                      <a:srgbClr val="FF3300"/>
                    </a:solidFill>
                  </a:rPr>
                  <a:t>Pluriel de politesse</a:t>
                </a:r>
                <a:r>
                  <a:rPr lang="fr-FR" sz="2800" i="1" dirty="0" smtClean="0">
                    <a:solidFill>
                      <a:srgbClr val="FF3300"/>
                    </a:solidFill>
                  </a:rPr>
                  <a:t>. On est sûr d’en trouver un, appelons-le f. Pour en trouver un autre, il faudra recommencer la démarche avec un vecteur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33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fr-FR" sz="2800" i="1" dirty="0" smtClean="0">
                    <a:solidFill>
                      <a:srgbClr val="FF3300"/>
                    </a:solidFill>
                  </a:rPr>
                  <a:t> extérieur au plan engendré par e et f.</a:t>
                </a:r>
                <a:endParaRPr lang="fr-FR" sz="2800" i="1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40"/>
                <a:ext cx="8640960" cy="26776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0" t="-2050" r="-2327" b="-5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fr-FR" sz="6500" dirty="0" smtClean="0">
                <a:solidFill>
                  <a:srgbClr val="C00000"/>
                </a:solidFill>
              </a:rPr>
              <a:t>Où arrive la contradiction</a:t>
            </a:r>
            <a:endParaRPr lang="fr-FR" sz="65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677472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Intéressons-nous au vecteur </a:t>
                </a:r>
                <a:r>
                  <a:rPr lang="fr-FR" i="1" dirty="0" smtClean="0"/>
                  <a:t>fg. </a:t>
                </a:r>
                <a:r>
                  <a:rPr lang="fr-FR" dirty="0" smtClean="0"/>
                  <a:t>Il existe des réels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fr-FR" dirty="0" smtClean="0"/>
                  <a:t> tels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𝑓𝑔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spc="-12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 multiplie à droite les deux membres de l’égalité</a:t>
                </a:r>
              </a:p>
              <a:p>
                <a:pPr marL="0" indent="0">
                  <a:buNone/>
                </a:pP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fr-FR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cs typeface="Calibri" panose="020F0502020204030204" pitchFamily="34" charset="0"/>
                      </a:rPr>
                      <m:t>𝑓𝑔</m:t>
                    </m:r>
                    <m:r>
                      <a:rPr lang="fr-FR" b="0" i="1" smtClean="0">
                        <a:latin typeface="Cambria Math"/>
                        <a:cs typeface="Calibri" panose="020F0502020204030204" pitchFamily="34" charset="0"/>
                      </a:rPr>
                      <m:t>²=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α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𝑔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β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𝑓𝑔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γ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𝑔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²</m:t>
                    </m:r>
                  </m:oMath>
                </a14:m>
                <a:endParaRPr lang="fr-F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β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𝑓𝑔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γ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𝑒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−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𝑓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α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endParaRPr lang="fr-F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fr-FR" i="1">
                        <a:latin typeface="Cambria Math"/>
                      </a:rPr>
                      <m:t>𝑓𝑔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α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²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m:rPr>
                        <m:nor/>
                      </m:rPr>
                      <a:rPr lang="fr-FR">
                        <a:latin typeface="Cambria Math"/>
                        <a:ea typeface="Cambria Math"/>
                      </a:rPr>
                      <m:t>γ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endParaRPr lang="fr-F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Ce qui conduit irrémédiablement 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β</m:t>
                    </m:r>
                    <m:r>
                      <a:rPr lang="fr-FR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²=−1.</m:t>
                    </m:r>
                  </m:oMath>
                </a14:m>
                <a:endParaRPr lang="fr-FR" b="0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β</m:t>
                    </m:r>
                  </m:oMath>
                </a14:m>
                <a:r>
                  <a:rPr lang="fr-F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est un nombre réel…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677472" cy="4525963"/>
              </a:xfrm>
              <a:blipFill rotWithShape="1">
                <a:blip r:embed="rId2" cstate="print"/>
                <a:stretch>
                  <a:fillRect l="-1756" t="-2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0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700808"/>
          </a:xfrm>
        </p:spPr>
        <p:txBody>
          <a:bodyPr>
            <a:noAutofit/>
          </a:bodyPr>
          <a:lstStyle/>
          <a:p>
            <a:r>
              <a:rPr lang="fr-FR" sz="6400" dirty="0">
                <a:solidFill>
                  <a:srgbClr val="C00000"/>
                </a:solidFill>
              </a:rPr>
              <a:t>Les nombres complexes </a:t>
            </a:r>
            <a:r>
              <a:rPr lang="fr-FR" sz="6400" dirty="0" smtClean="0">
                <a:solidFill>
                  <a:srgbClr val="C00000"/>
                </a:solidFill>
              </a:rPr>
              <a:t>: </a:t>
            </a:r>
            <a:br>
              <a:rPr lang="fr-FR" sz="6400" dirty="0" smtClean="0">
                <a:solidFill>
                  <a:srgbClr val="C00000"/>
                </a:solidFill>
              </a:rPr>
            </a:br>
            <a:r>
              <a:rPr lang="fr-FR" sz="6400" dirty="0" smtClean="0">
                <a:solidFill>
                  <a:srgbClr val="C00000"/>
                </a:solidFill>
              </a:rPr>
              <a:t>des monstres, au début (1)</a:t>
            </a:r>
            <a:endParaRPr lang="fr-FR" sz="6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i="1" dirty="0" smtClean="0"/>
              <a:t>Ils ont surgi dans les recherches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i="1" dirty="0" smtClean="0"/>
              <a:t>de mathématiciens italiens du XVIe sur la </a:t>
            </a:r>
            <a:r>
              <a:rPr lang="fr-FR" i="1" dirty="0" smtClean="0">
                <a:hlinkClick r:id="rId2" action="ppaction://hlinkfile"/>
              </a:rPr>
              <a:t>résolution de l’équation du troisième degré</a:t>
            </a:r>
            <a:endParaRPr lang="fr-F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i="1" dirty="0" smtClean="0"/>
              <a:t>Certains ne voulaient pas en entendre parler, d’autres travaillaient dessus.</a:t>
            </a:r>
          </a:p>
          <a:p>
            <a:pPr marL="0" indent="0">
              <a:spcBef>
                <a:spcPts val="0"/>
              </a:spcBef>
              <a:buNone/>
            </a:pPr>
            <a:endParaRPr lang="fr-FR" i="1" dirty="0"/>
          </a:p>
          <a:p>
            <a:pPr marL="0" indent="0">
              <a:spcBef>
                <a:spcPts val="0"/>
              </a:spcBef>
              <a:buNone/>
            </a:pPr>
            <a:endParaRPr lang="fr-F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i="1" dirty="0" smtClean="0"/>
              <a:t>« </a:t>
            </a:r>
            <a:r>
              <a:rPr lang="fr-FR" sz="2600" dirty="0"/>
              <a:t>Ainsi on trouve l'élégante et admirable issue dans ce miracle de l'analyse, monstre du monde des idées, presque amphibie entre l'être et </a:t>
            </a:r>
            <a:r>
              <a:rPr lang="fr-FR" sz="2600" dirty="0" smtClean="0"/>
              <a:t>le non-être, </a:t>
            </a:r>
            <a:r>
              <a:rPr lang="fr-FR" sz="2600" dirty="0"/>
              <a:t>que nous appelons racine </a:t>
            </a:r>
            <a:r>
              <a:rPr lang="fr-FR" sz="2600" dirty="0" smtClean="0"/>
              <a:t>imaginaire 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600" dirty="0" smtClean="0"/>
              <a:t>(</a:t>
            </a:r>
            <a:r>
              <a:rPr lang="fr-FR" sz="2600" dirty="0"/>
              <a:t>Leibniz, </a:t>
            </a:r>
            <a:r>
              <a:rPr lang="la-Latn" sz="2600" i="1" dirty="0" smtClean="0"/>
              <a:t>Specimen novum analyseos pro scienta infiniti crica summa et quadraturas, Acta eruditorium</a:t>
            </a:r>
            <a:r>
              <a:rPr lang="fr-FR" sz="2600" i="1" dirty="0" smtClean="0"/>
              <a:t>, 1702</a:t>
            </a:r>
            <a:r>
              <a:rPr lang="fr-FR" sz="2600" dirty="0"/>
              <a:t>)</a:t>
            </a:r>
            <a:endParaRPr lang="fr-FR" sz="2600" i="1" dirty="0"/>
          </a:p>
        </p:txBody>
      </p:sp>
    </p:spTree>
    <p:extLst>
      <p:ext uri="{BB962C8B-B14F-4D97-AF65-F5344CB8AC3E}">
        <p14:creationId xmlns:p14="http://schemas.microsoft.com/office/powerpoint/2010/main" val="21492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C00000"/>
                </a:solidFill>
              </a:rPr>
              <a:t>C’était impossible…</a:t>
            </a:r>
            <a:endParaRPr lang="fr-FR" sz="72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Pour Hamilton, c’était une idée non aboutie, mais il a découvert les </a:t>
            </a:r>
            <a:r>
              <a:rPr lang="fr-FR" i="1" dirty="0" smtClean="0"/>
              <a:t>Quaternions </a:t>
            </a:r>
            <a:r>
              <a:rPr lang="fr-FR" dirty="0" smtClean="0"/>
              <a:t>en passant à la dimension 4, en perdant la </a:t>
            </a:r>
            <a:r>
              <a:rPr lang="fr-FR" i="1" dirty="0" smtClean="0"/>
              <a:t>commutativité.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 smtClean="0"/>
              <a:t>Georg FROBENIUS (1849-1917) a établi une impossibilité plus générale.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1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Jean DIEUDONNÉ (1906-1992)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Premier prix du Concours Général 1923</a:t>
            </a:r>
          </a:p>
          <a:p>
            <a:pPr marL="0" indent="0">
              <a:buNone/>
            </a:pPr>
            <a:r>
              <a:rPr lang="fr-FR" dirty="0" smtClean="0"/>
              <a:t>Mathématicien fondateur du groupe BOURBAKI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019035" cy="36724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2852936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Démonstration tirée de l’ouvrage « Algèbre linéaire et géométrie élémentaire », Editions Hermann 1964</a:t>
            </a:r>
          </a:p>
          <a:p>
            <a:r>
              <a:rPr lang="fr-FR" sz="2800" dirty="0" smtClean="0"/>
              <a:t>Pour (presque) tout public : « Pour l’honneur de l’esprit humain » Editions Hachette 1987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917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24936" cy="1296143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Les quaternions (1843)</a:t>
            </a:r>
            <a:endParaRPr lang="fr-FR" sz="6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9512" y="1700808"/>
                <a:ext cx="8784976" cy="4824536"/>
              </a:xfrm>
            </p:spPr>
            <p:txBody>
              <a:bodyPr/>
              <a:lstStyle/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Ce qui n’est pas possible en dimension 3 l’est en dimension 4, avec des objets, appelés quaternions, et les règles de calcul suivantes 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i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fr-FR" i="0" smtClean="0">
                          <a:solidFill>
                            <a:schemeClr val="tx1"/>
                          </a:solidFill>
                          <a:latin typeface="Cambria Math"/>
                        </a:rPr>
                        <m:t>j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𝑐𝑏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m:rPr>
                          <m:nor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… mais la multiplication n’est pas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commutative</a:t>
                </a:r>
                <a:endParaRPr lang="fr-F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9512" y="1700808"/>
                <a:ext cx="8784976" cy="4824536"/>
              </a:xfrm>
              <a:blipFill rotWithShape="1">
                <a:blip r:embed="rId2" cstate="print"/>
                <a:stretch>
                  <a:fillRect l="-1734" t="-1643" r="-4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9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48" y="548680"/>
            <a:ext cx="666750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5373217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Plaque commémorative apposée sur </a:t>
            </a:r>
            <a:r>
              <a:rPr lang="fr-FR" sz="3200" dirty="0" err="1" smtClean="0"/>
              <a:t>Broom</a:t>
            </a:r>
            <a:r>
              <a:rPr lang="fr-FR" sz="3200" dirty="0" smtClean="0"/>
              <a:t> Bridge à Dublin, objet d’un pèlerinage de mathématiciens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67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Les nombres complexes sont des points du plan(2)</a:t>
            </a:r>
            <a:endParaRPr lang="fr-FR" sz="6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348880"/>
                <a:ext cx="8928992" cy="432048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fr-FR" sz="2800" dirty="0" smtClean="0"/>
                  <a:t>Après leur apparition comme quantités imaginaires, les nombres complexes ont été révélés sous la forme de points du plan (Jean-Robert Argand, 1768-1822) puis de couples de réels (par W.R. Hamilton), avec des opérations qui peuvent s’écrire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b="0" dirty="0" smtClean="0"/>
              </a:p>
              <a:p>
                <a:pPr marL="0" indent="0">
                  <a:buNone/>
                </a:pPr>
                <a:r>
                  <a:rPr lang="fr-FR" sz="2800" dirty="0" smtClean="0"/>
                  <a:t>Aussi bien que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d>
                  </m:oMath>
                </a14:m>
                <a:r>
                  <a:rPr lang="fr-FR" dirty="0" smtClean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′+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d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/>
                          </a:rPr>
                          <m:t>+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b="0" i="1" dirty="0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dirty="0" smtClean="0">
                        <a:latin typeface="Cambria Math"/>
                      </a:rPr>
                      <m:t>i</m:t>
                    </m:r>
                    <m:d>
                      <m:d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𝑏</m:t>
                        </m:r>
                        <m:r>
                          <a:rPr lang="fr-FR" b="0" i="1" dirty="0" smtClean="0">
                            <a:latin typeface="Cambria Math"/>
                          </a:rPr>
                          <m:t>+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𝑏</m:t>
                        </m:r>
                        <m:r>
                          <a:rPr lang="fr-FR" b="0" i="1" dirty="0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d>
                  </m:oMath>
                </a14:m>
                <a:r>
                  <a:rPr lang="fr-FR" dirty="0" smtClean="0"/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′+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d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fr-FR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fr-FR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b="0" i="1" dirty="0" smtClean="0">
                            <a:latin typeface="Cambria Math"/>
                          </a:rPr>
                          <m:t>−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𝑏𝑏</m:t>
                        </m:r>
                        <m:r>
                          <a:rPr lang="fr-FR" b="0" i="1" dirty="0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b="0" i="1" dirty="0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dirty="0" smtClean="0">
                        <a:latin typeface="Cambria Math"/>
                      </a:rPr>
                      <m:t>i</m:t>
                    </m:r>
                    <m:d>
                      <m:d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𝑎𝑏</m:t>
                        </m:r>
                        <m:r>
                          <a:rPr lang="fr-FR" b="0" i="1" dirty="0" smtClean="0">
                            <a:latin typeface="Cambria Math"/>
                          </a:rPr>
                          <m:t>′+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/>
                          </a:rPr>
                          <m:t>′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348880"/>
                <a:ext cx="8928992" cy="4320480"/>
              </a:xfrm>
              <a:blipFill rotWithShape="1">
                <a:blip r:embed="rId2"/>
                <a:stretch>
                  <a:fillRect l="-1230" t="-1128" r="-1093" b="-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944216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Les nombres complexes sont des vecteurs (3)</a:t>
            </a:r>
            <a:endParaRPr lang="fr-FR" sz="6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La notation cartésienne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𝑧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i</m:t>
                    </m:r>
                    <m:r>
                      <a:rPr lang="fr-F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dirty="0" smtClean="0"/>
                  <a:t> peut être interprétée comme une </a:t>
                </a:r>
                <a:r>
                  <a:rPr lang="fr-FR" i="1" dirty="0" smtClean="0"/>
                  <a:t>combinaison linéaire des vecteurs de base </a:t>
                </a:r>
                <a:r>
                  <a:rPr lang="fr-FR" dirty="0" smtClean="0"/>
                  <a:t>1 et i dont les </a:t>
                </a:r>
                <a:r>
                  <a:rPr lang="fr-FR" i="1" dirty="0" smtClean="0"/>
                  <a:t>coefficients</a:t>
                </a:r>
                <a:r>
                  <a:rPr lang="fr-FR" dirty="0" smtClean="0"/>
                  <a:t> sont </a:t>
                </a:r>
                <a:r>
                  <a:rPr lang="fr-FR" i="1" dirty="0" smtClean="0"/>
                  <a:t>a </a:t>
                </a:r>
                <a:r>
                  <a:rPr lang="fr-FR" dirty="0" smtClean="0"/>
                  <a:t> et </a:t>
                </a:r>
                <a:r>
                  <a:rPr lang="fr-FR" i="1" dirty="0" smtClean="0"/>
                  <a:t>b. </a:t>
                </a:r>
                <a:r>
                  <a:rPr lang="fr-FR" dirty="0" smtClean="0"/>
                  <a:t>Il y a d’autres bases, par exemple on peut écrire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i</m:t>
                    </m:r>
                    <m:r>
                      <a:rPr lang="fr-FR" b="0" i="1" smtClean="0">
                        <a:latin typeface="Cambria Math"/>
                      </a:rPr>
                      <m:t>𝑏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fr-FR" b="0" i="0" smtClean="0">
                            <a:latin typeface="Cambria Math"/>
                          </a:rPr>
                          <m:t>i</m:t>
                        </m:r>
                      </m:e>
                    </m:d>
                  </m:oMath>
                </a14:m>
                <a:r>
                  <a:rPr lang="fr-FR" dirty="0" smtClean="0"/>
                  <a:t>, qui est une </a:t>
                </a:r>
                <a:r>
                  <a:rPr lang="fr-FR" i="1" dirty="0" smtClean="0"/>
                  <a:t>décomposition</a:t>
                </a:r>
                <a:r>
                  <a:rPr lang="fr-FR" dirty="0" smtClean="0"/>
                  <a:t> du vecteur </a:t>
                </a:r>
                <a:r>
                  <a:rPr lang="fr-FR" i="1" dirty="0" smtClean="0"/>
                  <a:t>z </a:t>
                </a:r>
                <a:r>
                  <a:rPr lang="fr-FR" dirty="0" smtClean="0"/>
                  <a:t>sur la base formée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1−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1">
                <a:blip r:embed="rId2"/>
                <a:stretch>
                  <a:fillRect l="-1852" t="-1866" r="-2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26509"/>
          <a:stretch/>
        </p:blipFill>
        <p:spPr bwMode="auto">
          <a:xfrm>
            <a:off x="112026" y="548680"/>
            <a:ext cx="6188165" cy="421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88224" y="620688"/>
            <a:ext cx="1944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Tout nombre complexe </a:t>
            </a:r>
            <a:r>
              <a:rPr lang="fr-FR" sz="2400" i="1" dirty="0" smtClean="0"/>
              <a:t>z</a:t>
            </a:r>
            <a:r>
              <a:rPr lang="fr-FR" sz="2400" dirty="0" smtClean="0"/>
              <a:t> est associé au (confondu avec le) point M du plan dont l’abscisse est sa partie réelle et l’ordonnée sa partie 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253399" y="5167892"/>
            <a:ext cx="871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imaginaire. Pour tout point M du plan, d’affixe </a:t>
            </a:r>
            <a:r>
              <a:rPr lang="fr-FR" sz="2400" i="1" dirty="0" smtClean="0"/>
              <a:t>z</a:t>
            </a:r>
            <a:r>
              <a:rPr lang="fr-FR" sz="2400" dirty="0" smtClean="0"/>
              <a:t>,  le bipoint dont l’extrémité est l’origine du repère orthonormé et l’extrémité le point M est un représentant d’un vecteur lui aussi associé à M (d’affixe </a:t>
            </a:r>
            <a:r>
              <a:rPr lang="fr-FR" sz="2400" i="1" dirty="0" smtClean="0"/>
              <a:t>z</a:t>
            </a:r>
            <a:r>
              <a:rPr lang="fr-FR" sz="2400" dirty="0" smtClean="0"/>
              <a:t>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7789" r="16751" b="18880"/>
          <a:stretch/>
        </p:blipFill>
        <p:spPr bwMode="auto">
          <a:xfrm>
            <a:off x="418120" y="2852936"/>
            <a:ext cx="8330343" cy="363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8121" y="990019"/>
            <a:ext cx="8186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Il y a plusieurs bases. La difficulté consiste parfois simplement à trouver celle dans laquelle  le problème trouve une formulation simple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2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2002234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Les nombres complexes sont des nombres (4)</a:t>
            </a:r>
            <a:endParaRPr lang="fr-FR" sz="6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Tous les nombres rencontrés depuis la sixième sont des nombres complexes (c’est ce qu’on appelle le </a:t>
            </a:r>
            <a:r>
              <a:rPr lang="fr-FR" i="1" dirty="0" smtClean="0"/>
              <a:t>plongement</a:t>
            </a:r>
            <a:r>
              <a:rPr lang="fr-FR" dirty="0" smtClean="0"/>
              <a:t> de </a:t>
            </a:r>
            <a:r>
              <a:rPr lang="fr-FR" b="1" dirty="0" smtClean="0"/>
              <a:t>R </a:t>
            </a:r>
            <a:r>
              <a:rPr lang="fr-FR" dirty="0" smtClean="0"/>
              <a:t>dans </a:t>
            </a:r>
            <a:r>
              <a:rPr lang="fr-FR" b="1" dirty="0" smtClean="0"/>
              <a:t>C</a:t>
            </a:r>
            <a:r>
              <a:rPr lang="fr-FR" dirty="0" smtClean="0"/>
              <a:t>).</a:t>
            </a:r>
            <a:r>
              <a:rPr lang="fr-FR" b="1" i="1" dirty="0" smtClean="0"/>
              <a:t> </a:t>
            </a:r>
            <a:r>
              <a:rPr lang="fr-FR" dirty="0" smtClean="0"/>
              <a:t>Les nombres complexes se prêtent à l’ensemble des manipulations de ce qu’on appelle « le calcul littéral » (avec en plus une transformation dont on met du temps à saisir les malices : la conjugaison).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6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92667" y="1052736"/>
            <a:ext cx="2299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produit de deux nombres complexes (construction à la règle et au compas)</a:t>
            </a:r>
            <a:endParaRPr lang="fr-F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0575" r="48416"/>
          <a:stretch/>
        </p:blipFill>
        <p:spPr bwMode="auto">
          <a:xfrm>
            <a:off x="467544" y="260648"/>
            <a:ext cx="6125123" cy="59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3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Position du problème</a:t>
            </a:r>
            <a:endParaRPr lang="fr-FR" sz="6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568952" cy="49971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Peut-on définir sur l’ensemble des vecteurs </a:t>
                </a:r>
                <a:r>
                  <a:rPr lang="fr-FR" b="1" dirty="0" smtClean="0"/>
                  <a:t>de l’espace :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Une addition et un produit par les réels (jusque là, ça va)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 produit, </a:t>
                </a:r>
                <a:r>
                  <a:rPr lang="fr-FR" i="1" dirty="0" smtClean="0"/>
                  <a:t>compatible</a:t>
                </a:r>
                <a:r>
                  <a:rPr lang="fr-FR" dirty="0" smtClean="0"/>
                  <a:t> avec le produit par les réels, c’est-à-dire que pour tous vecteurs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i="1" dirty="0" smtClean="0"/>
                  <a:t> </a:t>
                </a:r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i="1" dirty="0" smtClean="0"/>
                  <a:t> </a:t>
                </a:r>
                <a:r>
                  <a:rPr lang="fr-FR" dirty="0" smtClean="0"/>
                  <a:t>et tout réel </a:t>
                </a:r>
                <a:r>
                  <a:rPr lang="el-GR" dirty="0" smtClean="0"/>
                  <a:t>α</a:t>
                </a:r>
                <a:r>
                  <a:rPr lang="fr-FR" dirty="0"/>
                  <a:t> 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fr-F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𝑥𝑦</m:t>
                        </m:r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dirty="0" smtClean="0"/>
                  <a:t>?</a:t>
                </a:r>
              </a:p>
              <a:p>
                <a:pPr marL="0" indent="0">
                  <a:buNone/>
                </a:pPr>
                <a:r>
                  <a:rPr lang="fr-FR" dirty="0" smtClean="0"/>
                  <a:t>Ces opérations conférant à l’ensemble une structure d’espace vectoriel sur </a:t>
                </a:r>
                <a:r>
                  <a:rPr lang="fr-FR" b="1" dirty="0" smtClean="0"/>
                  <a:t>R </a:t>
                </a:r>
                <a:r>
                  <a:rPr lang="fr-FR" dirty="0" smtClean="0"/>
                  <a:t>(mot à expliquer) qui soit un corps (mot à expliquer)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568952" cy="4997152"/>
              </a:xfrm>
              <a:blipFill rotWithShape="1">
                <a:blip r:embed="rId2" cstate="print"/>
                <a:stretch>
                  <a:fillRect l="-1778" t="-2561" r="-1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1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1510</Words>
  <Application>Microsoft Office PowerPoint</Application>
  <PresentationFormat>Affichage à l'écran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Well, Papa can you multiply triplets?</vt:lpstr>
      <vt:lpstr>Les nombres complexes :  des monstres, au début (1)</vt:lpstr>
      <vt:lpstr>Les nombres complexes sont des points du plan(2)</vt:lpstr>
      <vt:lpstr>Les nombres complexes sont des vecteurs (3)</vt:lpstr>
      <vt:lpstr>Présentation PowerPoint</vt:lpstr>
      <vt:lpstr>Présentation PowerPoint</vt:lpstr>
      <vt:lpstr>Les nombres complexes sont des nombres (4)</vt:lpstr>
      <vt:lpstr>Présentation PowerPoint</vt:lpstr>
      <vt:lpstr>Position du problème</vt:lpstr>
      <vt:lpstr>Question de dimension</vt:lpstr>
      <vt:lpstr>Écrivons la seule chose sûre</vt:lpstr>
      <vt:lpstr> "α" x^3+"β" x^2+"γ" x+"δ" e=0</vt:lpstr>
      <vt:lpstr>x^3+"β" x^2+"γ" x+"δ" e=0</vt:lpstr>
      <vt:lpstr>Les équations  du troisième degré sur R…</vt:lpstr>
      <vt:lpstr>… ont au moins  une solution réelle</vt:lpstr>
      <vt:lpstr>Arrêtons-nous un moment</vt:lpstr>
      <vt:lpstr>… les vecteurs non colinéaires à e sont solutions d’équations  du second degré à coefficients réels</vt:lpstr>
      <vt:lpstr>Conclusion provisoire</vt:lpstr>
      <vt:lpstr>Où arrive la contradiction</vt:lpstr>
      <vt:lpstr>C’était impossible…</vt:lpstr>
      <vt:lpstr>Jean DIEUDONNÉ (1906-1992)</vt:lpstr>
      <vt:lpstr>Les quaternions (1843)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Well, Papa can you multiply triplets?</dc:title>
  <dc:creator>Pierre Michalak</dc:creator>
  <cp:lastModifiedBy>Pierre Michalak</cp:lastModifiedBy>
  <cp:revision>77</cp:revision>
  <dcterms:created xsi:type="dcterms:W3CDTF">2015-01-06T17:38:45Z</dcterms:created>
  <dcterms:modified xsi:type="dcterms:W3CDTF">2020-02-02T22:18:22Z</dcterms:modified>
</cp:coreProperties>
</file>