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88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A2CDA-3003-4829-A1A4-68DAFCF99BA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B806-3C1D-4589-B67C-A33BAA000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53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B806-3C1D-4589-B67C-A33BAA000D7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50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B806-3C1D-4589-B67C-A33BAA000D7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6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B806-3C1D-4589-B67C-A33BAA000D7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6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B806-3C1D-4589-B67C-A33BAA000D7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6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55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75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45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69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27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66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8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52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79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41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75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598B-AF5D-48A7-A8A7-E04BD8F9864D}" type="datetimeFigureOut">
              <a:rPr lang="fr-FR" smtClean="0"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7C3F-34F2-4166-BB95-EDECDD4F3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72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ler.ac-versailles.fr/webMathematica/sequences/icosaedre/dmpiero.pdf" TargetMode="External"/><Relationship Id="rId2" Type="http://schemas.openxmlformats.org/officeDocument/2006/relationships/hyperlink" Target="dmpier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curve.com/polyedres/polyedres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4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r.wikipedia.org/wiki/Poly%C3%A8dre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55527"/>
            <a:ext cx="7772400" cy="1800199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Polyèdres</a:t>
            </a:r>
            <a:endParaRPr lang="fr-FR" sz="9600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427734"/>
            <a:ext cx="8640960" cy="2088232"/>
          </a:xfrm>
        </p:spPr>
        <p:txBody>
          <a:bodyPr>
            <a:normAutofit fontScale="92500"/>
          </a:bodyPr>
          <a:lstStyle/>
          <a:p>
            <a:r>
              <a:rPr lang="fr-FR" sz="5400" i="1" dirty="0" smtClean="0">
                <a:solidFill>
                  <a:schemeClr val="tx1"/>
                </a:solidFill>
              </a:rPr>
              <a:t>De la relation d’Euler-Descartes</a:t>
            </a:r>
          </a:p>
          <a:p>
            <a:r>
              <a:rPr lang="fr-FR" sz="5400" i="1" dirty="0" smtClean="0">
                <a:solidFill>
                  <a:schemeClr val="tx1"/>
                </a:solidFill>
              </a:rPr>
              <a:t>à la caractéristique d’Euler</a:t>
            </a:r>
            <a:endParaRPr lang="fr-FR" sz="5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0" y="123479"/>
            <a:ext cx="9108504" cy="1008111"/>
          </a:xfrm>
        </p:spPr>
        <p:txBody>
          <a:bodyPr>
            <a:noAutofit/>
          </a:bodyPr>
          <a:lstStyle/>
          <a:p>
            <a:r>
              <a:rPr lang="fr-FR" sz="5200" dirty="0" smtClean="0">
                <a:solidFill>
                  <a:srgbClr val="C00000"/>
                </a:solidFill>
              </a:rPr>
              <a:t>Les polyèdres réguliers convexes</a:t>
            </a:r>
            <a:endParaRPr lang="fr-FR" sz="5200" dirty="0">
              <a:solidFill>
                <a:srgbClr val="C00000"/>
              </a:solidFill>
            </a:endParaRP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763688" y="1131590"/>
            <a:ext cx="7367776" cy="19272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Un polyèdre est dit </a:t>
            </a:r>
            <a:r>
              <a:rPr lang="fr-FR" sz="2000" b="1" dirty="0" smtClean="0">
                <a:solidFill>
                  <a:schemeClr val="tx1"/>
                </a:solidFill>
              </a:rPr>
              <a:t>régulier </a:t>
            </a:r>
            <a:r>
              <a:rPr lang="fr-FR" sz="2000" dirty="0" smtClean="0">
                <a:solidFill>
                  <a:schemeClr val="tx1"/>
                </a:solidFill>
              </a:rPr>
              <a:t>si toutes ses faces sont des polygones réguliers identiques et si tous ses sommets appartiennent au même nombre de faces. Il est </a:t>
            </a:r>
            <a:r>
              <a:rPr lang="fr-FR" sz="2000" b="1" dirty="0" smtClean="0">
                <a:solidFill>
                  <a:schemeClr val="tx1"/>
                </a:solidFill>
              </a:rPr>
              <a:t>convexe </a:t>
            </a:r>
            <a:r>
              <a:rPr lang="fr-FR" sz="2000" dirty="0" smtClean="0">
                <a:solidFill>
                  <a:schemeClr val="tx1"/>
                </a:solidFill>
              </a:rPr>
              <a:t>s’il est tout entier contenu dans un des demi-espaces défini par le plan de chacune de ses faces. Il y a cinq polygones réguliers convexes, dits aussi </a:t>
            </a:r>
            <a:r>
              <a:rPr lang="fr-FR" sz="2000" i="1" dirty="0" smtClean="0">
                <a:solidFill>
                  <a:schemeClr val="tx1"/>
                </a:solidFill>
              </a:rPr>
              <a:t>solides de Platon. </a:t>
            </a:r>
            <a:r>
              <a:rPr lang="fr-FR" sz="2000" dirty="0" smtClean="0">
                <a:solidFill>
                  <a:schemeClr val="tx1"/>
                </a:solidFill>
              </a:rPr>
              <a:t>On prête leur « découverte » à </a:t>
            </a:r>
            <a:r>
              <a:rPr lang="fr-FR" sz="2000" dirty="0" err="1" smtClean="0">
                <a:solidFill>
                  <a:schemeClr val="tx1"/>
                </a:solidFill>
              </a:rPr>
              <a:t>Archytas</a:t>
            </a:r>
            <a:r>
              <a:rPr lang="fr-FR" sz="2000" dirty="0" smtClean="0">
                <a:solidFill>
                  <a:schemeClr val="tx1"/>
                </a:solidFill>
              </a:rPr>
              <a:t> de Tarente et Théétète.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Et les boules gravées écossaises?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9902"/>
          <a:stretch/>
        </p:blipFill>
        <p:spPr>
          <a:xfrm>
            <a:off x="10164" y="987574"/>
            <a:ext cx="1681516" cy="273802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58830"/>
            <a:ext cx="3479344" cy="208467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7504" y="379588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Jusqu’au délire: « Travailler avec eux individuellement est censé nous aider à nous lier à la nature et aux royaumes supérieurs du cosmos, à trouver le standard commun qui nous lie tous au niveau moléculaire et spirituel</a:t>
            </a:r>
            <a:r>
              <a:rPr lang="fr-FR" sz="1600" dirty="0" smtClean="0"/>
              <a:t>. »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171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fr-FR" sz="4800" dirty="0" smtClean="0">
                <a:solidFill>
                  <a:srgbClr val="C00000"/>
                </a:solidFill>
              </a:rPr>
              <a:t>Détermination (moderne) des cinq</a:t>
            </a:r>
            <a:endParaRPr lang="fr-FR" sz="4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200151"/>
                <a:ext cx="9001000" cy="33944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sz="2400" dirty="0" smtClean="0"/>
                  <a:t>Appelons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𝑚</m:t>
                    </m:r>
                    <m:r>
                      <a:rPr lang="fr-FR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le nombre de côtés d’une face et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sz="2400" dirty="0" smtClean="0"/>
                  <a:t> le nombre de faces convergeant en un sommet. Les angles d’un polygone régulier à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𝑚</m:t>
                    </m:r>
                    <m:r>
                      <a:rPr lang="fr-FR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côtés mesurent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180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fr-FR" sz="2400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fr-FR" sz="2400" dirty="0" smtClean="0"/>
                  <a:t>. Les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𝑝</m:t>
                    </m:r>
                    <m:r>
                      <a:rPr lang="fr-FR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angles de sommet donné ont une somme inférieure à 360°. Il ne reste qu’à résoudre: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/>
                          </a:rPr>
                          <m:t>𝑚</m:t>
                        </m:r>
                        <m:r>
                          <a:rPr lang="fr-FR" sz="2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fr-FR" sz="2400" b="0" i="1" smtClean="0">
                        <a:latin typeface="Cambria Math"/>
                      </a:rPr>
                      <m:t>&lt;2</m:t>
                    </m:r>
                    <m:r>
                      <a:rPr lang="fr-FR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400" dirty="0" smtClean="0"/>
                  <a:t>, sachant que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𝑚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≥3</m:t>
                    </m:r>
                    <m:r>
                      <a:rPr lang="fr-FR" sz="24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𝑝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≥3</m:t>
                    </m:r>
                  </m:oMath>
                </a14:m>
                <a:r>
                  <a:rPr lang="fr-FR" sz="2400" dirty="0" smtClean="0"/>
                  <a:t> et que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sz="2400" dirty="0" smtClean="0"/>
                  <a:t> sont entiers.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La </a:t>
                </a:r>
                <a:r>
                  <a:rPr lang="fr-FR" sz="2400" i="1" dirty="0" smtClean="0"/>
                  <a:t>factorisation forcée </a:t>
                </a:r>
                <a:r>
                  <a:rPr lang="fr-FR" sz="2400" dirty="0" smtClean="0"/>
                  <a:t> conduit 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/>
                          </a:rPr>
                          <m:t>𝑝</m:t>
                        </m:r>
                        <m:r>
                          <a:rPr lang="fr-FR" sz="2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fr-FR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/>
                          </a:rPr>
                          <m:t>𝑚</m:t>
                        </m:r>
                        <m:r>
                          <a:rPr lang="fr-FR" sz="2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fr-FR" sz="2400" b="0" i="1" smtClean="0">
                        <a:latin typeface="Cambria Math"/>
                      </a:rPr>
                      <m:t>&lt;4</m:t>
                    </m:r>
                  </m:oMath>
                </a14:m>
                <a:r>
                  <a:rPr lang="fr-FR" sz="2400" i="1" dirty="0" smtClean="0"/>
                  <a:t>. </a:t>
                </a:r>
                <a:r>
                  <a:rPr lang="fr-FR" sz="2400" dirty="0" smtClean="0"/>
                  <a:t>Chacun des facteurs du premier membre étant supérieur ou égal à 1, les solutions sont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/>
                          </a:rPr>
                          <m:t>𝑚</m:t>
                        </m:r>
                        <m:r>
                          <a:rPr lang="fr-FR" sz="2400" b="0" i="1" smtClean="0">
                            <a:latin typeface="Cambria Math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fr-FR" sz="24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  <m:t>3, 3</m:t>
                            </m:r>
                          </m:e>
                        </m:d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fr-FR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  <m:t>3, 4</m:t>
                            </m:r>
                          </m:e>
                        </m:d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fr-FR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  <m:t>3, 5</m:t>
                            </m:r>
                          </m:e>
                        </m:d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fr-FR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  <m:t>4, 3</m:t>
                            </m:r>
                          </m:e>
                        </m:d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fr-FR" sz="24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  <m:t>5, 3</m:t>
                            </m:r>
                          </m:e>
                        </m:d>
                      </m:e>
                    </m:d>
                  </m:oMath>
                </a14:m>
                <a:endParaRPr lang="fr-FR" sz="2400" i="1" dirty="0" smtClean="0"/>
              </a:p>
              <a:p>
                <a:pPr marL="0" indent="0">
                  <a:buNone/>
                </a:pPr>
                <a:r>
                  <a:rPr lang="fr-FR" sz="2400" dirty="0" smtClean="0"/>
                  <a:t>Cette condition est nécessaire.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200151"/>
                <a:ext cx="9001000" cy="3394472"/>
              </a:xfrm>
              <a:blipFill rotWithShape="1">
                <a:blip r:embed="rId2"/>
                <a:stretch>
                  <a:fillRect l="-1084" t="-2513" b="-30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0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C00000"/>
                </a:solidFill>
              </a:rPr>
              <a:t>Il y en a bien cinq</a:t>
            </a:r>
            <a:endParaRPr lang="fr-FR" sz="66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21989" r="52297" b="11129"/>
          <a:stretch/>
        </p:blipFill>
        <p:spPr bwMode="auto">
          <a:xfrm>
            <a:off x="323528" y="1707654"/>
            <a:ext cx="2771935" cy="27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4587974"/>
            <a:ext cx="27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Cube et octaèdre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03598"/>
            <a:ext cx="2934072" cy="29340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19872" y="401191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Dodécaèdre et icosaèdre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868144" y="3723878"/>
            <a:ext cx="5760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21990" r="44641" b="13592"/>
          <a:stretch/>
        </p:blipFill>
        <p:spPr bwMode="auto">
          <a:xfrm>
            <a:off x="6332787" y="1562472"/>
            <a:ext cx="2724714" cy="24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332787" y="4227934"/>
            <a:ext cx="263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Tétraèdre et … </a:t>
            </a:r>
            <a:r>
              <a:rPr lang="fr-FR" dirty="0" err="1" smtClean="0"/>
              <a:t>tetraèdre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3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123478"/>
            <a:ext cx="9108504" cy="107327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Reste à trouver la construction du dodécaèdre ou celle de </a:t>
            </a:r>
            <a:r>
              <a:rPr lang="fr-FR" dirty="0" smtClean="0">
                <a:solidFill>
                  <a:srgbClr val="C00000"/>
                </a:solidFill>
                <a:hlinkClick r:id="rId2" action="ppaction://hlinkfile"/>
              </a:rPr>
              <a:t>l’icosaèdre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200151"/>
            <a:ext cx="9108504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800" dirty="0">
                <a:hlinkClick r:id="rId3"/>
              </a:rPr>
              <a:t>https://</a:t>
            </a:r>
            <a:r>
              <a:rPr lang="fr-FR" sz="2800" dirty="0" smtClean="0">
                <a:hlinkClick r:id="rId3"/>
              </a:rPr>
              <a:t>euler.ac-versailles.fr/webMathematica/sequences/icosaedre/dmpiero.pdf</a:t>
            </a:r>
            <a:r>
              <a:rPr lang="fr-FR" sz="2800" dirty="0" smtClean="0"/>
              <a:t> </a:t>
            </a:r>
            <a:endParaRPr lang="fr-FR" sz="28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Deux </a:t>
            </a:r>
            <a:r>
              <a:rPr lang="fr-FR" dirty="0" smtClean="0"/>
              <a:t>sources pour les « grands »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Imre LAKATOS </a:t>
            </a:r>
            <a:r>
              <a:rPr lang="fr-FR" i="1" dirty="0" smtClean="0"/>
              <a:t>Preuves et réfutations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Ed. Hermann 29,5 €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hlinkClick r:id="rId4"/>
              </a:rPr>
              <a:t>http://</a:t>
            </a:r>
            <a:r>
              <a:rPr lang="fr-FR" sz="2400" dirty="0" smtClean="0">
                <a:hlinkClick r:id="rId4"/>
              </a:rPr>
              <a:t>www.mathcurve.com/polyedres/polyedres.shtml</a:t>
            </a:r>
            <a:r>
              <a:rPr lang="fr-FR" sz="2400" dirty="0" smtClean="0"/>
              <a:t> (site non institutionnel)</a:t>
            </a:r>
          </a:p>
        </p:txBody>
      </p:sp>
    </p:spTree>
    <p:extLst>
      <p:ext uri="{BB962C8B-B14F-4D97-AF65-F5344CB8AC3E}">
        <p14:creationId xmlns:p14="http://schemas.microsoft.com/office/powerpoint/2010/main" val="25677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6449" r="2458" b="4871"/>
          <a:stretch/>
        </p:blipFill>
        <p:spPr>
          <a:xfrm>
            <a:off x="1194618" y="457104"/>
            <a:ext cx="6172201" cy="4262380"/>
          </a:xfrm>
        </p:spPr>
      </p:pic>
    </p:spTree>
    <p:extLst>
      <p:ext uri="{BB962C8B-B14F-4D97-AF65-F5344CB8AC3E}">
        <p14:creationId xmlns:p14="http://schemas.microsoft.com/office/powerpoint/2010/main" val="13071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b="1" dirty="0" smtClean="0">
                <a:solidFill>
                  <a:srgbClr val="C00000"/>
                </a:solidFill>
              </a:rPr>
              <a:t>Des</a:t>
            </a:r>
            <a:r>
              <a:rPr lang="fr-FR" sz="8000" dirty="0" smtClean="0">
                <a:solidFill>
                  <a:srgbClr val="C00000"/>
                </a:solidFill>
              </a:rPr>
              <a:t> définitions</a:t>
            </a:r>
            <a:endParaRPr lang="fr-FR" sz="8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00150"/>
            <a:ext cx="9001000" cy="37478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1800" b="1" i="1" dirty="0" smtClean="0"/>
              <a:t>Naïve : </a:t>
            </a:r>
            <a:r>
              <a:rPr lang="fr-FR" sz="1800" dirty="0" smtClean="0"/>
              <a:t>Un polyèdre est un </a:t>
            </a:r>
            <a:r>
              <a:rPr lang="fr-F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volume</a:t>
            </a:r>
            <a:r>
              <a:rPr lang="fr-FR" sz="1800" dirty="0" smtClean="0"/>
              <a:t> fini, délimité par des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faces</a:t>
            </a:r>
            <a:r>
              <a:rPr lang="fr-FR" sz="1800" dirty="0" smtClean="0"/>
              <a:t> polygonales planes se coupant selon des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arêtes </a:t>
            </a:r>
            <a:r>
              <a:rPr lang="fr-FR" sz="1800" dirty="0" smtClean="0"/>
              <a:t>droites.</a:t>
            </a:r>
          </a:p>
          <a:p>
            <a:pPr marL="0" indent="0">
              <a:buNone/>
            </a:pPr>
            <a:endParaRPr lang="fr-FR" sz="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1800" b="1" i="1" dirty="0" smtClean="0"/>
              <a:t>Dictionnaire : </a:t>
            </a:r>
            <a:r>
              <a:rPr lang="fr-F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Solide</a:t>
            </a:r>
            <a:r>
              <a:rPr lang="fr-FR" sz="1800" dirty="0"/>
              <a:t> délimité par des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faces</a:t>
            </a:r>
            <a:r>
              <a:rPr lang="fr-FR" sz="1800" dirty="0"/>
              <a:t> polygonales dont les intersections forment des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arêtes </a:t>
            </a:r>
            <a:r>
              <a:rPr lang="fr-FR" sz="1800" dirty="0"/>
              <a:t>et les points de rencontre de celles-ci, des 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sommets</a:t>
            </a:r>
            <a:r>
              <a:rPr lang="fr-FR" sz="1800" dirty="0" smtClean="0"/>
              <a:t>.</a:t>
            </a:r>
          </a:p>
          <a:p>
            <a:pPr marL="0" indent="0">
              <a:buNone/>
            </a:pPr>
            <a:endParaRPr lang="fr-FR" sz="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1800" b="1" i="1" dirty="0" smtClean="0"/>
              <a:t>Livre de mathématiques : </a:t>
            </a:r>
            <a:r>
              <a:rPr lang="fr-FR" sz="1800" dirty="0" smtClean="0"/>
              <a:t>Un polyèdre est un </a:t>
            </a:r>
            <a:r>
              <a:rPr lang="fr-F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système</a:t>
            </a:r>
            <a:r>
              <a:rPr lang="fr-FR" sz="1800" dirty="0" smtClean="0"/>
              <a:t> constitué d’un nombre fini de polygones, appelés </a:t>
            </a:r>
            <a:r>
              <a:rPr lang="fr-FR" sz="1800" i="1" dirty="0" smtClean="0"/>
              <a:t>faces </a:t>
            </a:r>
            <a:r>
              <a:rPr lang="fr-FR" sz="1800" dirty="0" smtClean="0"/>
              <a:t>du polyèdre, tel que : 1. deux polygones n’ont aucun point intérieur commun, 2. pour chaque côté de l’un de ces polygones, il existe deux polygones et deux seulement ayant ce côté commun ou </a:t>
            </a:r>
            <a:r>
              <a:rPr lang="fr-FR" sz="1800" i="1" dirty="0" smtClean="0"/>
              <a:t>arête</a:t>
            </a:r>
            <a:r>
              <a:rPr lang="fr-FR" sz="1800" dirty="0" smtClean="0"/>
              <a:t> commune, 3. deux polygones quelconques soient joints par une suite de polygones tels que chacun d’entre eux ait un côté commun avec le précédent, 4. les polygones appartenant à un sommet quelconque appartiennent à un ordre cyclique, tels que si deux de ces polygones ont un côté commun, ce côté passe par le sommet considéré. (Louis JOLY, </a:t>
            </a:r>
            <a:r>
              <a:rPr lang="fr-FR" sz="1800" i="1" dirty="0" smtClean="0"/>
              <a:t>Les polyèdres</a:t>
            </a:r>
            <a:r>
              <a:rPr lang="fr-FR" sz="1800" dirty="0" smtClean="0"/>
              <a:t>, Ed. A. Blanchard)</a:t>
            </a:r>
          </a:p>
          <a:p>
            <a:pPr marL="0" indent="0">
              <a:buNone/>
            </a:pPr>
            <a:r>
              <a:rPr lang="fr-FR" sz="2000" b="1" i="1" dirty="0" smtClean="0"/>
              <a:t>Et encore, on ne parle que de la dimension 3… 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42849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C00000"/>
                </a:solidFill>
              </a:rPr>
              <a:t>Quelques exclus</a:t>
            </a:r>
            <a:endParaRPr lang="fr-FR" sz="8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8" y="1200150"/>
            <a:ext cx="7568823" cy="38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7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La relation d’Euler-Descartes</a:t>
            </a:r>
            <a:endParaRPr lang="fr-FR" sz="6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1"/>
            <a:ext cx="6804248" cy="36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79512" y="3795886"/>
                <a:ext cx="878497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000" b="0" i="1" smtClean="0">
                          <a:latin typeface="Cambria Math"/>
                        </a:rPr>
                        <m:t>𝐹</m:t>
                      </m:r>
                      <m:r>
                        <a:rPr lang="fr-FR" sz="6000" b="0" i="1" smtClean="0">
                          <a:latin typeface="Cambria Math"/>
                        </a:rPr>
                        <m:t>+</m:t>
                      </m:r>
                      <m:r>
                        <a:rPr lang="fr-FR" sz="6000" b="0" i="1" smtClean="0">
                          <a:latin typeface="Cambria Math"/>
                        </a:rPr>
                        <m:t>𝑆</m:t>
                      </m:r>
                      <m:r>
                        <a:rPr lang="fr-FR" sz="6000" b="0" i="1" smtClean="0">
                          <a:latin typeface="Cambria Math"/>
                        </a:rPr>
                        <m:t>−</m:t>
                      </m:r>
                      <m:r>
                        <a:rPr lang="fr-FR" sz="6000" b="0" i="1" smtClean="0">
                          <a:latin typeface="Cambria Math"/>
                        </a:rPr>
                        <m:t>𝐴</m:t>
                      </m:r>
                      <m:r>
                        <a:rPr lang="fr-FR" sz="6000" b="0" i="1" smtClean="0">
                          <a:latin typeface="Cambria Math"/>
                        </a:rPr>
                        <m:t>=2…</m:t>
                      </m:r>
                      <m:r>
                        <a:rPr lang="fr-FR" sz="6000" b="0" i="1" smtClean="0">
                          <a:latin typeface="Cambria Math"/>
                        </a:rPr>
                        <m:t>𝑠𝑜𝑢𝑣𝑒𝑛𝑡</m:t>
                      </m:r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95886"/>
                <a:ext cx="8784976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7614"/>
            <a:ext cx="1729267" cy="1570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300192" y="3075806"/>
                <a:ext cx="2304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fr-FR" b="0" i="1" smtClean="0">
                          <a:latin typeface="Cambria Math"/>
                          <a:cs typeface="Times New Roman" panose="02020603050405020304" pitchFamily="18" charset="0"/>
                        </a:rPr>
                        <m:t>=12    </m:t>
                      </m:r>
                      <m:r>
                        <a:rPr lang="fr-FR" b="0" i="1" smtClean="0">
                          <a:latin typeface="Cambria Math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fr-FR" b="0" i="1" smtClean="0">
                          <a:latin typeface="Cambria Math"/>
                          <a:cs typeface="Times New Roman" panose="02020603050405020304" pitchFamily="18" charset="0"/>
                        </a:rPr>
                        <m:t>=12    </m:t>
                      </m:r>
                    </m:oMath>
                  </m:oMathPara>
                </a14:m>
                <a:endParaRPr lang="fr-FR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/>
                          <a:cs typeface="Times New Roman" panose="02020603050405020304" pitchFamily="18" charset="0"/>
                        </a:rPr>
                        <m:t>=24</m:t>
                      </m:r>
                    </m:oMath>
                  </m:oMathPara>
                </a14:m>
                <a:endParaRPr lang="fr-F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075806"/>
                <a:ext cx="230425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4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C00000"/>
                </a:solidFill>
              </a:rPr>
              <a:t>La démonstration de Cauchy (1)</a:t>
            </a:r>
            <a:endParaRPr lang="fr-FR" sz="540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14107" r="20088" b="23335"/>
          <a:stretch/>
        </p:blipFill>
        <p:spPr>
          <a:xfrm>
            <a:off x="7452320" y="1203598"/>
            <a:ext cx="1238864" cy="19246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52320" y="3128262"/>
            <a:ext cx="1238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Augustin-Louis Cauchy (1789-1857)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20359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fr-FR" sz="2400" dirty="0" smtClean="0"/>
              <a:t>Développement, aplatissement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r="22900" b="12485"/>
          <a:stretch/>
        </p:blipFill>
        <p:spPr bwMode="auto">
          <a:xfrm>
            <a:off x="203140" y="1926955"/>
            <a:ext cx="3623758" cy="251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7041" r="47160"/>
          <a:stretch/>
        </p:blipFill>
        <p:spPr bwMode="auto">
          <a:xfrm>
            <a:off x="4499992" y="987574"/>
            <a:ext cx="239922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C00000"/>
                </a:solidFill>
              </a:rPr>
              <a:t>La démonstration de Cauchy (2)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20359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2. Triangulation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r="20781"/>
          <a:stretch/>
        </p:blipFill>
        <p:spPr bwMode="auto">
          <a:xfrm>
            <a:off x="323528" y="1789500"/>
            <a:ext cx="3545367" cy="268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355976" y="1131590"/>
                <a:ext cx="439248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Le nombre de faces du polyèdre est égal au nombre de cellules polygonales du réseau plus 1. Chaque fois qu’on ajoute un segment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rouge </a:t>
                </a:r>
                <a:r>
                  <a:rPr lang="fr-FR" dirty="0" smtClean="0"/>
                  <a:t>on ajoute une face et une arête. Le total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𝐹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</a:rPr>
                      <m:t>𝑆</m:t>
                    </m:r>
                    <m:r>
                      <a:rPr lang="fr-FR" b="0" i="1" smtClean="0">
                        <a:latin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𝐴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ne change pas. </a:t>
                </a:r>
                <a:r>
                  <a:rPr lang="fr-FR" sz="1400" i="1" dirty="0" smtClean="0"/>
                  <a:t>On pourrait même ajouter des points pour trianguler.</a:t>
                </a:r>
                <a:endParaRPr lang="fr-FR" sz="800" i="1" dirty="0" smtClean="0"/>
              </a:p>
              <a:p>
                <a:endParaRPr lang="fr-FR" dirty="0"/>
              </a:p>
              <a:p>
                <a:r>
                  <a:rPr lang="fr-FR" i="1" dirty="0" smtClean="0"/>
                  <a:t>N.B. </a:t>
                </a:r>
                <a:r>
                  <a:rPr lang="fr-FR" dirty="0" smtClean="0"/>
                  <a:t>On est sorti de la géométrie « pure ». </a:t>
                </a:r>
              </a:p>
              <a:p>
                <a:r>
                  <a:rPr lang="fr-FR" dirty="0" smtClean="0"/>
                  <a:t>En se donnant le droit de tordre et étirer des figures. On fait de la </a:t>
                </a:r>
                <a:r>
                  <a:rPr lang="fr-FR" b="1" i="1" dirty="0" smtClean="0"/>
                  <a:t>topologie.</a:t>
                </a:r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31590"/>
                <a:ext cx="4392488" cy="2800767"/>
              </a:xfrm>
              <a:prstGeom prst="rect">
                <a:avLst/>
              </a:prstGeom>
              <a:blipFill rotWithShape="1">
                <a:blip r:embed="rId4"/>
                <a:stretch>
                  <a:fillRect l="-1250" t="-1089" r="-972" b="-26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37" y="3887745"/>
            <a:ext cx="1013802" cy="9728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652120" y="386789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Cette tasse est un objet à </a:t>
            </a:r>
            <a:r>
              <a:rPr lang="fr-FR" sz="1600" i="1" dirty="0" smtClean="0"/>
              <a:t>un trou </a:t>
            </a:r>
            <a:r>
              <a:rPr lang="fr-FR" sz="1600" dirty="0" smtClean="0"/>
              <a:t>(celui que crée l’anse)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003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C00000"/>
                </a:solidFill>
              </a:rPr>
              <a:t>La démonstration de Cauchy (3)</a:t>
            </a:r>
            <a:endParaRPr lang="fr-FR" sz="54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r="21506" b="10334"/>
          <a:stretch/>
        </p:blipFill>
        <p:spPr bwMode="auto">
          <a:xfrm>
            <a:off x="395536" y="1275606"/>
            <a:ext cx="49206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364088" y="1131590"/>
                <a:ext cx="3384376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/>
                  <a:t>3. On efface tout…</a:t>
                </a:r>
              </a:p>
              <a:p>
                <a:pPr algn="just"/>
                <a:r>
                  <a:rPr lang="fr-FR" sz="1600" dirty="0" smtClean="0"/>
                  <a:t>Supprimer un triangle dont un seul côté est sur la frontière coûte une face et une arête.</a:t>
                </a:r>
              </a:p>
              <a:p>
                <a:pPr algn="just"/>
                <a:r>
                  <a:rPr lang="fr-FR" sz="1600" dirty="0" smtClean="0"/>
                  <a:t>Supprimer un triangle dont deux côtés sont sur la frontière coûte une face, un sommet et deux arêtes.</a:t>
                </a:r>
              </a:p>
              <a:p>
                <a:pPr algn="just"/>
                <a:r>
                  <a:rPr lang="fr-FR" sz="1600" dirty="0" smtClean="0"/>
                  <a:t>Supprimer un triangle dont les trois côtés sont sur la frontière coûte une face, deux sommets et trois arêtes.</a:t>
                </a:r>
              </a:p>
              <a:p>
                <a:pPr algn="just"/>
                <a:r>
                  <a:rPr lang="fr-FR" sz="1600" dirty="0" smtClean="0"/>
                  <a:t>Le dernier triangle coûte une face, trois sommets et trois arêtes. Le total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</a:rPr>
                      <m:t>𝐹</m:t>
                    </m:r>
                    <m:r>
                      <a:rPr lang="fr-FR" sz="1600" b="0" i="1" smtClean="0">
                        <a:latin typeface="Cambria Math"/>
                      </a:rPr>
                      <m:t>+</m:t>
                    </m:r>
                    <m:r>
                      <a:rPr lang="fr-FR" sz="1600" b="0" i="1" smtClean="0">
                        <a:latin typeface="Cambria Math"/>
                      </a:rPr>
                      <m:t>𝑆</m:t>
                    </m:r>
                    <m:r>
                      <a:rPr lang="fr-FR" sz="1600" b="0" i="1" smtClean="0">
                        <a:latin typeface="Cambria Math"/>
                      </a:rPr>
                      <m:t>−</m:t>
                    </m:r>
                    <m:r>
                      <a:rPr lang="fr-FR" sz="1600" b="0" i="1" smtClean="0">
                        <a:latin typeface="Cambria Math"/>
                      </a:rPr>
                      <m:t>𝐴</m:t>
                    </m:r>
                    <m:r>
                      <a:rPr lang="fr-FR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1600" dirty="0" smtClean="0"/>
                  <a:t>augmente de 1, la face qu’on avait perdue en aplatissant…</a:t>
                </a:r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31590"/>
                <a:ext cx="3384376" cy="3939540"/>
              </a:xfrm>
              <a:prstGeom prst="rect">
                <a:avLst/>
              </a:prstGeom>
              <a:blipFill rotWithShape="1">
                <a:blip r:embed="rId4"/>
                <a:stretch>
                  <a:fillRect l="-1081" t="-1238" r="-9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9001000" cy="857250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C00000"/>
                </a:solidFill>
              </a:rPr>
              <a:t>La caractéristique d’Euler</a:t>
            </a:r>
            <a:endParaRPr lang="fr-FR" sz="6600" dirty="0">
              <a:solidFill>
                <a:srgbClr val="C00000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t="15873" r="11754" b="13697"/>
          <a:stretch/>
        </p:blipFill>
        <p:spPr>
          <a:xfrm>
            <a:off x="323528" y="1131590"/>
            <a:ext cx="1688690" cy="16370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195736" y="1131590"/>
                <a:ext cx="19442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Cube troué par un cube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𝐹</m:t>
                      </m:r>
                      <m:r>
                        <a:rPr lang="fr-FR" b="0" i="1" smtClean="0">
                          <a:latin typeface="Cambria Math"/>
                        </a:rPr>
                        <m:t>=16, </m:t>
                      </m:r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r>
                        <a:rPr lang="fr-FR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fr-F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𝐴</m:t>
                      </m:r>
                      <m:r>
                        <a:rPr lang="fr-FR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fr-F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𝐹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latin typeface="Cambria Math"/>
                        </a:rPr>
                        <m:t>𝐴</m:t>
                      </m:r>
                      <m:r>
                        <a:rPr lang="fr-F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131590"/>
                <a:ext cx="1944216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2508" t="-2066" r="-1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r="28212"/>
          <a:stretch/>
        </p:blipFill>
        <p:spPr>
          <a:xfrm>
            <a:off x="179512" y="2859782"/>
            <a:ext cx="1872208" cy="1866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979712" y="2859782"/>
                <a:ext cx="2448272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Autre version, 6 faces et 8 arêtes en moins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𝐹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latin typeface="Cambria Math"/>
                        </a:rPr>
                        <m:t>𝐴</m:t>
                      </m:r>
                      <m:r>
                        <a:rPr lang="fr-FR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fr-FR" dirty="0" smtClean="0"/>
              </a:p>
              <a:p>
                <a:r>
                  <a:rPr lang="fr-FR" dirty="0" smtClean="0"/>
                  <a:t>Satisfait la relation E.-D. mais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pas la définition</a:t>
                </a:r>
                <a:r>
                  <a:rPr lang="fr-FR" dirty="0" smtClean="0"/>
                  <a:t>…</a:t>
                </a:r>
              </a:p>
              <a:p>
                <a:endParaRPr lang="fr-FR" baseline="-250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859782"/>
                <a:ext cx="2448272" cy="1661993"/>
              </a:xfrm>
              <a:prstGeom prst="rect">
                <a:avLst/>
              </a:prstGeom>
              <a:blipFill rotWithShape="1">
                <a:blip r:embed="rId5"/>
                <a:stretch>
                  <a:fillRect l="-2244" t="-1832" r="-3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contenu 14"/>
          <p:cNvSpPr>
            <a:spLocks noGrp="1"/>
          </p:cNvSpPr>
          <p:nvPr>
            <p:ph sz="quarter" idx="4"/>
          </p:nvPr>
        </p:nvSpPr>
        <p:spPr>
          <a:xfrm>
            <a:off x="4427984" y="2355726"/>
            <a:ext cx="3247806" cy="27363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1600" dirty="0" smtClean="0"/>
              <a:t>« Il </a:t>
            </a:r>
            <a:r>
              <a:rPr lang="fr-FR" sz="1600" dirty="0"/>
              <a:t>est probable que beaucoup de lecteurs de l'article </a:t>
            </a:r>
            <a:r>
              <a:rPr lang="fr-FR" sz="1600" dirty="0">
                <a:hlinkClick r:id="rId6" tooltip="Polyèdre"/>
              </a:rPr>
              <a:t>polyèdre</a:t>
            </a:r>
            <a:r>
              <a:rPr lang="fr-FR" sz="1600" dirty="0"/>
              <a:t> sont de simples </a:t>
            </a:r>
            <a:r>
              <a:rPr lang="fr-FR" sz="1600" dirty="0" smtClean="0"/>
              <a:t>amateurs. Une </a:t>
            </a:r>
            <a:r>
              <a:rPr lang="fr-FR" sz="1600" dirty="0"/>
              <a:t>définition générale des polyèdres risque de nécessiter des notions de topologie </a:t>
            </a:r>
            <a:r>
              <a:rPr lang="fr-FR" sz="1600" dirty="0" smtClean="0"/>
              <a:t>algébrique (…). Une </a:t>
            </a:r>
            <a:r>
              <a:rPr lang="fr-FR" sz="1600" dirty="0"/>
              <a:t>bonne illustration du problème est donnée par le livre d'Imre </a:t>
            </a:r>
            <a:r>
              <a:rPr lang="fr-FR" sz="1600" dirty="0" err="1"/>
              <a:t>Lakatos</a:t>
            </a:r>
            <a:r>
              <a:rPr lang="fr-FR" sz="1600" dirty="0"/>
              <a:t>, </a:t>
            </a:r>
            <a:r>
              <a:rPr lang="fr-FR" sz="1600" i="1" dirty="0"/>
              <a:t>Preuves et réfutations</a:t>
            </a:r>
            <a:r>
              <a:rPr lang="fr-FR" sz="1600" dirty="0" smtClean="0"/>
              <a:t>. » </a:t>
            </a:r>
          </a:p>
          <a:p>
            <a:pPr marL="0" indent="0">
              <a:buNone/>
            </a:pPr>
            <a:r>
              <a:rPr lang="fr-FR" sz="1600" dirty="0" smtClean="0"/>
              <a:t>(Citation extraite d’une </a:t>
            </a:r>
            <a:r>
              <a:rPr lang="fr-FR" sz="1600" i="1" dirty="0" smtClean="0"/>
              <a:t>discussion </a:t>
            </a:r>
            <a:r>
              <a:rPr lang="fr-FR" sz="1600" dirty="0" smtClean="0"/>
              <a:t>de </a:t>
            </a:r>
            <a:r>
              <a:rPr lang="fr-FR" sz="1600" i="1" dirty="0" err="1" smtClean="0"/>
              <a:t>Wikipedia</a:t>
            </a:r>
            <a:r>
              <a:rPr lang="fr-FR" sz="1600" i="1" dirty="0" smtClean="0"/>
              <a:t>)</a:t>
            </a:r>
            <a:endParaRPr lang="fr-FR" sz="1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90" y="2840342"/>
            <a:ext cx="1468210" cy="2333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499992" y="1131590"/>
                <a:ext cx="43924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La somme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𝐹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</a:rPr>
                      <m:t>𝑆</m:t>
                    </m:r>
                    <m:r>
                      <a:rPr lang="fr-FR" b="0" i="1" smtClean="0">
                        <a:latin typeface="Cambria Math"/>
                      </a:rPr>
                      <m:t>−</m:t>
                    </m:r>
                    <m:r>
                      <a:rPr lang="fr-FR" b="0" i="1" smtClean="0">
                        <a:latin typeface="Cambria Math"/>
                      </a:rPr>
                      <m:t>𝐴</m:t>
                    </m:r>
                    <m:r>
                      <a:rPr lang="fr-FR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fr-FR" dirty="0" smtClean="0"/>
                  <a:t>prend en topologie le nom de </a:t>
                </a:r>
                <a:r>
                  <a:rPr lang="fr-FR" b="1" i="1" dirty="0" smtClean="0">
                    <a:solidFill>
                      <a:srgbClr val="FF0000"/>
                    </a:solidFill>
                  </a:rPr>
                  <a:t>caractéristique d’Euler. </a:t>
                </a:r>
                <a:r>
                  <a:rPr lang="fr-FR" dirty="0" smtClean="0"/>
                  <a:t>Sortant de la géométrie et de la dimension 3, un presque théorème s’est transformé en définition.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131590"/>
                <a:ext cx="4392488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1110" t="-2538" r="-1387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787</Words>
  <Application>Microsoft Office PowerPoint</Application>
  <PresentationFormat>Affichage à l'écran (16:9)</PresentationFormat>
  <Paragraphs>67</Paragraphs>
  <Slides>13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Polyèdres</vt:lpstr>
      <vt:lpstr>Présentation PowerPoint</vt:lpstr>
      <vt:lpstr>Des définitions</vt:lpstr>
      <vt:lpstr>Quelques exclus</vt:lpstr>
      <vt:lpstr>La relation d’Euler-Descartes</vt:lpstr>
      <vt:lpstr>La démonstration de Cauchy (1)</vt:lpstr>
      <vt:lpstr>La démonstration de Cauchy (2)</vt:lpstr>
      <vt:lpstr>La démonstration de Cauchy (3)</vt:lpstr>
      <vt:lpstr>La caractéristique d’Euler</vt:lpstr>
      <vt:lpstr>Les polyèdres réguliers convexes</vt:lpstr>
      <vt:lpstr>Détermination (moderne) des cinq</vt:lpstr>
      <vt:lpstr>Il y en a bien cinq</vt:lpstr>
      <vt:lpstr>Reste à trouver la construction du dodécaèdre ou celle de l’icosaèdre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Polyèdres</dc:title>
  <dc:creator>Pierre Michalak</dc:creator>
  <cp:lastModifiedBy>Pierre Michalak</cp:lastModifiedBy>
  <cp:revision>40</cp:revision>
  <dcterms:created xsi:type="dcterms:W3CDTF">2019-10-12T15:12:26Z</dcterms:created>
  <dcterms:modified xsi:type="dcterms:W3CDTF">2019-10-15T09:50:57Z</dcterms:modified>
</cp:coreProperties>
</file>