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318" r:id="rId2"/>
    <p:sldId id="321" r:id="rId3"/>
    <p:sldId id="324" r:id="rId4"/>
    <p:sldId id="325" r:id="rId5"/>
    <p:sldId id="326" r:id="rId6"/>
  </p:sldIdLst>
  <p:sldSz cx="9144000" cy="6858000" type="screen4x3"/>
  <p:notesSz cx="6858000" cy="1001395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18" autoAdjust="0"/>
    <p:restoredTop sz="81624" autoAdjust="0"/>
  </p:normalViewPr>
  <p:slideViewPr>
    <p:cSldViewPr>
      <p:cViewPr varScale="1">
        <p:scale>
          <a:sx n="98" d="100"/>
          <a:sy n="98" d="100"/>
        </p:scale>
        <p:origin x="-768"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7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50006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50006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5E37D4F-654D-4CB8-AA25-5880B023693C}" type="datetimeFigureOut">
              <a:rPr lang="fr-FR"/>
              <a:pPr>
                <a:defRPr/>
              </a:pPr>
              <a:t>18/03/2012</a:t>
            </a:fld>
            <a:endParaRPr lang="fr-FR"/>
          </a:p>
        </p:txBody>
      </p:sp>
      <p:sp>
        <p:nvSpPr>
          <p:cNvPr id="4" name="Espace réservé de l'image des diapositives 3"/>
          <p:cNvSpPr>
            <a:spLocks noGrp="1" noRot="1" noChangeAspect="1"/>
          </p:cNvSpPr>
          <p:nvPr>
            <p:ph type="sldImg" idx="2"/>
          </p:nvPr>
        </p:nvSpPr>
        <p:spPr>
          <a:xfrm>
            <a:off x="925513" y="750888"/>
            <a:ext cx="5006975" cy="3756025"/>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756150"/>
            <a:ext cx="5486400" cy="4506913"/>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9512300"/>
            <a:ext cx="2971800" cy="500063"/>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9512300"/>
            <a:ext cx="2971800" cy="500063"/>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3203B97-94C0-4886-BF78-51D7790C4250}"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6861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marL="0" lvl="3"/>
            <a:r>
              <a:rPr lang="fr-FR" sz="1200" kern="1200" dirty="0" smtClean="0">
                <a:solidFill>
                  <a:schemeClr val="tx1"/>
                </a:solidFill>
                <a:latin typeface="+mn-lt"/>
                <a:ea typeface="+mn-ea"/>
                <a:cs typeface="+mn-cs"/>
              </a:rPr>
              <a:t>L'accès à la classe de première de la STMG est ouvert aux élèves qui s'orientent dans cette série à l'issue de la classe de seconde générale et technologique. Cet accès ne peut en aucun cas être soumis à la condition d'avoir suivi un enseignement d'exploration particulier en classe de seconde.</a:t>
            </a:r>
          </a:p>
          <a:p>
            <a:r>
              <a:rPr lang="fr-FR" sz="2800" b="1" dirty="0" smtClean="0">
                <a:solidFill>
                  <a:schemeClr val="accent1"/>
                </a:solidFill>
                <a:latin typeface="Goudy Old Style" pitchFamily="18" charset="0"/>
              </a:rPr>
              <a:t>L’objectif :</a:t>
            </a:r>
          </a:p>
          <a:p>
            <a:r>
              <a:rPr lang="fr-FR" sz="2400" dirty="0" smtClean="0">
                <a:latin typeface="Goudy Old Style" pitchFamily="18" charset="0"/>
              </a:rPr>
              <a:t>Une </a:t>
            </a:r>
            <a:r>
              <a:rPr lang="fr-FR" sz="2400" b="1" dirty="0" smtClean="0">
                <a:latin typeface="Goudy Old Style" pitchFamily="18" charset="0"/>
              </a:rPr>
              <a:t>meilleure orientation </a:t>
            </a:r>
            <a:r>
              <a:rPr lang="fr-FR" sz="2400" dirty="0" smtClean="0">
                <a:latin typeface="Goudy Old Style" pitchFamily="18" charset="0"/>
              </a:rPr>
              <a:t>des élèves : plus tardive, en connaissance de cause et en ayant bénéficié d’un accompagnement (</a:t>
            </a:r>
            <a:r>
              <a:rPr lang="fr-FR" sz="2400" dirty="0" err="1" smtClean="0">
                <a:latin typeface="Goudy Old Style" pitchFamily="18" charset="0"/>
              </a:rPr>
              <a:t>cf</a:t>
            </a:r>
            <a:r>
              <a:rPr lang="fr-FR" sz="2400" dirty="0" smtClean="0">
                <a:latin typeface="Goudy Old Style" pitchFamily="18" charset="0"/>
              </a:rPr>
              <a:t> les points clés de la réforme du lycée)</a:t>
            </a:r>
          </a:p>
          <a:p>
            <a:endParaRPr lang="fr-FR" sz="2400" dirty="0" smtClean="0">
              <a:latin typeface="Goudy Old Style" pitchFamily="18" charset="0"/>
            </a:endParaRPr>
          </a:p>
          <a:p>
            <a:r>
              <a:rPr lang="fr-FR" sz="2800" b="1" dirty="0" smtClean="0">
                <a:solidFill>
                  <a:schemeClr val="accent1"/>
                </a:solidFill>
                <a:latin typeface="Goudy Old Style" pitchFamily="18" charset="0"/>
              </a:rPr>
              <a:t>La mise en œuvre :</a:t>
            </a:r>
          </a:p>
          <a:p>
            <a:r>
              <a:rPr lang="fr-FR" sz="2400" dirty="0" smtClean="0">
                <a:latin typeface="Goudy Old Style" pitchFamily="18" charset="0"/>
              </a:rPr>
              <a:t>Une </a:t>
            </a:r>
            <a:r>
              <a:rPr lang="fr-FR" sz="2400" b="1" dirty="0" smtClean="0">
                <a:latin typeface="Goudy Old Style" pitchFamily="18" charset="0"/>
              </a:rPr>
              <a:t>classe de première unique</a:t>
            </a:r>
            <a:r>
              <a:rPr lang="fr-FR" sz="2400" dirty="0" smtClean="0">
                <a:latin typeface="Goudy Old Style" pitchFamily="18" charset="0"/>
              </a:rPr>
              <a:t> à l’issue de laquelle on peut choisir sa spécialité</a:t>
            </a:r>
          </a:p>
          <a:p>
            <a:r>
              <a:rPr lang="fr-FR" sz="2400" dirty="0" smtClean="0">
                <a:latin typeface="Goudy Old Style" pitchFamily="18" charset="0"/>
              </a:rPr>
              <a:t>Une </a:t>
            </a:r>
            <a:r>
              <a:rPr lang="fr-FR" sz="2400" b="1" dirty="0" smtClean="0">
                <a:latin typeface="Goudy Old Style" pitchFamily="18" charset="0"/>
              </a:rPr>
              <a:t>assise scientifique </a:t>
            </a:r>
            <a:r>
              <a:rPr lang="fr-FR" sz="2400" dirty="0" smtClean="0">
                <a:latin typeface="Goudy Old Style" pitchFamily="18" charset="0"/>
              </a:rPr>
              <a:t>centrée autour d’une culture de gestion commune, matérialisée par l’enseignement de « sciences de gestion »</a:t>
            </a:r>
          </a:p>
          <a:p>
            <a:pPr marL="342900" indent="-342900" eaLnBrk="1" fontAlgn="auto" hangingPunct="1">
              <a:spcBef>
                <a:spcPts val="600"/>
              </a:spcBef>
              <a:spcAft>
                <a:spcPts val="0"/>
              </a:spcAft>
              <a:buClr>
                <a:srgbClr val="C00000"/>
              </a:buClr>
              <a:buSzPct val="76000"/>
              <a:buFont typeface="Arial"/>
              <a:buChar char="•"/>
              <a:defRPr/>
            </a:pPr>
            <a:endParaRPr lang="fr-FR" sz="2400" dirty="0" smtClean="0">
              <a:latin typeface="+mn-lt"/>
              <a:cs typeface="Times New Roman" charset="0"/>
            </a:endParaRPr>
          </a:p>
          <a:p>
            <a:pPr marL="0" lvl="3"/>
            <a:endParaRPr lang="fr-FR" sz="2800" dirty="0">
              <a:solidFill>
                <a:schemeClr val="accent2"/>
              </a:solidFill>
              <a:latin typeface="Goudy Old Style" pitchFamily="18" charset="0"/>
            </a:endParaRPr>
          </a:p>
        </p:txBody>
      </p:sp>
      <p:sp>
        <p:nvSpPr>
          <p:cNvPr id="6349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FB58BD2-6D26-440B-AA84-F298399A406B}" type="slidenum">
              <a:rPr lang="fr-FR"/>
              <a:pPr fontAlgn="base">
                <a:spcBef>
                  <a:spcPct val="0"/>
                </a:spcBef>
                <a:spcAft>
                  <a:spcPct val="0"/>
                </a:spcAft>
                <a:defRPr/>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dirty="0" smtClean="0"/>
              <a:t>La nouvelle série STMG propose une classe de première unique, permettant de repousser en classe terminale le choix d’orientation parmi les quatre spécialités qui correspondent aux principaux champs des sciences de gestion :</a:t>
            </a:r>
          </a:p>
          <a:p>
            <a:r>
              <a:rPr lang="fr-FR" dirty="0" smtClean="0"/>
              <a:t>ressources humaines et communication, mercatique, gestion et finance, systèmes d’information de gestion.</a:t>
            </a:r>
          </a:p>
          <a:p>
            <a:r>
              <a:rPr lang="fr-FR" sz="1200" kern="1200" dirty="0" smtClean="0">
                <a:solidFill>
                  <a:schemeClr val="tx1"/>
                </a:solidFill>
                <a:latin typeface="+mn-lt"/>
                <a:ea typeface="+mn-ea"/>
                <a:cs typeface="+mn-cs"/>
              </a:rPr>
              <a:t>L’introduction d’un enseignement commun de sciences de gestion en classe de première constitue une innovation qui permet d’éclairer tous les élèves sur leur choix professionnel futur, et ainsi d’identifier la spécialité de classe terminale et les études supérieures qu’ils pourront choisir.</a:t>
            </a:r>
          </a:p>
          <a:p>
            <a:r>
              <a:rPr lang="fr-FR" sz="1200" kern="1200" dirty="0" smtClean="0">
                <a:solidFill>
                  <a:schemeClr val="tx1"/>
                </a:solidFill>
                <a:latin typeface="+mn-lt"/>
                <a:ea typeface="+mn-ea"/>
                <a:cs typeface="+mn-cs"/>
              </a:rPr>
              <a:t>• Une série technologique exclusivement tournée vers l’enseignement supérieur</a:t>
            </a:r>
          </a:p>
          <a:p>
            <a:r>
              <a:rPr lang="fr-FR" sz="1200" kern="1200" dirty="0" smtClean="0">
                <a:solidFill>
                  <a:schemeClr val="tx1"/>
                </a:solidFill>
                <a:latin typeface="+mn-lt"/>
                <a:ea typeface="+mn-ea"/>
                <a:cs typeface="+mn-cs"/>
              </a:rPr>
              <a:t>Les programmes ont été concentrés sur les notions fondamentales et les méthodes propres aux sciences de gestion afin de favoriser des poursuites d’études réussies dans l’enseignement supérieur : STS, IUT, CPGE, diplôme de comptabilité générale (DCG) et université. Néanmoins, par l’affirmation de son positionnement disciplinaire en économie et gestion, la série STMG demeure parfaitement ancrée dans la voie technologique par ses objets d’études concrets, ses références scientifiques et technologiques ainsi que ses démarches pédagogiques.</a:t>
            </a:r>
          </a:p>
          <a:p>
            <a:r>
              <a:rPr lang="fr-FR" sz="1200" kern="1200" dirty="0" smtClean="0">
                <a:solidFill>
                  <a:schemeClr val="tx1"/>
                </a:solidFill>
                <a:latin typeface="+mn-lt"/>
                <a:ea typeface="+mn-ea"/>
                <a:cs typeface="+mn-cs"/>
              </a:rPr>
              <a:t>• L’offre de formation</a:t>
            </a:r>
          </a:p>
          <a:p>
            <a:r>
              <a:rPr lang="fr-FR" sz="1200" kern="1200" dirty="0" smtClean="0">
                <a:solidFill>
                  <a:schemeClr val="tx1"/>
                </a:solidFill>
                <a:latin typeface="+mn-lt"/>
                <a:ea typeface="+mn-ea"/>
                <a:cs typeface="+mn-cs"/>
              </a:rPr>
              <a:t>A moyen terme, un choix ouvert et équilibré entre les différentes spécialités de STMG sera proposé sur l’ensemble du territoire en développant les spécialités « gestion et finance » et « systèmes d’information de gestion » qui conduisent à des études supérieures diversifiées dans un secteur particulièrement porteur sur le marché de l’emploi.</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E3203B97-94C0-4886-BF78-51D7790C4250}" type="slidenum">
              <a:rPr lang="fr-FR" smtClean="0"/>
              <a:pPr>
                <a:defRPr/>
              </a:pPr>
              <a:t>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S’ajoutent à cela  :</a:t>
            </a:r>
          </a:p>
          <a:p>
            <a:pPr>
              <a:buFontTx/>
              <a:buChar char="-"/>
            </a:pPr>
            <a:r>
              <a:rPr lang="fr-FR" dirty="0" smtClean="0"/>
              <a:t>10 h </a:t>
            </a:r>
            <a:r>
              <a:rPr lang="fr-FR" b="0" dirty="0" smtClean="0"/>
              <a:t>annuelles d’heures de vie de classe </a:t>
            </a:r>
          </a:p>
          <a:p>
            <a:pPr>
              <a:buFontTx/>
              <a:buChar char="-"/>
            </a:pPr>
            <a:r>
              <a:rPr lang="fr-FR" b="0" dirty="0" smtClean="0"/>
              <a:t>- Les enseignements facultatifs,</a:t>
            </a:r>
            <a:r>
              <a:rPr lang="fr-FR" b="0" baseline="0" dirty="0" smtClean="0"/>
              <a:t> </a:t>
            </a:r>
            <a:r>
              <a:rPr lang="fr-FR" sz="1200" b="1" kern="1200" baseline="0" dirty="0" smtClean="0">
                <a:solidFill>
                  <a:schemeClr val="tx1"/>
                </a:solidFill>
                <a:latin typeface="+mn-lt"/>
                <a:ea typeface="+mn-ea"/>
                <a:cs typeface="+mn-cs"/>
              </a:rPr>
              <a:t>d</a:t>
            </a:r>
            <a:r>
              <a:rPr lang="fr-FR" sz="1200" b="1" kern="1200" dirty="0" smtClean="0">
                <a:solidFill>
                  <a:schemeClr val="tx1"/>
                </a:solidFill>
                <a:latin typeface="+mn-lt"/>
                <a:ea typeface="+mn-ea"/>
                <a:cs typeface="+mn-cs"/>
              </a:rPr>
              <a:t>eux</a:t>
            </a:r>
            <a:r>
              <a:rPr lang="fr-FR" sz="1200" b="0" kern="1200" dirty="0" smtClean="0">
                <a:solidFill>
                  <a:schemeClr val="tx1"/>
                </a:solidFill>
                <a:latin typeface="+mn-lt"/>
                <a:ea typeface="+mn-ea"/>
                <a:cs typeface="+mn-cs"/>
              </a:rPr>
              <a:t> au plus parmi les suivants :</a:t>
            </a:r>
          </a:p>
          <a:p>
            <a:pPr lvl="1">
              <a:buFontTx/>
              <a:buChar char="-"/>
            </a:pPr>
            <a:r>
              <a:rPr lang="fr-FR" sz="1200" b="0" kern="1200" dirty="0" smtClean="0">
                <a:solidFill>
                  <a:schemeClr val="tx1"/>
                </a:solidFill>
                <a:latin typeface="+mn-lt"/>
                <a:ea typeface="+mn-ea"/>
                <a:cs typeface="+mn-cs"/>
              </a:rPr>
              <a:t> EPS(3 h)</a:t>
            </a:r>
            <a:br>
              <a:rPr lang="fr-FR" sz="1200" b="0" kern="1200" dirty="0" smtClean="0">
                <a:solidFill>
                  <a:schemeClr val="tx1"/>
                </a:solidFill>
                <a:latin typeface="+mn-lt"/>
                <a:ea typeface="+mn-ea"/>
                <a:cs typeface="+mn-cs"/>
              </a:rPr>
            </a:br>
            <a:r>
              <a:rPr lang="fr-FR" sz="1200" b="0" kern="1200" dirty="0" smtClean="0">
                <a:solidFill>
                  <a:schemeClr val="tx1"/>
                </a:solidFill>
                <a:latin typeface="+mn-lt"/>
                <a:ea typeface="+mn-ea"/>
                <a:cs typeface="+mn-cs"/>
              </a:rPr>
              <a:t>- Arts (arts plastiques, cinéma-audiovisuel, danse, histoire des arts, musique ou théâtre) : 3 h</a:t>
            </a:r>
            <a:br>
              <a:rPr lang="fr-FR" sz="1200" b="0" kern="1200" dirty="0" smtClean="0">
                <a:solidFill>
                  <a:schemeClr val="tx1"/>
                </a:solidFill>
                <a:latin typeface="+mn-lt"/>
                <a:ea typeface="+mn-ea"/>
                <a:cs typeface="+mn-cs"/>
              </a:rPr>
            </a:br>
            <a:r>
              <a:rPr lang="fr-FR" sz="1200" b="0" kern="1200" dirty="0" smtClean="0">
                <a:solidFill>
                  <a:schemeClr val="tx1"/>
                </a:solidFill>
                <a:latin typeface="+mn-lt"/>
                <a:ea typeface="+mn-ea"/>
                <a:cs typeface="+mn-cs"/>
              </a:rPr>
              <a:t>Atelier artistique (72 h annuelles)</a:t>
            </a:r>
          </a:p>
          <a:p>
            <a:pPr lvl="0">
              <a:buFontTx/>
              <a:buChar char="-"/>
            </a:pPr>
            <a:r>
              <a:rPr lang="fr-FR" sz="1200" kern="1200" dirty="0" smtClean="0">
                <a:solidFill>
                  <a:schemeClr val="tx1"/>
                </a:solidFill>
                <a:latin typeface="+mn-lt"/>
                <a:ea typeface="+mn-ea"/>
                <a:cs typeface="+mn-cs"/>
              </a:rPr>
              <a:t>Une enveloppe horaire est laissée à la disposition des établissements pour assurer des enseignements en groupes à effectif réduit,</a:t>
            </a:r>
            <a:r>
              <a:rPr lang="fr-FR" sz="1200" kern="1200" baseline="0" dirty="0" smtClean="0">
                <a:solidFill>
                  <a:schemeClr val="tx1"/>
                </a:solidFill>
                <a:latin typeface="+mn-lt"/>
                <a:ea typeface="+mn-ea"/>
                <a:cs typeface="+mn-cs"/>
              </a:rPr>
              <a:t> </a:t>
            </a:r>
            <a:r>
              <a:rPr lang="fr-FR" sz="1200" kern="1200" dirty="0" smtClean="0">
                <a:solidFill>
                  <a:schemeClr val="tx1"/>
                </a:solidFill>
                <a:latin typeface="+mn-lt"/>
                <a:ea typeface="+mn-ea"/>
                <a:cs typeface="+mn-cs"/>
              </a:rPr>
              <a:t> sur la base de 7 h pour 29 élèves</a:t>
            </a:r>
            <a:br>
              <a:rPr lang="fr-FR" sz="1200" kern="1200" dirty="0" smtClean="0">
                <a:solidFill>
                  <a:schemeClr val="tx1"/>
                </a:solidFill>
                <a:latin typeface="+mn-lt"/>
                <a:ea typeface="+mn-ea"/>
                <a:cs typeface="+mn-cs"/>
              </a:rPr>
            </a:br>
            <a:r>
              <a:rPr lang="fr-FR" sz="1200" kern="1200" dirty="0" smtClean="0">
                <a:solidFill>
                  <a:schemeClr val="tx1"/>
                </a:solidFill>
                <a:latin typeface="+mn-lt"/>
                <a:ea typeface="+mn-ea"/>
                <a:cs typeface="+mn-cs"/>
              </a:rPr>
              <a:t>Cette enveloppe peut être abondée en fonction des spécificités pédagogiques de chaque établissement. Son utilisation fait l'objet d'une consultation du conseil pédagogique. Le projet de répartition des heures prévues pour la constitution des groupes à effectif réduit tient compte des normes de sécurité et des activités impliquant l'utilisation des salles spécialement équipées et comportant un nombre limité de places.</a:t>
            </a:r>
            <a:endParaRPr lang="fr-FR" sz="1200" b="0" kern="1200" dirty="0" smtClean="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pPr>
              <a:defRPr/>
            </a:pPr>
            <a:fld id="{E3203B97-94C0-4886-BF78-51D7790C4250}" type="slidenum">
              <a:rPr lang="fr-FR" smtClean="0"/>
              <a:pPr>
                <a:defRPr/>
              </a:pPr>
              <a:t>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01E5CD3F-8A2B-479D-9100-77856824698B}" type="datetimeFigureOut">
              <a:rPr lang="fr-FR"/>
              <a:pPr>
                <a:defRPr/>
              </a:pPr>
              <a:t>18/03/2012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5EB459E-75A1-4A51-AD94-AC3727E80A71}"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A0E6946A-00C5-4204-8EC8-A2B64B77CEC7}" type="datetimeFigureOut">
              <a:rPr lang="fr-FR"/>
              <a:pPr>
                <a:defRPr/>
              </a:pPr>
              <a:t>18/03/2012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BC05D5D-32D1-438B-95E7-7909FB3ED0FF}"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F50E7D23-0C2B-456C-86C1-34C8B6B781DE}" type="datetimeFigureOut">
              <a:rPr lang="fr-FR"/>
              <a:pPr>
                <a:defRPr/>
              </a:pPr>
              <a:t>18/03/2012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13528DC7-9CFC-462C-89EA-7DB65CD9023F}"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Diapositive de titre avec filigrane">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fr-FR" smtClean="0"/>
              <a:t>Cliquez pour modifier les styles du texte du masque</a:t>
            </a:r>
          </a:p>
        </p:txBody>
      </p:sp>
      <p:sp>
        <p:nvSpPr>
          <p:cNvPr id="2" name="Title 1"/>
          <p:cNvSpPr>
            <a:spLocks noGrp="1"/>
          </p:cNvSpPr>
          <p:nvPr>
            <p:ph type="ctrTitle"/>
          </p:nvPr>
        </p:nvSpPr>
        <p:spPr>
          <a:xfrm>
            <a:off x="3960813" y="3833095"/>
            <a:ext cx="4724400" cy="1209964"/>
          </a:xfrm>
        </p:spPr>
        <p:txBody>
          <a:bodyPr lIns="45720" tIns="0" rIns="45720" bIns="0" anchor="b" anchorCtr="0"/>
          <a:lstStyle>
            <a:lvl1pPr algn="l">
              <a:lnSpc>
                <a:spcPts val="5000"/>
              </a:lnSpc>
              <a:defRPr sz="4600"/>
            </a:lvl1pPr>
          </a:lstStyle>
          <a:p>
            <a:r>
              <a:rPr lang="fr-FR" smtClean="0"/>
              <a:t>Cliquez et modifiez le titre</a:t>
            </a:r>
            <a:endParaRPr dirty="0"/>
          </a:p>
        </p:txBody>
      </p:sp>
      <p:sp>
        <p:nvSpPr>
          <p:cNvPr id="3" name="Subtitle 2"/>
          <p:cNvSpPr>
            <a:spLocks noGrp="1"/>
          </p:cNvSpPr>
          <p:nvPr>
            <p:ph type="subTitle" idx="1"/>
          </p:nvPr>
        </p:nvSpPr>
        <p:spPr>
          <a:xfrm>
            <a:off x="3960813" y="5056909"/>
            <a:ext cx="4724400" cy="1156586"/>
          </a:xfrm>
        </p:spPr>
        <p:txBody>
          <a:bodyPr tIns="0" rIns="45720" bIns="0"/>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dirty="0"/>
          </a:p>
        </p:txBody>
      </p:sp>
      <p:sp>
        <p:nvSpPr>
          <p:cNvPr id="5" name="Date Placeholder 3"/>
          <p:cNvSpPr>
            <a:spLocks noGrp="1"/>
          </p:cNvSpPr>
          <p:nvPr>
            <p:ph type="dt" sz="half" idx="14"/>
          </p:nvPr>
        </p:nvSpPr>
        <p:spPr>
          <a:xfrm>
            <a:off x="457200" y="6299200"/>
            <a:ext cx="1981200" cy="273050"/>
          </a:xfrm>
        </p:spPr>
        <p:txBody>
          <a:bodyPr/>
          <a:lstStyle>
            <a:lvl1pPr algn="l">
              <a:defRPr sz="1100">
                <a:latin typeface="Rockwell" pitchFamily="18" charset="0"/>
              </a:defRPr>
            </a:lvl1pPr>
          </a:lstStyle>
          <a:p>
            <a:pPr>
              <a:defRPr/>
            </a:pPr>
            <a:fld id="{36B73402-7FF1-4C46-B544-26E82F161A9E}" type="datetimeFigureOut">
              <a:rPr lang="en-US"/>
              <a:pPr>
                <a:defRPr/>
              </a:pPr>
              <a:t>3/18/2012</a:t>
            </a:fld>
            <a:endParaRPr lang="en-US"/>
          </a:p>
        </p:txBody>
      </p:sp>
      <p:sp>
        <p:nvSpPr>
          <p:cNvPr id="6" name="Footer Placeholder 4"/>
          <p:cNvSpPr>
            <a:spLocks noGrp="1"/>
          </p:cNvSpPr>
          <p:nvPr>
            <p:ph type="ftr" sz="quarter" idx="15"/>
          </p:nvPr>
        </p:nvSpPr>
        <p:spPr>
          <a:xfrm>
            <a:off x="3962400" y="6299200"/>
            <a:ext cx="3810000" cy="273050"/>
          </a:xfrm>
        </p:spPr>
        <p:txBody>
          <a:bodyPr/>
          <a:lstStyle>
            <a:lvl1pPr algn="l">
              <a:defRPr/>
            </a:lvl1pPr>
          </a:lstStyle>
          <a:p>
            <a:pPr>
              <a:defRPr/>
            </a:pPr>
            <a:endParaRPr lang="en-US"/>
          </a:p>
        </p:txBody>
      </p:sp>
      <p:sp>
        <p:nvSpPr>
          <p:cNvPr id="7" name="Slide Number Placeholder 5"/>
          <p:cNvSpPr>
            <a:spLocks noGrp="1"/>
          </p:cNvSpPr>
          <p:nvPr>
            <p:ph type="sldNum" sz="quarter" idx="16"/>
          </p:nvPr>
        </p:nvSpPr>
        <p:spPr>
          <a:xfrm>
            <a:off x="8264525" y="6311900"/>
            <a:ext cx="685800" cy="265113"/>
          </a:xfrm>
        </p:spPr>
        <p:txBody>
          <a:bodyPr/>
          <a:lstStyle>
            <a:lvl1pPr>
              <a:defRPr sz="1100">
                <a:solidFill>
                  <a:schemeClr val="tx1"/>
                </a:solidFill>
                <a:latin typeface="Rockwell" pitchFamily="18" charset="0"/>
              </a:defRPr>
            </a:lvl1pPr>
          </a:lstStyle>
          <a:p>
            <a:pPr>
              <a:defRPr/>
            </a:pPr>
            <a:fld id="{03B40343-BF5E-4E45-B05E-C579227EE442}" type="slidenum">
              <a:rPr lang="en-US"/>
              <a:pPr>
                <a:defRPr/>
              </a:pPr>
              <a:t>‹N°›</a:t>
            </a:fld>
            <a:endParaRPr lang="en-US"/>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F4970118-367A-4A11-8317-11388D721A44}" type="datetimeFigureOut">
              <a:rPr lang="fr-FR"/>
              <a:pPr>
                <a:defRPr/>
              </a:pPr>
              <a:t>18/03/2012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55C07EE1-2149-409C-A5D1-09D7EDB1DD61}"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C84AC97C-E102-4803-A380-F053A6495D68}" type="datetimeFigureOut">
              <a:rPr lang="fr-FR"/>
              <a:pPr>
                <a:defRPr/>
              </a:pPr>
              <a:t>18/03/2012</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70668DBE-52D9-4852-AF49-804D6EF9A615}"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7B662D8F-6EDD-4E08-876C-9B6B43BADBB5}" type="datetimeFigureOut">
              <a:rPr lang="fr-FR"/>
              <a:pPr>
                <a:defRPr/>
              </a:pPr>
              <a:t>18/03/2012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A27DE0E-A8B2-47A5-AEB0-D8DF35F5414E}"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4F166798-06EA-4811-B3FD-29268A7C1E85}" type="datetimeFigureOut">
              <a:rPr lang="fr-FR"/>
              <a:pPr>
                <a:defRPr/>
              </a:pPr>
              <a:t>18/03/2012</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446DE9BE-B23B-40AA-BD06-07AD68198AAD}"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64CE58DB-866F-4CE3-8D99-14CBF975EBB2}" type="datetimeFigureOut">
              <a:rPr lang="fr-FR"/>
              <a:pPr>
                <a:defRPr/>
              </a:pPr>
              <a:t>18/03/2012</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3B0C1A0B-A89A-45B5-ABF1-A9863CA220C6}"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751E9EA0-DD8E-4E02-8BC8-F9AF86BB9A5A}" type="datetimeFigureOut">
              <a:rPr lang="fr-FR"/>
              <a:pPr>
                <a:defRPr/>
              </a:pPr>
              <a:t>18/03/2012</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8A18B908-98B3-4750-9A7F-F7E1662C1037}"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67E655B4-3CD2-4397-8836-CAC6399462A1}" type="datetimeFigureOut">
              <a:rPr lang="fr-FR"/>
              <a:pPr>
                <a:defRPr/>
              </a:pPr>
              <a:t>18/03/2012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037C7E3-E0C8-4CEF-B0DE-370D5172F50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C6B8A94-61F4-4F3B-8C1C-F55DFE0DCE79}" type="datetimeFigureOut">
              <a:rPr lang="fr-FR"/>
              <a:pPr>
                <a:defRPr/>
              </a:pPr>
              <a:t>18/03/2012</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1863DE77-21CE-44C0-AAFB-24BD43B3CAB9}"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5B9360-1E6D-4347-A855-E9B3AD650FF6}" type="datetimeFigureOut">
              <a:rPr lang="fr-FR"/>
              <a:pPr>
                <a:defRPr/>
              </a:pPr>
              <a:t>18/03/2012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B7BBA0F-BCA8-4DE2-8787-626728BBDD8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6"/>
          <p:cNvSpPr txBox="1">
            <a:spLocks/>
          </p:cNvSpPr>
          <p:nvPr/>
        </p:nvSpPr>
        <p:spPr>
          <a:xfrm>
            <a:off x="251520" y="188640"/>
            <a:ext cx="8517632" cy="1143000"/>
          </a:xfrm>
          <a:prstGeom prst="rect">
            <a:avLst/>
          </a:prstGeom>
        </p:spPr>
        <p:txBody>
          <a:bodyPr anchor="ctr">
            <a:normAutofit fontScale="77500" lnSpcReduction="20000"/>
          </a:bodyPr>
          <a:lstStyle/>
          <a:p>
            <a:pPr algn="ctr" eaLnBrk="1" fontAlgn="auto" hangingPunct="1">
              <a:spcAft>
                <a:spcPts val="0"/>
              </a:spcAft>
              <a:defRPr/>
            </a:pPr>
            <a:r>
              <a:rPr lang="fr-FR" sz="5700" dirty="0">
                <a:latin typeface="+mj-lt"/>
              </a:rPr>
              <a:t>La </a:t>
            </a:r>
            <a:r>
              <a:rPr lang="fr-FR" sz="5700" dirty="0" smtClean="0">
                <a:latin typeface="+mj-lt"/>
              </a:rPr>
              <a:t>série STMG</a:t>
            </a:r>
          </a:p>
          <a:p>
            <a:pPr algn="ctr" fontAlgn="auto">
              <a:spcAft>
                <a:spcPts val="0"/>
              </a:spcAft>
              <a:defRPr/>
            </a:pPr>
            <a:r>
              <a:rPr lang="fr-FR" sz="3300" dirty="0" smtClean="0">
                <a:solidFill>
                  <a:prstClr val="black"/>
                </a:solidFill>
                <a:latin typeface="+mj-lt"/>
              </a:rPr>
              <a:t>Sciences </a:t>
            </a:r>
            <a:r>
              <a:rPr lang="fr-FR" sz="3300" dirty="0">
                <a:solidFill>
                  <a:prstClr val="black"/>
                </a:solidFill>
                <a:latin typeface="+mj-lt"/>
              </a:rPr>
              <a:t>et </a:t>
            </a:r>
            <a:r>
              <a:rPr lang="fr-FR" sz="3300" dirty="0" smtClean="0">
                <a:solidFill>
                  <a:prstClr val="black"/>
                </a:solidFill>
                <a:latin typeface="+mj-lt"/>
              </a:rPr>
              <a:t>Technologies </a:t>
            </a:r>
            <a:r>
              <a:rPr lang="fr-FR" sz="3300" dirty="0">
                <a:solidFill>
                  <a:prstClr val="black"/>
                </a:solidFill>
                <a:latin typeface="+mj-lt"/>
              </a:rPr>
              <a:t>du </a:t>
            </a:r>
            <a:r>
              <a:rPr lang="fr-FR" sz="3300" dirty="0" smtClean="0">
                <a:solidFill>
                  <a:prstClr val="black"/>
                </a:solidFill>
                <a:latin typeface="+mj-lt"/>
              </a:rPr>
              <a:t>Management </a:t>
            </a:r>
            <a:r>
              <a:rPr lang="fr-FR" sz="3300" dirty="0">
                <a:solidFill>
                  <a:prstClr val="black"/>
                </a:solidFill>
                <a:latin typeface="+mj-lt"/>
              </a:rPr>
              <a:t>et de la </a:t>
            </a:r>
            <a:r>
              <a:rPr lang="fr-FR" sz="3300" dirty="0" smtClean="0">
                <a:solidFill>
                  <a:prstClr val="black"/>
                </a:solidFill>
                <a:latin typeface="+mj-lt"/>
              </a:rPr>
              <a:t>Gestion</a:t>
            </a:r>
            <a:endParaRPr lang="fr-FR" sz="3300" dirty="0">
              <a:latin typeface="+mj-lt"/>
            </a:endParaRPr>
          </a:p>
        </p:txBody>
      </p:sp>
      <p:sp>
        <p:nvSpPr>
          <p:cNvPr id="12" name="ZoneTexte 11"/>
          <p:cNvSpPr txBox="1"/>
          <p:nvPr/>
        </p:nvSpPr>
        <p:spPr>
          <a:xfrm>
            <a:off x="539552" y="1556792"/>
            <a:ext cx="7848872" cy="3888432"/>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p>
            <a:pPr marL="0" lvl="2" indent="536575" fontAlgn="auto">
              <a:lnSpc>
                <a:spcPct val="150000"/>
              </a:lnSpc>
              <a:spcBef>
                <a:spcPct val="20000"/>
              </a:spcBef>
              <a:spcAft>
                <a:spcPts val="0"/>
              </a:spcAft>
              <a:buFont typeface="Wingdings" pitchFamily="2" charset="2"/>
              <a:buChar char="v"/>
              <a:defRPr/>
            </a:pPr>
            <a:r>
              <a:rPr lang="fr-FR" sz="3200" dirty="0" smtClean="0">
                <a:latin typeface="+mn-lt"/>
                <a:cs typeface="+mn-cs"/>
              </a:rPr>
              <a:t>remplace </a:t>
            </a:r>
            <a:r>
              <a:rPr lang="fr-FR" sz="3200" dirty="0">
                <a:latin typeface="+mn-lt"/>
                <a:cs typeface="+mn-cs"/>
              </a:rPr>
              <a:t>la série STG en classe de </a:t>
            </a:r>
            <a:r>
              <a:rPr lang="fr-FR" sz="3200" dirty="0" smtClean="0">
                <a:latin typeface="+mn-lt"/>
                <a:cs typeface="+mn-cs"/>
              </a:rPr>
              <a:t>première  (2012) et terminale (2013).</a:t>
            </a:r>
            <a:endParaRPr lang="fr-FR" sz="3200" dirty="0">
              <a:latin typeface="+mn-lt"/>
              <a:cs typeface="+mn-cs"/>
            </a:endParaRPr>
          </a:p>
          <a:p>
            <a:pPr indent="536575" fontAlgn="auto">
              <a:lnSpc>
                <a:spcPct val="150000"/>
              </a:lnSpc>
              <a:spcBef>
                <a:spcPct val="20000"/>
              </a:spcBef>
              <a:spcAft>
                <a:spcPts val="0"/>
              </a:spcAft>
              <a:buFont typeface="Wingdings" pitchFamily="2" charset="2"/>
              <a:buChar char="v"/>
              <a:defRPr/>
            </a:pPr>
            <a:r>
              <a:rPr lang="fr-FR" sz="3200" dirty="0" smtClean="0">
                <a:latin typeface="+mn-lt"/>
                <a:cs typeface="+mn-cs"/>
              </a:rPr>
              <a:t>s’inscrit </a:t>
            </a:r>
            <a:r>
              <a:rPr lang="fr-FR" sz="3200" dirty="0">
                <a:latin typeface="+mn-lt"/>
                <a:cs typeface="+mn-cs"/>
              </a:rPr>
              <a:t>dans le contexte général de la réforme du </a:t>
            </a:r>
            <a:r>
              <a:rPr lang="fr-FR" sz="3200" dirty="0" smtClean="0">
                <a:latin typeface="+mn-lt"/>
                <a:cs typeface="+mn-cs"/>
              </a:rPr>
              <a:t>lycée </a:t>
            </a:r>
            <a:r>
              <a:rPr lang="fr-FR" sz="3200" dirty="0">
                <a:latin typeface="+mn-lt"/>
                <a:cs typeface="+mn-cs"/>
              </a:rPr>
              <a:t> </a:t>
            </a:r>
            <a:r>
              <a:rPr lang="fr-FR" sz="3200" dirty="0" smtClean="0">
                <a:latin typeface="+mn-lt"/>
                <a:cs typeface="+mn-cs"/>
              </a:rPr>
              <a:t>(</a:t>
            </a:r>
            <a:r>
              <a:rPr lang="fr-FR" sz="3200" dirty="0" smtClean="0">
                <a:solidFill>
                  <a:prstClr val="black"/>
                </a:solidFill>
                <a:latin typeface="Calibri"/>
              </a:rPr>
              <a:t>accompagnement personnalisé, stages , tutorat …)</a:t>
            </a:r>
            <a:endParaRPr lang="fr-FR" sz="3200" dirty="0">
              <a:latin typeface="+mn-lt"/>
              <a:cs typeface="+mn-cs"/>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27584" y="1484784"/>
            <a:ext cx="7992888" cy="3982629"/>
          </a:xfrm>
          <a:prstGeom prst="rect">
            <a:avLst/>
          </a:prstGeom>
        </p:spPr>
        <p:txBody>
          <a:bodyPr wrap="square">
            <a:spAutoFit/>
          </a:bodyPr>
          <a:lstStyle/>
          <a:p>
            <a:pPr lvl="0" indent="536575" fontAlgn="auto">
              <a:lnSpc>
                <a:spcPct val="150000"/>
              </a:lnSpc>
              <a:spcBef>
                <a:spcPct val="20000"/>
              </a:spcBef>
              <a:spcAft>
                <a:spcPts val="0"/>
              </a:spcAft>
              <a:buFont typeface="Wingdings" pitchFamily="2" charset="2"/>
              <a:buChar char="v"/>
              <a:defRPr/>
            </a:pPr>
            <a:r>
              <a:rPr lang="fr-FR" sz="3200" dirty="0" smtClean="0">
                <a:solidFill>
                  <a:prstClr val="black"/>
                </a:solidFill>
                <a:latin typeface="Calibri"/>
              </a:rPr>
              <a:t>Une </a:t>
            </a:r>
            <a:r>
              <a:rPr lang="fr-FR" sz="3200" dirty="0">
                <a:solidFill>
                  <a:prstClr val="black"/>
                </a:solidFill>
                <a:latin typeface="Calibri"/>
              </a:rPr>
              <a:t>spécialisation progressive</a:t>
            </a:r>
          </a:p>
          <a:p>
            <a:pPr lvl="0" indent="536575" fontAlgn="auto">
              <a:lnSpc>
                <a:spcPct val="150000"/>
              </a:lnSpc>
              <a:spcBef>
                <a:spcPct val="20000"/>
              </a:spcBef>
              <a:spcAft>
                <a:spcPts val="0"/>
              </a:spcAft>
              <a:buFont typeface="Wingdings" pitchFamily="2" charset="2"/>
              <a:buChar char="v"/>
              <a:defRPr/>
            </a:pPr>
            <a:r>
              <a:rPr lang="fr-FR" sz="3200" dirty="0">
                <a:solidFill>
                  <a:prstClr val="black"/>
                </a:solidFill>
                <a:latin typeface="Calibri"/>
              </a:rPr>
              <a:t>Une série technologique exclusivement tournée vers l’enseignement supérieur</a:t>
            </a:r>
          </a:p>
          <a:p>
            <a:pPr indent="536575" fontAlgn="auto">
              <a:lnSpc>
                <a:spcPct val="150000"/>
              </a:lnSpc>
              <a:spcBef>
                <a:spcPct val="20000"/>
              </a:spcBef>
              <a:spcAft>
                <a:spcPts val="0"/>
              </a:spcAft>
              <a:buFont typeface="Wingdings" pitchFamily="2" charset="2"/>
              <a:buChar char="v"/>
              <a:defRPr/>
            </a:pPr>
            <a:r>
              <a:rPr lang="fr-FR" sz="3200" dirty="0" smtClean="0">
                <a:solidFill>
                  <a:prstClr val="black"/>
                </a:solidFill>
                <a:latin typeface="Calibri"/>
              </a:rPr>
              <a:t> Une offre </a:t>
            </a:r>
            <a:r>
              <a:rPr lang="fr-FR" sz="3200" dirty="0">
                <a:solidFill>
                  <a:prstClr val="black"/>
                </a:solidFill>
                <a:latin typeface="Calibri"/>
              </a:rPr>
              <a:t>de </a:t>
            </a:r>
            <a:r>
              <a:rPr lang="fr-FR" sz="3200" dirty="0" smtClean="0">
                <a:solidFill>
                  <a:prstClr val="black"/>
                </a:solidFill>
                <a:latin typeface="Calibri"/>
              </a:rPr>
              <a:t>formation </a:t>
            </a:r>
            <a:r>
              <a:rPr lang="fr-FR" sz="3200" dirty="0">
                <a:solidFill>
                  <a:prstClr val="black"/>
                </a:solidFill>
                <a:latin typeface="Calibri"/>
              </a:rPr>
              <a:t>conduisant à des études supérieures diversifiées </a:t>
            </a:r>
          </a:p>
        </p:txBody>
      </p:sp>
      <p:sp>
        <p:nvSpPr>
          <p:cNvPr id="6" name="Titre 6"/>
          <p:cNvSpPr txBox="1">
            <a:spLocks/>
          </p:cNvSpPr>
          <p:nvPr/>
        </p:nvSpPr>
        <p:spPr>
          <a:xfrm>
            <a:off x="539552" y="188640"/>
            <a:ext cx="8229600" cy="1143000"/>
          </a:xfrm>
          <a:prstGeom prst="rect">
            <a:avLst/>
          </a:prstGeom>
        </p:spPr>
        <p:txBody>
          <a:bodyPr anchor="ctr">
            <a:normAutofit fontScale="92500" lnSpcReduction="20000"/>
          </a:bodyPr>
          <a:lstStyle/>
          <a:p>
            <a:pPr algn="ctr" eaLnBrk="1" fontAlgn="auto" hangingPunct="1">
              <a:spcAft>
                <a:spcPts val="0"/>
              </a:spcAft>
              <a:defRPr/>
            </a:pPr>
            <a:r>
              <a:rPr lang="fr-FR" sz="4800" dirty="0">
                <a:latin typeface="+mj-lt"/>
              </a:rPr>
              <a:t>La </a:t>
            </a:r>
            <a:r>
              <a:rPr lang="fr-FR" sz="4800" dirty="0" smtClean="0">
                <a:latin typeface="+mj-lt"/>
              </a:rPr>
              <a:t>série STMG</a:t>
            </a:r>
          </a:p>
          <a:p>
            <a:pPr algn="ctr" eaLnBrk="1" fontAlgn="auto" hangingPunct="1">
              <a:spcAft>
                <a:spcPts val="0"/>
              </a:spcAft>
              <a:defRPr/>
            </a:pPr>
            <a:r>
              <a:rPr lang="fr-FR" sz="4300" dirty="0" smtClean="0">
                <a:latin typeface="+mj-lt"/>
              </a:rPr>
              <a:t>Les évolutions</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1628800"/>
            <a:ext cx="8424936" cy="4893647"/>
          </a:xfrm>
          <a:prstGeom prst="rect">
            <a:avLst/>
          </a:prstGeom>
          <a:noFill/>
        </p:spPr>
        <p:txBody>
          <a:bodyPr wrap="square" rtlCol="0">
            <a:spAutoFit/>
          </a:bodyPr>
          <a:lstStyle/>
          <a:p>
            <a:pPr indent="450850" algn="just">
              <a:lnSpc>
                <a:spcPct val="150000"/>
              </a:lnSpc>
              <a:buFont typeface="Wingdings" pitchFamily="2" charset="2"/>
              <a:buChar char="v"/>
            </a:pPr>
            <a:r>
              <a:rPr lang="fr-FR" sz="3200" dirty="0">
                <a:latin typeface="+mn-lt"/>
              </a:rPr>
              <a:t>une classe de première unique  </a:t>
            </a:r>
            <a:endParaRPr lang="fr-FR" sz="3200" dirty="0" smtClean="0">
              <a:latin typeface="+mn-lt"/>
            </a:endParaRPr>
          </a:p>
          <a:p>
            <a:pPr lvl="1" indent="450850" algn="just">
              <a:lnSpc>
                <a:spcPct val="150000"/>
              </a:lnSpc>
              <a:buFont typeface="Wingdings" pitchFamily="2" charset="2"/>
              <a:buChar char="ü"/>
            </a:pPr>
            <a:r>
              <a:rPr lang="fr-FR" sz="3200" dirty="0" smtClean="0">
                <a:latin typeface="+mn-lt"/>
              </a:rPr>
              <a:t> </a:t>
            </a:r>
            <a:r>
              <a:rPr lang="fr-FR" sz="2800" dirty="0">
                <a:latin typeface="+mn-lt"/>
              </a:rPr>
              <a:t>un enseignement commun de sciences de gestion </a:t>
            </a:r>
          </a:p>
          <a:p>
            <a:pPr indent="450850" algn="just">
              <a:lnSpc>
                <a:spcPct val="150000"/>
              </a:lnSpc>
              <a:buFont typeface="Wingdings" pitchFamily="2" charset="2"/>
              <a:buChar char="v"/>
            </a:pPr>
            <a:r>
              <a:rPr lang="fr-FR" sz="3200" dirty="0" smtClean="0">
                <a:latin typeface="+mn-lt"/>
              </a:rPr>
              <a:t>quatre spécialités en terminale </a:t>
            </a:r>
          </a:p>
          <a:p>
            <a:pPr lvl="1" indent="444500" algn="just">
              <a:lnSpc>
                <a:spcPct val="150000"/>
              </a:lnSpc>
              <a:buFont typeface="Wingdings" pitchFamily="2" charset="2"/>
              <a:buChar char="ü"/>
            </a:pPr>
            <a:r>
              <a:rPr lang="fr-FR" sz="2800" dirty="0" smtClean="0">
                <a:latin typeface="+mn-lt"/>
              </a:rPr>
              <a:t>ressources </a:t>
            </a:r>
            <a:r>
              <a:rPr lang="fr-FR" sz="2800" dirty="0">
                <a:latin typeface="+mn-lt"/>
              </a:rPr>
              <a:t>humaines et </a:t>
            </a:r>
            <a:r>
              <a:rPr lang="fr-FR" sz="2800" dirty="0" smtClean="0">
                <a:latin typeface="+mn-lt"/>
              </a:rPr>
              <a:t>communication</a:t>
            </a:r>
          </a:p>
          <a:p>
            <a:pPr lvl="1" indent="444500" algn="just">
              <a:lnSpc>
                <a:spcPct val="150000"/>
              </a:lnSpc>
              <a:buFont typeface="Wingdings" pitchFamily="2" charset="2"/>
              <a:buChar char="ü"/>
            </a:pPr>
            <a:r>
              <a:rPr lang="fr-FR" sz="2800" dirty="0" smtClean="0">
                <a:latin typeface="+mn-lt"/>
              </a:rPr>
              <a:t> mercatique</a:t>
            </a:r>
          </a:p>
          <a:p>
            <a:pPr lvl="1" indent="444500" algn="just">
              <a:lnSpc>
                <a:spcPct val="150000"/>
              </a:lnSpc>
              <a:buFont typeface="Wingdings" pitchFamily="2" charset="2"/>
              <a:buChar char="ü"/>
            </a:pPr>
            <a:r>
              <a:rPr lang="fr-FR" sz="2800" dirty="0" smtClean="0">
                <a:latin typeface="+mn-lt"/>
              </a:rPr>
              <a:t> </a:t>
            </a:r>
            <a:r>
              <a:rPr lang="fr-FR" sz="2800" dirty="0">
                <a:latin typeface="+mn-lt"/>
              </a:rPr>
              <a:t>gestion et </a:t>
            </a:r>
            <a:r>
              <a:rPr lang="fr-FR" sz="2800" dirty="0" smtClean="0">
                <a:latin typeface="+mn-lt"/>
              </a:rPr>
              <a:t>finance</a:t>
            </a:r>
          </a:p>
          <a:p>
            <a:pPr lvl="1" indent="444500" algn="just">
              <a:lnSpc>
                <a:spcPct val="150000"/>
              </a:lnSpc>
              <a:buFont typeface="Wingdings" pitchFamily="2" charset="2"/>
              <a:buChar char="ü"/>
            </a:pPr>
            <a:r>
              <a:rPr lang="fr-FR" sz="2800" dirty="0" smtClean="0">
                <a:latin typeface="+mn-lt"/>
              </a:rPr>
              <a:t>systèmes </a:t>
            </a:r>
            <a:r>
              <a:rPr lang="fr-FR" sz="2800" dirty="0">
                <a:latin typeface="+mn-lt"/>
              </a:rPr>
              <a:t>d’information de gestion</a:t>
            </a:r>
            <a:r>
              <a:rPr lang="fr-FR" sz="2800" dirty="0" smtClean="0">
                <a:latin typeface="+mn-lt"/>
              </a:rPr>
              <a:t>.</a:t>
            </a:r>
            <a:endParaRPr lang="fr-FR" sz="2800" dirty="0">
              <a:latin typeface="+mn-lt"/>
            </a:endParaRPr>
          </a:p>
        </p:txBody>
      </p:sp>
      <p:sp>
        <p:nvSpPr>
          <p:cNvPr id="3" name="Titre 6"/>
          <p:cNvSpPr txBox="1">
            <a:spLocks/>
          </p:cNvSpPr>
          <p:nvPr/>
        </p:nvSpPr>
        <p:spPr>
          <a:xfrm>
            <a:off x="539552" y="188640"/>
            <a:ext cx="8229600" cy="1143000"/>
          </a:xfrm>
          <a:prstGeom prst="rect">
            <a:avLst/>
          </a:prstGeom>
        </p:spPr>
        <p:txBody>
          <a:bodyPr anchor="ctr">
            <a:normAutofit fontScale="92500" lnSpcReduction="20000"/>
          </a:bodyPr>
          <a:lstStyle/>
          <a:p>
            <a:pPr algn="ctr" eaLnBrk="1" fontAlgn="auto" hangingPunct="1">
              <a:spcAft>
                <a:spcPts val="0"/>
              </a:spcAft>
              <a:defRPr/>
            </a:pPr>
            <a:r>
              <a:rPr lang="fr-FR" sz="4400" dirty="0">
                <a:latin typeface="+mj-lt"/>
              </a:rPr>
              <a:t>La </a:t>
            </a:r>
            <a:r>
              <a:rPr lang="fr-FR" sz="4400" dirty="0" smtClean="0">
                <a:latin typeface="+mj-lt"/>
              </a:rPr>
              <a:t>série STMG</a:t>
            </a:r>
          </a:p>
          <a:p>
            <a:pPr algn="ctr" eaLnBrk="1" fontAlgn="auto" hangingPunct="1">
              <a:spcAft>
                <a:spcPts val="0"/>
              </a:spcAft>
              <a:defRPr/>
            </a:pPr>
            <a:r>
              <a:rPr lang="fr-FR" sz="3900" dirty="0" smtClean="0">
                <a:latin typeface="+mj-lt"/>
              </a:rPr>
              <a:t>Une </a:t>
            </a:r>
            <a:r>
              <a:rPr lang="fr-FR" sz="3900" dirty="0">
                <a:latin typeface="+mj-lt"/>
              </a:rPr>
              <a:t>spécialisation </a:t>
            </a:r>
            <a:r>
              <a:rPr lang="fr-FR" sz="3900" dirty="0" smtClean="0">
                <a:latin typeface="+mj-lt"/>
              </a:rPr>
              <a:t>progressive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additive="base">
                                        <p:cTn id="33" dur="5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2">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6"/>
          <p:cNvSpPr txBox="1">
            <a:spLocks/>
          </p:cNvSpPr>
          <p:nvPr/>
        </p:nvSpPr>
        <p:spPr>
          <a:xfrm>
            <a:off x="539552" y="188640"/>
            <a:ext cx="8229600" cy="1143000"/>
          </a:xfrm>
          <a:prstGeom prst="rect">
            <a:avLst/>
          </a:prstGeom>
        </p:spPr>
        <p:txBody>
          <a:bodyPr anchor="ctr">
            <a:normAutofit fontScale="92500" lnSpcReduction="20000"/>
          </a:bodyPr>
          <a:lstStyle/>
          <a:p>
            <a:pPr algn="ctr" eaLnBrk="1" fontAlgn="auto" hangingPunct="1">
              <a:spcAft>
                <a:spcPts val="0"/>
              </a:spcAft>
              <a:defRPr/>
            </a:pPr>
            <a:r>
              <a:rPr lang="fr-FR" sz="4400" dirty="0" smtClean="0">
                <a:latin typeface="+mj-lt"/>
              </a:rPr>
              <a:t>Première STMG</a:t>
            </a:r>
          </a:p>
          <a:p>
            <a:pPr algn="ctr" eaLnBrk="1" fontAlgn="auto" hangingPunct="1">
              <a:spcAft>
                <a:spcPts val="0"/>
              </a:spcAft>
              <a:defRPr/>
            </a:pPr>
            <a:r>
              <a:rPr lang="fr-FR" sz="3900" dirty="0" smtClean="0">
                <a:latin typeface="+mj-lt"/>
              </a:rPr>
              <a:t>Horaires des enseignements obligatoires</a:t>
            </a:r>
          </a:p>
        </p:txBody>
      </p:sp>
      <p:sp>
        <p:nvSpPr>
          <p:cNvPr id="5" name="ZoneTexte 4"/>
          <p:cNvSpPr txBox="1"/>
          <p:nvPr/>
        </p:nvSpPr>
        <p:spPr>
          <a:xfrm>
            <a:off x="611560" y="1628800"/>
            <a:ext cx="8064896" cy="4642168"/>
          </a:xfrm>
          <a:prstGeom prst="rect">
            <a:avLst/>
          </a:prstGeom>
          <a:noFill/>
        </p:spPr>
        <p:txBody>
          <a:bodyPr wrap="square" rtlCol="0">
            <a:spAutoFit/>
          </a:bodyPr>
          <a:lstStyle/>
          <a:p>
            <a:pPr>
              <a:lnSpc>
                <a:spcPct val="150000"/>
              </a:lnSpc>
            </a:pPr>
            <a:r>
              <a:rPr lang="fr-FR" sz="3200" dirty="0" smtClean="0">
                <a:latin typeface="+mn-lt"/>
              </a:rPr>
              <a:t>29 h d’enseignements obligatoires </a:t>
            </a:r>
          </a:p>
          <a:p>
            <a:pPr indent="542925">
              <a:lnSpc>
                <a:spcPct val="150000"/>
              </a:lnSpc>
              <a:buFont typeface="Wingdings" pitchFamily="2" charset="2"/>
              <a:buChar char="v"/>
            </a:pPr>
            <a:r>
              <a:rPr lang="fr-FR" sz="2800" dirty="0" smtClean="0">
                <a:latin typeface="+mn-lt"/>
              </a:rPr>
              <a:t>12h 30  d’enseignements  technologiques :</a:t>
            </a:r>
          </a:p>
          <a:p>
            <a:pPr>
              <a:lnSpc>
                <a:spcPct val="150000"/>
              </a:lnSpc>
            </a:pPr>
            <a:r>
              <a:rPr lang="fr-FR" sz="3200" dirty="0" smtClean="0">
                <a:latin typeface="+mn-lt"/>
              </a:rPr>
              <a:t> </a:t>
            </a:r>
            <a:r>
              <a:rPr lang="fr-FR" sz="2400" dirty="0" smtClean="0">
                <a:latin typeface="+mn-lt"/>
              </a:rPr>
              <a:t>Sciences de gestion (6h), Économie droit (4 h), management des organisations (2h 30)</a:t>
            </a:r>
          </a:p>
          <a:p>
            <a:pPr indent="542925">
              <a:lnSpc>
                <a:spcPct val="150000"/>
              </a:lnSpc>
              <a:buFont typeface="Wingdings" pitchFamily="2" charset="2"/>
              <a:buChar char="v"/>
            </a:pPr>
            <a:r>
              <a:rPr lang="fr-FR" sz="2800" dirty="0" smtClean="0">
                <a:latin typeface="+mn-lt"/>
              </a:rPr>
              <a:t>14h  d’enseignements généraux  dont 3h en mathématiques</a:t>
            </a:r>
          </a:p>
          <a:p>
            <a:pPr indent="542925">
              <a:lnSpc>
                <a:spcPct val="150000"/>
              </a:lnSpc>
              <a:buFont typeface="Wingdings" pitchFamily="2" charset="2"/>
              <a:buChar char="v"/>
            </a:pPr>
            <a:r>
              <a:rPr lang="fr-FR" sz="2800" dirty="0" smtClean="0">
                <a:latin typeface="+mn-lt"/>
              </a:rPr>
              <a:t>2h d’accompagnement personnalisé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6"/>
          <p:cNvSpPr txBox="1">
            <a:spLocks/>
          </p:cNvSpPr>
          <p:nvPr/>
        </p:nvSpPr>
        <p:spPr>
          <a:xfrm>
            <a:off x="539552" y="188640"/>
            <a:ext cx="8229600" cy="1143000"/>
          </a:xfrm>
          <a:prstGeom prst="rect">
            <a:avLst/>
          </a:prstGeom>
        </p:spPr>
        <p:txBody>
          <a:bodyPr anchor="ctr">
            <a:normAutofit fontScale="92500" lnSpcReduction="20000"/>
          </a:bodyPr>
          <a:lstStyle/>
          <a:p>
            <a:pPr algn="ctr" eaLnBrk="1" fontAlgn="auto" hangingPunct="1">
              <a:spcAft>
                <a:spcPts val="0"/>
              </a:spcAft>
              <a:defRPr/>
            </a:pPr>
            <a:r>
              <a:rPr lang="fr-FR" sz="4400" dirty="0" smtClean="0">
                <a:latin typeface="+mj-lt"/>
              </a:rPr>
              <a:t>Terminale STMG</a:t>
            </a:r>
          </a:p>
          <a:p>
            <a:pPr algn="ctr" eaLnBrk="1" fontAlgn="auto" hangingPunct="1">
              <a:spcAft>
                <a:spcPts val="0"/>
              </a:spcAft>
              <a:defRPr/>
            </a:pPr>
            <a:r>
              <a:rPr lang="fr-FR" sz="3900" dirty="0" smtClean="0">
                <a:latin typeface="+mj-lt"/>
              </a:rPr>
              <a:t>Horaires des enseignements obligatoires</a:t>
            </a:r>
          </a:p>
        </p:txBody>
      </p:sp>
      <p:sp>
        <p:nvSpPr>
          <p:cNvPr id="3" name="ZoneTexte 2"/>
          <p:cNvSpPr txBox="1"/>
          <p:nvPr/>
        </p:nvSpPr>
        <p:spPr>
          <a:xfrm>
            <a:off x="251520" y="1412776"/>
            <a:ext cx="7632848" cy="3785652"/>
          </a:xfrm>
          <a:prstGeom prst="rect">
            <a:avLst/>
          </a:prstGeom>
          <a:noFill/>
        </p:spPr>
        <p:txBody>
          <a:bodyPr wrap="square" rtlCol="0">
            <a:spAutoFit/>
          </a:bodyPr>
          <a:lstStyle/>
          <a:p>
            <a:pPr algn="just">
              <a:lnSpc>
                <a:spcPct val="150000"/>
              </a:lnSpc>
            </a:pPr>
            <a:r>
              <a:rPr lang="fr-FR" sz="3200" dirty="0" smtClean="0">
                <a:latin typeface="+mn-lt"/>
              </a:rPr>
              <a:t>22 h d’enseignements obligatoires communs</a:t>
            </a:r>
          </a:p>
          <a:p>
            <a:pPr indent="358775" algn="just">
              <a:lnSpc>
                <a:spcPct val="150000"/>
              </a:lnSpc>
              <a:buFont typeface="Wingdings" pitchFamily="2" charset="2"/>
              <a:buChar char="v"/>
            </a:pPr>
            <a:r>
              <a:rPr lang="fr-FR" sz="2800" dirty="0" smtClean="0">
                <a:latin typeface="+mn-lt"/>
              </a:rPr>
              <a:t>7 h d’enseignements  technologiques</a:t>
            </a:r>
          </a:p>
          <a:p>
            <a:pPr algn="just"/>
            <a:r>
              <a:rPr lang="fr-FR" sz="2400" dirty="0" smtClean="0">
                <a:latin typeface="+mn-lt"/>
              </a:rPr>
              <a:t>Économie droit (4 h), management des organisations (3 h)</a:t>
            </a:r>
          </a:p>
          <a:p>
            <a:pPr indent="358775" algn="just">
              <a:lnSpc>
                <a:spcPct val="150000"/>
              </a:lnSpc>
              <a:buFont typeface="Wingdings" pitchFamily="2" charset="2"/>
              <a:buChar char="v"/>
            </a:pPr>
            <a:r>
              <a:rPr lang="fr-FR" sz="2800" dirty="0" smtClean="0">
                <a:latin typeface="+mn-lt"/>
              </a:rPr>
              <a:t>13h d’enseignements généraux dont 2h en mathématiques</a:t>
            </a:r>
          </a:p>
          <a:p>
            <a:pPr indent="358775" algn="just">
              <a:lnSpc>
                <a:spcPct val="150000"/>
              </a:lnSpc>
              <a:buFont typeface="Wingdings" pitchFamily="2" charset="2"/>
              <a:buChar char="v"/>
            </a:pPr>
            <a:r>
              <a:rPr lang="fr-FR" sz="2800" dirty="0" smtClean="0">
                <a:latin typeface="+mn-lt"/>
              </a:rPr>
              <a:t>2h d’accompagnement personnalisé</a:t>
            </a:r>
          </a:p>
        </p:txBody>
      </p:sp>
      <p:sp>
        <p:nvSpPr>
          <p:cNvPr id="5" name="ZoneTexte 4"/>
          <p:cNvSpPr txBox="1"/>
          <p:nvPr/>
        </p:nvSpPr>
        <p:spPr>
          <a:xfrm>
            <a:off x="179512" y="5301208"/>
            <a:ext cx="8640960" cy="584775"/>
          </a:xfrm>
          <a:prstGeom prst="rect">
            <a:avLst/>
          </a:prstGeom>
          <a:noFill/>
        </p:spPr>
        <p:txBody>
          <a:bodyPr wrap="square" rtlCol="0">
            <a:spAutoFit/>
          </a:bodyPr>
          <a:lstStyle/>
          <a:p>
            <a:r>
              <a:rPr lang="fr-FR" sz="3200" dirty="0" smtClean="0">
                <a:latin typeface="+mn-lt"/>
              </a:rPr>
              <a:t>6 h </a:t>
            </a:r>
            <a:r>
              <a:rPr lang="fr-FR" sz="3200" dirty="0">
                <a:latin typeface="+mn-lt"/>
              </a:rPr>
              <a:t>d’enseignements technologiques </a:t>
            </a:r>
            <a:r>
              <a:rPr lang="fr-FR" sz="3200" dirty="0" smtClean="0">
                <a:latin typeface="+mn-lt"/>
              </a:rPr>
              <a:t>spécifiques</a:t>
            </a:r>
            <a:endParaRPr lang="fr-FR" sz="3200"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1493</TotalTime>
  <Words>594</Words>
  <Application>Microsoft Office PowerPoint</Application>
  <PresentationFormat>Affichage à l'écran (4:3)</PresentationFormat>
  <Paragraphs>55</Paragraphs>
  <Slides>5</Slides>
  <Notes>3</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Thème Office</vt:lpstr>
      <vt:lpstr>Diapositive 1</vt:lpstr>
      <vt:lpstr>Diapositive 2</vt:lpstr>
      <vt:lpstr>Diapositive 3</vt:lpstr>
      <vt:lpstr>Diapositive 4</vt:lpstr>
      <vt:lpstr>Diapositive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programmes de première en mathématiques</dc:title>
  <dc:creator>Bourdeau</dc:creator>
  <cp:lastModifiedBy>Bourdeau</cp:lastModifiedBy>
  <cp:revision>145</cp:revision>
  <dcterms:created xsi:type="dcterms:W3CDTF">2011-03-06T08:46:32Z</dcterms:created>
  <dcterms:modified xsi:type="dcterms:W3CDTF">2012-03-18T15:51:52Z</dcterms:modified>
</cp:coreProperties>
</file>