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65" r:id="rId4"/>
    <p:sldId id="264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1940-9E13-40EE-B388-1029C259C617}" type="datetimeFigureOut">
              <a:rPr lang="fr-FR" smtClean="0"/>
              <a:pPr/>
              <a:t>05/09/2012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CC50-FE17-4E1F-87A0-ACC1162EA2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1940-9E13-40EE-B388-1029C259C617}" type="datetimeFigureOut">
              <a:rPr lang="fr-FR" smtClean="0"/>
              <a:pPr/>
              <a:t>05/09/2012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CC50-FE17-4E1F-87A0-ACC1162EA2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1940-9E13-40EE-B388-1029C259C617}" type="datetimeFigureOut">
              <a:rPr lang="fr-FR" smtClean="0"/>
              <a:pPr/>
              <a:t>05/09/2012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CC50-FE17-4E1F-87A0-ACC1162EA2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1940-9E13-40EE-B388-1029C259C617}" type="datetimeFigureOut">
              <a:rPr lang="fr-FR" smtClean="0"/>
              <a:pPr/>
              <a:t>05/09/2012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CC50-FE17-4E1F-87A0-ACC1162EA2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1940-9E13-40EE-B388-1029C259C617}" type="datetimeFigureOut">
              <a:rPr lang="fr-FR" smtClean="0"/>
              <a:pPr/>
              <a:t>05/09/2012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CC50-FE17-4E1F-87A0-ACC1162EA2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1940-9E13-40EE-B388-1029C259C617}" type="datetimeFigureOut">
              <a:rPr lang="fr-FR" smtClean="0"/>
              <a:pPr/>
              <a:t>05/09/2012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CC50-FE17-4E1F-87A0-ACC1162EA2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1940-9E13-40EE-B388-1029C259C617}" type="datetimeFigureOut">
              <a:rPr lang="fr-FR" smtClean="0"/>
              <a:pPr/>
              <a:t>05/09/2012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CC50-FE17-4E1F-87A0-ACC1162EA2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1940-9E13-40EE-B388-1029C259C617}" type="datetimeFigureOut">
              <a:rPr lang="fr-FR" smtClean="0"/>
              <a:pPr/>
              <a:t>05/09/2012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CC50-FE17-4E1F-87A0-ACC1162EA2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1940-9E13-40EE-B388-1029C259C617}" type="datetimeFigureOut">
              <a:rPr lang="fr-FR" smtClean="0"/>
              <a:pPr/>
              <a:t>05/09/2012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CC50-FE17-4E1F-87A0-ACC1162EA2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1940-9E13-40EE-B388-1029C259C617}" type="datetimeFigureOut">
              <a:rPr lang="fr-FR" smtClean="0"/>
              <a:pPr/>
              <a:t>05/09/2012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CC50-FE17-4E1F-87A0-ACC1162EA2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1940-9E13-40EE-B388-1029C259C617}" type="datetimeFigureOut">
              <a:rPr lang="fr-FR" smtClean="0"/>
              <a:pPr/>
              <a:t>05/09/2012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CC50-FE17-4E1F-87A0-ACC1162EA2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91940-9E13-40EE-B388-1029C259C617}" type="datetimeFigureOut">
              <a:rPr lang="fr-FR" smtClean="0"/>
              <a:pPr/>
              <a:t>05/09/2012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FCC50-FE17-4E1F-87A0-ACC1162EA2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92896"/>
            <a:ext cx="4372913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7544" y="1124744"/>
            <a:ext cx="8291264" cy="12527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On fabrique des bijoux à l'aide de triangles qui ont tous la même forme. Certains triangles sont en verre et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les autres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sont en métal.</a:t>
            </a:r>
          </a:p>
          <a:p>
            <a:pPr marL="0" indent="0"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Trois exemples de bijoux sont donnés ci-dessous. Les triangles en verre sont représentés en blanc ; ceux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en métal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sont représentés en gris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780928"/>
            <a:ext cx="1546702" cy="591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611560" y="4005064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Tous les triangles en métal ont le même prix. Tous les triangles en verre ont le même prix.</a:t>
            </a: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Le bijou n° 1 revient à 11 € ; le bijou n° 2 revient à 9,10 €.</a:t>
            </a: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A combien revient le bijou n° 3 ?</a:t>
            </a:r>
          </a:p>
          <a:p>
            <a:r>
              <a:rPr lang="fr-FR" sz="1600" b="1" i="1" dirty="0" smtClean="0">
                <a:latin typeface="Times New Roman" pitchFamily="18" charset="0"/>
                <a:cs typeface="Times New Roman" pitchFamily="18" charset="0"/>
              </a:rPr>
              <a:t>Si le travail n’est pas terminé, laisser tout de même une trace de la recherche. Elle sera prise en </a:t>
            </a:r>
            <a:r>
              <a:rPr lang="fr-FR" sz="1600" b="1" i="1" dirty="0" smtClean="0">
                <a:latin typeface="Times New Roman" pitchFamily="18" charset="0"/>
                <a:cs typeface="Times New Roman" pitchFamily="18" charset="0"/>
              </a:rPr>
              <a:t>compte dans </a:t>
            </a:r>
            <a:r>
              <a:rPr lang="fr-FR" sz="1600" b="1" i="1" dirty="0" smtClean="0">
                <a:latin typeface="Times New Roman" pitchFamily="18" charset="0"/>
                <a:cs typeface="Times New Roman" pitchFamily="18" charset="0"/>
              </a:rPr>
              <a:t>la notation.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539552" y="5589240"/>
            <a:ext cx="8496944" cy="764704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None/>
            </a:pPr>
            <a:r>
              <a:rPr lang="fr-FR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mise en place d’une démarche correcte, même si elle n’aboutit pas, est </a:t>
            </a:r>
            <a:r>
              <a:rPr lang="fr-FR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comptabilisée</a:t>
            </a:r>
            <a:endParaRPr lang="fr-FR" sz="1800" b="1" dirty="0" smtClean="0">
              <a:solidFill>
                <a:srgbClr val="0000FF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spcAft>
                <a:spcPts val="0"/>
              </a:spcAft>
              <a:buNone/>
            </a:pPr>
            <a:r>
              <a:rPr lang="fr-FR" sz="1800" b="1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acquis: 39 %		</a:t>
            </a:r>
            <a:r>
              <a:rPr lang="fr-FR" sz="1800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1800" b="1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non acquis: 24 %</a:t>
            </a:r>
            <a:r>
              <a:rPr lang="fr-FR" sz="1800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1800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			</a:t>
            </a:r>
            <a:r>
              <a:rPr lang="fr-FR" sz="1800" b="1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non abordé : 38 %</a:t>
            </a:r>
            <a:endParaRPr lang="fr-FR" sz="1800" dirty="0" smtClean="0">
              <a:solidFill>
                <a:srgbClr val="0000FF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DNB 2010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88640"/>
            <a:ext cx="63817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980728"/>
            <a:ext cx="654367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323528" y="26064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Copie 1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95536" y="31409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Copie 2</a:t>
            </a:r>
            <a:endParaRPr lang="fr-FR" dirty="0"/>
          </a:p>
        </p:txBody>
      </p:sp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4" cstate="print"/>
          <a:srcRect r="5333"/>
          <a:stretch>
            <a:fillRect/>
          </a:stretch>
        </p:blipFill>
        <p:spPr bwMode="auto">
          <a:xfrm>
            <a:off x="1979712" y="3068960"/>
            <a:ext cx="5112568" cy="205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5157192"/>
            <a:ext cx="5364261" cy="141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DNB </a:t>
            </a:r>
            <a:r>
              <a:rPr lang="fr-FR" dirty="0" smtClean="0"/>
              <a:t>2012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978896" cy="1972816"/>
          </a:xfrm>
        </p:spPr>
        <p:txBody>
          <a:bodyPr>
            <a:normAutofit fontScale="925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fr-FR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Activités géométriques	Exercice 1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FR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 dessin ci-contre représente une figure composée d’un carré ABCD et d’un rectangle DEFG. 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 est un point du segment [AD].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FR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 est un point du segment [DG].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FR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Dans cette figure la longueur AB peut varier mais on a </a:t>
            </a:r>
            <a:r>
              <a:rPr lang="fr-FR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toujours 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: AE = 15 cm et CG = 25 cm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7544" y="6093296"/>
            <a:ext cx="8496944" cy="432048"/>
          </a:xfrm>
        </p:spPr>
        <p:txBody>
          <a:bodyPr>
            <a:normAutofit fontScale="92500"/>
          </a:bodyPr>
          <a:lstStyle/>
          <a:p>
            <a:pPr>
              <a:spcAft>
                <a:spcPts val="0"/>
              </a:spcAft>
              <a:buNone/>
            </a:pPr>
            <a:r>
              <a:rPr lang="fr-FR" sz="1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démarche correcte : 14,5 %</a:t>
            </a:r>
            <a:r>
              <a:rPr lang="fr-FR" sz="1800" dirty="0" smtClean="0">
                <a:latin typeface="Times New Roman"/>
                <a:ea typeface="Times New Roman"/>
              </a:rPr>
              <a:t> 	</a:t>
            </a:r>
            <a:r>
              <a:rPr lang="fr-FR" sz="1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démarche incorrecte : 34,5 %</a:t>
            </a:r>
            <a:r>
              <a:rPr lang="fr-FR" sz="1800" dirty="0" smtClean="0">
                <a:latin typeface="Times New Roman"/>
                <a:ea typeface="Times New Roman"/>
              </a:rPr>
              <a:t> </a:t>
            </a:r>
            <a:r>
              <a:rPr lang="fr-FR" sz="1800" dirty="0" smtClean="0">
                <a:latin typeface="Times New Roman"/>
                <a:ea typeface="Times New Roman"/>
              </a:rPr>
              <a:t>	</a:t>
            </a:r>
            <a:r>
              <a:rPr lang="fr-FR" sz="1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non abordé : 51 %</a:t>
            </a:r>
            <a:endParaRPr lang="fr-FR" sz="1800" dirty="0" smtClean="0">
              <a:latin typeface="Times New Roman"/>
              <a:ea typeface="Times New Roman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628800"/>
            <a:ext cx="3025527" cy="201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611560" y="3573016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6700" algn="l"/>
              </a:tabLst>
            </a:pPr>
            <a:r>
              <a:rPr lang="fr-FR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fr-FR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Dans cette question on suppose que :  AB = 40 cm </a:t>
            </a:r>
            <a:br>
              <a:rPr lang="fr-FR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a)	</a:t>
            </a:r>
            <a:r>
              <a:rPr lang="fr-FR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Calculer l'aire du carré ABCD.</a:t>
            </a:r>
            <a:br>
              <a:rPr lang="fr-FR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fr-FR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Calculer l'aire du rectangle DEFG.</a:t>
            </a:r>
          </a:p>
          <a:p>
            <a:pPr lvl="0">
              <a:tabLst>
                <a:tab pos="266700" algn="l"/>
              </a:tabLst>
            </a:pPr>
            <a:r>
              <a:rPr lang="fr-FR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fr-FR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Peut-on trouver la longueur AB de sorte que l'aire du carré ABCD soit égale à l'aire du rectangle DEFG ? </a:t>
            </a:r>
            <a:br>
              <a:rPr lang="fr-FR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 oui, calculer AB. Si non, expliquer pourquoi. </a:t>
            </a:r>
          </a:p>
          <a:p>
            <a:pPr lvl="0"/>
            <a:r>
              <a:rPr lang="fr-FR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 le travail n’est pas terminé, laisser tout de même une trace de la recherche. Elle sera prise en compte dans la notation.</a:t>
            </a:r>
            <a:endParaRPr lang="fr-FR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323528" y="476672"/>
          <a:ext cx="8496944" cy="2743200"/>
        </p:xfrm>
        <a:graphic>
          <a:graphicData uri="http://schemas.openxmlformats.org/drawingml/2006/table">
            <a:tbl>
              <a:tblPr/>
              <a:tblGrid>
                <a:gridCol w="2404182"/>
                <a:gridCol w="1388046"/>
                <a:gridCol w="4704716"/>
              </a:tblGrid>
              <a:tr h="548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Exercice 1 (5 pts)</a:t>
                      </a:r>
                      <a:endParaRPr lang="fr-FR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Question 2</a:t>
                      </a:r>
                      <a:endParaRPr lang="fr-FR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Éléments de correction</a:t>
                      </a:r>
                      <a:endParaRPr lang="fr-FR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Commentaires</a:t>
                      </a:r>
                      <a:endParaRPr lang="fr-F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2.5pts : (1 pt pour une conclusion cohérente, 1 pt pour l’écriture d’une équation .. .)</a:t>
                      </a:r>
                      <a:endParaRPr lang="fr-FR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Oui : </a:t>
                      </a:r>
                      <a:endParaRPr lang="fr-F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AB = 37,5 cm</a:t>
                      </a:r>
                      <a:endParaRPr lang="fr-F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Les compétences évaluées sont celles de la résolution de problème.  </a:t>
                      </a:r>
                      <a:endParaRPr lang="fr-FR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Compréhension de la situation montrée par des essais, une algébrisation …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Élaboration d’une stratégie (tâtonnement, algébrisation et obtention d’une équation).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Maîtrise technique (montrée par exemple par une étape aboutie de calcul algébrique).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Conclusion en cohérence.</a:t>
                      </a:r>
                      <a:endParaRPr lang="fr-FR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323528" y="3501008"/>
            <a:ext cx="79928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Quelques questions posées </a:t>
            </a: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par les correcteurs :</a:t>
            </a:r>
            <a:endParaRPr lang="fr-FR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82563" indent="-182563">
              <a:buFont typeface="Arial" pitchFamily="34" charset="0"/>
              <a:buChar char="•"/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Nous ne voyons pas comment repartir les 2,5points.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0,5 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pt pour "Oui" ?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Si l'élève utilise une mauvaise équation ( par rapport au problème posé ) et donne la réponse exacte de son 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équation, nous 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pensons lui accorder 1pt ( sur 2 ). Qu'en pensez-vous ?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Doit-on 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mettre 1 pt 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quelle que 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soit l'équation ? 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(exemple: </a:t>
            </a:r>
            <a:r>
              <a:rPr lang="fr-FR" sz="1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1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1625). </a:t>
            </a:r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82563" indent="-182563">
              <a:buFont typeface="Arial" pitchFamily="34" charset="0"/>
              <a:buChar char="•"/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Que 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doit-on comprendre pour  "1 point pour l'écriture d'une équation..."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Qu'entendez-vous 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par conclusion cohérente ? par exemple AB = 20 cm 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...</a:t>
            </a:r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247</Words>
  <Application>Microsoft Office PowerPoint</Application>
  <PresentationFormat>Affichage à l'écran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DNB 2012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Bourdeau</dc:creator>
  <cp:lastModifiedBy>Bourdeau</cp:lastModifiedBy>
  <cp:revision>24</cp:revision>
  <dcterms:created xsi:type="dcterms:W3CDTF">2012-09-05T07:24:33Z</dcterms:created>
  <dcterms:modified xsi:type="dcterms:W3CDTF">2012-09-05T17:16:49Z</dcterms:modified>
</cp:coreProperties>
</file>