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4" r:id="rId3"/>
    <p:sldId id="287" r:id="rId4"/>
    <p:sldId id="282" r:id="rId5"/>
    <p:sldId id="257" r:id="rId6"/>
    <p:sldId id="291" r:id="rId7"/>
    <p:sldId id="289" r:id="rId8"/>
    <p:sldId id="292" r:id="rId9"/>
    <p:sldId id="293" r:id="rId10"/>
    <p:sldId id="284" r:id="rId11"/>
    <p:sldId id="290" r:id="rId12"/>
    <p:sldId id="294" r:id="rId13"/>
    <p:sldId id="278" r:id="rId14"/>
    <p:sldId id="286" r:id="rId15"/>
    <p:sldId id="268" r:id="rId16"/>
    <p:sldId id="269" r:id="rId17"/>
    <p:sldId id="270" r:id="rId18"/>
    <p:sldId id="271" r:id="rId19"/>
    <p:sldId id="272" r:id="rId20"/>
    <p:sldId id="273" r:id="rId21"/>
    <p:sldId id="258" r:id="rId2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2" autoAdjust="0"/>
    <p:restoredTop sz="91319" autoAdjust="0"/>
  </p:normalViewPr>
  <p:slideViewPr>
    <p:cSldViewPr>
      <p:cViewPr>
        <p:scale>
          <a:sx n="70" d="100"/>
          <a:sy n="70" d="100"/>
        </p:scale>
        <p:origin x="-136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6979D83-41B2-4B37-8FCA-42459B19BEF2}" type="datetimeFigureOut">
              <a:rPr lang="fr-FR"/>
              <a:pPr>
                <a:defRPr/>
              </a:pPr>
              <a:t>13/09/2012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0693DD2-68F1-480B-BDDB-D0AF80B8306E}" type="slidenum">
              <a:rPr lang="fr-FR"/>
              <a:pPr>
                <a:defRPr/>
              </a:pPr>
              <a:t>‹N°›</a:t>
            </a:fld>
            <a:endParaRPr lang="fr-FR"/>
          </a:p>
        </p:txBody>
      </p:sp>
    </p:spTree>
    <p:extLst>
      <p:ext uri="{BB962C8B-B14F-4D97-AF65-F5344CB8AC3E}">
        <p14:creationId xmlns:p14="http://schemas.microsoft.com/office/powerpoint/2010/main" xmlns="" val="2952641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56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2560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ABAB81-4F71-461A-B1F8-DB28DB591FE1}" type="slidenum">
              <a:rPr lang="fr-FR" smtClean="0"/>
              <a:pPr/>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 S, même distinction</a:t>
            </a:r>
            <a:r>
              <a:rPr lang="fr-FR" baseline="0" dirty="0" smtClean="0"/>
              <a:t> dans les sujets entre spé math et les autres spécialités</a:t>
            </a:r>
          </a:p>
          <a:p>
            <a:r>
              <a:rPr lang="fr-FR" baseline="0" dirty="0" smtClean="0"/>
              <a:t>En ST2S, épreuve anticipée en 2013</a:t>
            </a:r>
            <a:endParaRPr lang="fr-FR" dirty="0"/>
          </a:p>
        </p:txBody>
      </p:sp>
      <p:sp>
        <p:nvSpPr>
          <p:cNvPr id="4" name="Espace réservé du numéro de diapositive 3"/>
          <p:cNvSpPr>
            <a:spLocks noGrp="1"/>
          </p:cNvSpPr>
          <p:nvPr>
            <p:ph type="sldNum" sz="quarter" idx="10"/>
          </p:nvPr>
        </p:nvSpPr>
        <p:spPr/>
        <p:txBody>
          <a:bodyPr/>
          <a:lstStyle/>
          <a:p>
            <a:pPr>
              <a:defRPr/>
            </a:pPr>
            <a:fld id="{B0693DD2-68F1-480B-BDDB-D0AF80B8306E}" type="slidenum">
              <a:rPr lang="fr-FR" smtClean="0"/>
              <a:pPr>
                <a:defRPr/>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17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mtClean="0"/>
              <a:t>Clg : 8 docs ressources en maths + 1 doc socle</a:t>
            </a:r>
          </a:p>
          <a:p>
            <a:r>
              <a:rPr lang="fr-FR" smtClean="0"/>
              <a:t>IL y a une continuité dans les documents ressources.</a:t>
            </a:r>
          </a:p>
          <a:p>
            <a:r>
              <a:rPr lang="fr-FR" smtClean="0"/>
              <a:t>les documents élaborés pour le collège : fonctions, probas-stats, gestion de données, calcul numérique, du numérique au littéral, géométrie, grandeurs et mesures, raisonnement et démonstrations</a:t>
            </a:r>
          </a:p>
        </p:txBody>
      </p:sp>
      <p:sp>
        <p:nvSpPr>
          <p:cNvPr id="3174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9C3DF-C178-4965-BC2B-F326F626F413}" type="slidenum">
              <a:rPr lang="fr-FR" smtClean="0"/>
              <a:pPr/>
              <a:t>13</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78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3789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810F90-01BD-43FD-A886-5E21705AF716}" type="slidenum">
              <a:rPr lang="fr-FR" smtClean="0"/>
              <a:pPr/>
              <a:t>14</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99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fr-FR" dirty="0" smtClean="0"/>
          </a:p>
        </p:txBody>
      </p:sp>
      <p:sp>
        <p:nvSpPr>
          <p:cNvPr id="3994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1AA746-43E0-4E17-BA6A-725D0AB172E8}" type="slidenum">
              <a:rPr lang="fr-FR" smtClean="0"/>
              <a:pPr/>
              <a:t>15</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mtClean="0"/>
              <a:t>Un plan de formation rénové : Volonté de répondre aux besoins, plus proche du terrain</a:t>
            </a:r>
          </a:p>
        </p:txBody>
      </p:sp>
      <p:sp>
        <p:nvSpPr>
          <p:cNvPr id="4096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281BC4-67D6-4F2F-8546-0C0B3A68AC21}" type="slidenum">
              <a:rPr lang="fr-FR" smtClean="0"/>
              <a:pPr/>
              <a:t>16</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mtClean="0"/>
              <a:t>Un seul plan de formation pour tous les personnels</a:t>
            </a:r>
          </a:p>
          <a:p>
            <a:r>
              <a:rPr lang="fr-FR" smtClean="0"/>
              <a:t>Le PAF change : Des thèmes choisis en fonction des orientations et des priorités nationales.</a:t>
            </a:r>
          </a:p>
        </p:txBody>
      </p:sp>
      <p:sp>
        <p:nvSpPr>
          <p:cNvPr id="4198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62DE4A-95F0-4686-A913-7E1B6C5B5E3B}" type="slidenum">
              <a:rPr lang="fr-FR" smtClean="0"/>
              <a:pPr/>
              <a:t>17</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30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mtClean="0"/>
              <a:t>Formation ISN : PAF315X10 pour le niveau 1 et PAF315X12 pour le niveau 2.</a:t>
            </a:r>
          </a:p>
        </p:txBody>
      </p:sp>
      <p:sp>
        <p:nvSpPr>
          <p:cNvPr id="4301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AF1BBF-BAA9-4748-8931-0C0E9F750D40}" type="slidenum">
              <a:rPr lang="fr-FR" smtClean="0"/>
              <a:pPr/>
              <a:t>19</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66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Rôle des IPR et des PAIR</a:t>
            </a:r>
          </a:p>
        </p:txBody>
      </p:sp>
      <p:sp>
        <p:nvSpPr>
          <p:cNvPr id="2662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FD43B0-B2AE-4378-88C7-B5AC249091B7}" type="slidenum">
              <a:rPr lang="fr-FR" smtClean="0"/>
              <a:pPr/>
              <a:t>2</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À changer</a:t>
            </a:r>
            <a:endParaRPr lang="fr-FR" dirty="0"/>
          </a:p>
        </p:txBody>
      </p:sp>
      <p:sp>
        <p:nvSpPr>
          <p:cNvPr id="4" name="Espace réservé du numéro de diapositive 3"/>
          <p:cNvSpPr>
            <a:spLocks noGrp="1"/>
          </p:cNvSpPr>
          <p:nvPr>
            <p:ph type="sldNum" sz="quarter" idx="10"/>
          </p:nvPr>
        </p:nvSpPr>
        <p:spPr/>
        <p:txBody>
          <a:bodyPr/>
          <a:lstStyle/>
          <a:p>
            <a:pPr>
              <a:defRPr/>
            </a:pPr>
            <a:fld id="{B0693DD2-68F1-480B-BDDB-D0AF80B8306E}" type="slidenum">
              <a:rPr lang="fr-FR" smtClean="0"/>
              <a:pPr>
                <a:defRPr/>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76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Signaler le 4 pages distribué aux stagiaires</a:t>
            </a:r>
            <a:r>
              <a:rPr lang="fr-FR" baseline="0" dirty="0" smtClean="0"/>
              <a:t> en rappelant quelques points qui peuvent être la base d ’échanges avec les « nouveaux » collègues</a:t>
            </a:r>
            <a:endParaRPr lang="fr-FR" dirty="0" smtClean="0"/>
          </a:p>
        </p:txBody>
      </p:sp>
      <p:sp>
        <p:nvSpPr>
          <p:cNvPr id="276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23D0C1-033D-491F-907A-E70B56C34B1C}" type="slidenum">
              <a:rPr lang="fr-FR" smtClean="0"/>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DNB : </a:t>
            </a:r>
            <a:r>
              <a:rPr lang="fr-FR" sz="1200" kern="1200" baseline="0" dirty="0" smtClean="0">
                <a:solidFill>
                  <a:schemeClr val="tx1"/>
                </a:solidFill>
                <a:latin typeface="+mn-lt"/>
                <a:ea typeface="+mn-ea"/>
                <a:cs typeface="+mn-cs"/>
              </a:rPr>
              <a:t>Le sujet est constitué de six à dix exercices indépendants. Il est indiqué au candidat qu'il peut les traiter dans l'ordre qui lui convient.</a:t>
            </a:r>
          </a:p>
          <a:p>
            <a:r>
              <a:rPr lang="fr-FR" sz="1200" kern="1200" baseline="0" dirty="0" smtClean="0">
                <a:solidFill>
                  <a:schemeClr val="tx1"/>
                </a:solidFill>
                <a:latin typeface="+mn-lt"/>
                <a:ea typeface="+mn-ea"/>
                <a:cs typeface="+mn-cs"/>
              </a:rPr>
              <a:t>Les exercices correspondent aux exigences du socle commun pour la série professionnelle et portent sur différentes parties du</a:t>
            </a:r>
          </a:p>
          <a:p>
            <a:r>
              <a:rPr lang="fr-FR" sz="1200" kern="1200" baseline="0" dirty="0" smtClean="0">
                <a:solidFill>
                  <a:schemeClr val="tx1"/>
                </a:solidFill>
                <a:latin typeface="+mn-lt"/>
                <a:ea typeface="+mn-ea"/>
                <a:cs typeface="+mn-cs"/>
              </a:rPr>
              <a:t>programme de troisième pour la série générale. L'ensemble du sujet doit préserver un équilibre entre les quatre premiers items de</a:t>
            </a:r>
          </a:p>
          <a:p>
            <a:r>
              <a:rPr lang="fr-FR" sz="1200" kern="1200" baseline="0" dirty="0" smtClean="0">
                <a:solidFill>
                  <a:schemeClr val="tx1"/>
                </a:solidFill>
                <a:latin typeface="+mn-lt"/>
                <a:ea typeface="+mn-ea"/>
                <a:cs typeface="+mn-cs"/>
              </a:rPr>
              <a:t>la compétence 3 du socle commun de connaissances et de compétences - les principaux éléments de mathématiques et la culture</a:t>
            </a:r>
          </a:p>
          <a:p>
            <a:r>
              <a:rPr lang="fr-FR" sz="1200" kern="1200" baseline="0" dirty="0" smtClean="0">
                <a:solidFill>
                  <a:schemeClr val="tx1"/>
                </a:solidFill>
                <a:latin typeface="+mn-lt"/>
                <a:ea typeface="+mn-ea"/>
                <a:cs typeface="+mn-cs"/>
              </a:rPr>
              <a:t>scientifique et technologique - appliqués à l'activité de résolution d'un problème mathématique :</a:t>
            </a:r>
          </a:p>
          <a:p>
            <a:r>
              <a:rPr lang="fr-FR" sz="1200" kern="1200" baseline="0" dirty="0" smtClean="0">
                <a:solidFill>
                  <a:schemeClr val="tx1"/>
                </a:solidFill>
                <a:latin typeface="+mn-lt"/>
                <a:ea typeface="+mn-ea"/>
                <a:cs typeface="+mn-cs"/>
              </a:rPr>
              <a:t>- rechercher, extraire et organiser l'information utile ;</a:t>
            </a:r>
          </a:p>
          <a:p>
            <a:r>
              <a:rPr lang="fr-FR" sz="1200" kern="1200" baseline="0" dirty="0" smtClean="0">
                <a:solidFill>
                  <a:schemeClr val="tx1"/>
                </a:solidFill>
                <a:latin typeface="+mn-lt"/>
                <a:ea typeface="+mn-ea"/>
                <a:cs typeface="+mn-cs"/>
              </a:rPr>
              <a:t>- mesurer, calculer, appliquer des consignes ;</a:t>
            </a:r>
          </a:p>
          <a:p>
            <a:r>
              <a:rPr lang="fr-FR" sz="1200" kern="1200" baseline="0" dirty="0" smtClean="0">
                <a:solidFill>
                  <a:schemeClr val="tx1"/>
                </a:solidFill>
                <a:latin typeface="+mn-lt"/>
                <a:ea typeface="+mn-ea"/>
                <a:cs typeface="+mn-cs"/>
              </a:rPr>
              <a:t>- modéliser, conjecturer, raisonner et démontrer ;</a:t>
            </a:r>
          </a:p>
          <a:p>
            <a:r>
              <a:rPr lang="fr-FR" sz="1200" kern="1200" baseline="0" dirty="0" smtClean="0">
                <a:solidFill>
                  <a:schemeClr val="tx1"/>
                </a:solidFill>
                <a:latin typeface="+mn-lt"/>
                <a:ea typeface="+mn-ea"/>
                <a:cs typeface="+mn-cs"/>
              </a:rPr>
              <a:t>- argumenter et présenter les résultats à l'aide d'un langage adapté.</a:t>
            </a:r>
          </a:p>
          <a:p>
            <a:r>
              <a:rPr lang="fr-FR" sz="1200" kern="1200" baseline="0" dirty="0" smtClean="0">
                <a:solidFill>
                  <a:schemeClr val="tx1"/>
                </a:solidFill>
                <a:latin typeface="+mn-lt"/>
                <a:ea typeface="+mn-ea"/>
                <a:cs typeface="+mn-cs"/>
              </a:rPr>
              <a:t>L'essentiel de l'épreuve évalue ces capacités.</a:t>
            </a:r>
          </a:p>
          <a:p>
            <a:r>
              <a:rPr lang="fr-FR" sz="1200" kern="1200" baseline="0" dirty="0" smtClean="0">
                <a:solidFill>
                  <a:schemeClr val="tx1"/>
                </a:solidFill>
                <a:latin typeface="+mn-lt"/>
                <a:ea typeface="+mn-ea"/>
                <a:cs typeface="+mn-cs"/>
              </a:rPr>
              <a:t>Un des exercices au moins a pour objet une tâche non guidée, exigeant une prise d'initiative de la part du candidat.</a:t>
            </a:r>
            <a:endParaRPr lang="fr-FR" dirty="0" smtClean="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759CA1-C2A0-49C1-8156-58270394AA11}" type="slidenum">
              <a:rPr lang="fr-FR" smtClean="0"/>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FR" sz="1200" kern="1200" dirty="0" smtClean="0">
                <a:solidFill>
                  <a:schemeClr val="tx1"/>
                </a:solidFill>
                <a:latin typeface="+mn-lt"/>
                <a:ea typeface="+mn-ea"/>
                <a:cs typeface="+mn-cs"/>
              </a:rPr>
              <a:t>Pour les sections technologiques, revenir sur la nécessité  de faire le lien avec les autres disciplines (c’est dans les programmes).  Proscrire l’habillage concret qui décrédibilise les mathématiques. C’est valable aussi pour les ES (on peut encore et toujours donner des exemples de sujets </a:t>
            </a:r>
            <a:r>
              <a:rPr lang="fr-FR" sz="1200" kern="1200" dirty="0" err="1" smtClean="0">
                <a:solidFill>
                  <a:schemeClr val="tx1"/>
                </a:solidFill>
                <a:latin typeface="+mn-lt"/>
                <a:ea typeface="+mn-ea"/>
                <a:cs typeface="+mn-cs"/>
              </a:rPr>
              <a:t>décoiffants</a:t>
            </a:r>
            <a:r>
              <a:rPr lang="fr-FR" sz="1200" kern="1200" dirty="0" smtClean="0">
                <a:solidFill>
                  <a:schemeClr val="tx1"/>
                </a:solidFill>
                <a:latin typeface="+mn-lt"/>
                <a:ea typeface="+mn-ea"/>
                <a:cs typeface="+mn-cs"/>
              </a:rPr>
              <a:t> portant sur les coûts de production) et pour les S (j’ai en tête un exercice de manuel où une voiture perd de l’huile tous les mois -une suite arithmétique naturellement- et où le propriétaire attend tranquillement …de couler une bielle !).</a:t>
            </a:r>
          </a:p>
          <a:p>
            <a:endParaRPr lang="fr-FR" dirty="0"/>
          </a:p>
        </p:txBody>
      </p:sp>
      <p:sp>
        <p:nvSpPr>
          <p:cNvPr id="4" name="Espace réservé du numéro de diapositive 3"/>
          <p:cNvSpPr>
            <a:spLocks noGrp="1"/>
          </p:cNvSpPr>
          <p:nvPr>
            <p:ph type="sldNum" sz="quarter" idx="10"/>
          </p:nvPr>
        </p:nvSpPr>
        <p:spPr/>
        <p:txBody>
          <a:bodyPr/>
          <a:lstStyle/>
          <a:p>
            <a:pPr>
              <a:defRPr/>
            </a:pPr>
            <a:fld id="{B0693DD2-68F1-480B-BDDB-D0AF80B8306E}" type="slidenum">
              <a:rPr lang="fr-FR" smtClean="0"/>
              <a:pPr>
                <a:defRPr/>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Ne pas reléguer</a:t>
            </a:r>
            <a:r>
              <a:rPr lang="fr-FR" baseline="0" dirty="0" smtClean="0"/>
              <a:t> les </a:t>
            </a:r>
            <a:r>
              <a:rPr lang="fr-FR" baseline="0" dirty="0" err="1" smtClean="0"/>
              <a:t>sta</a:t>
            </a:r>
            <a:r>
              <a:rPr lang="fr-FR" baseline="0" dirty="0" smtClean="0"/>
              <a:t>-</a:t>
            </a:r>
            <a:r>
              <a:rPr lang="fr-FR" baseline="0" dirty="0" err="1" smtClean="0"/>
              <a:t>proba</a:t>
            </a:r>
            <a:r>
              <a:rPr lang="fr-FR" baseline="0" dirty="0" smtClean="0"/>
              <a:t> en fin d’année</a:t>
            </a:r>
          </a:p>
          <a:p>
            <a:pPr>
              <a:buFontTx/>
              <a:buChar char="-"/>
            </a:pPr>
            <a:r>
              <a:rPr lang="fr-FR" baseline="0" dirty="0" smtClean="0"/>
              <a:t> </a:t>
            </a:r>
            <a:r>
              <a:rPr lang="fr-FR" sz="1200" kern="1200" dirty="0" smtClean="0">
                <a:solidFill>
                  <a:schemeClr val="tx1"/>
                </a:solidFill>
                <a:latin typeface="+mn-lt"/>
                <a:ea typeface="+mn-ea"/>
                <a:cs typeface="+mn-cs"/>
              </a:rPr>
              <a:t>Pour assimiler une notion, il faut remettre le couvert. Il  y a encore beaucoup de progressions qui ont tout du pudding de Noël.  </a:t>
            </a:r>
          </a:p>
          <a:p>
            <a:pPr>
              <a:buFontTx/>
              <a:buChar char="-"/>
            </a:pP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Accompagnement personnalisé en première et terminale :</a:t>
            </a:r>
          </a:p>
          <a:p>
            <a:r>
              <a:rPr lang="fr-FR" sz="1200" kern="1200" dirty="0" smtClean="0">
                <a:solidFill>
                  <a:schemeClr val="tx1"/>
                </a:solidFill>
                <a:latin typeface="+mn-lt"/>
                <a:ea typeface="+mn-ea"/>
                <a:cs typeface="+mn-cs"/>
              </a:rPr>
              <a:t>On peut faire appel à des contributions avec des exemples sur </a:t>
            </a:r>
          </a:p>
          <a:p>
            <a:r>
              <a:rPr lang="fr-FR" sz="1200" kern="1200" dirty="0" smtClean="0">
                <a:solidFill>
                  <a:schemeClr val="tx1"/>
                </a:solidFill>
                <a:latin typeface="+mn-lt"/>
                <a:ea typeface="+mn-ea"/>
                <a:cs typeface="+mn-cs"/>
              </a:rPr>
              <a:t>o   L’aide aux élèves oui, l’acharnement thérapeutique, non</a:t>
            </a:r>
          </a:p>
          <a:p>
            <a:r>
              <a:rPr lang="fr-FR" sz="1200" kern="1200" dirty="0" smtClean="0">
                <a:solidFill>
                  <a:schemeClr val="tx1"/>
                </a:solidFill>
                <a:latin typeface="+mn-lt"/>
                <a:ea typeface="+mn-ea"/>
                <a:cs typeface="+mn-cs"/>
              </a:rPr>
              <a:t>o   l’approfondissement , que ce soit en mathématiques, en liaison avec d’autres disciplines ou avec les questions d’orientation)</a:t>
            </a:r>
          </a:p>
          <a:p>
            <a:r>
              <a:rPr lang="fr-FR" sz="1200" kern="1200" dirty="0" smtClean="0">
                <a:solidFill>
                  <a:schemeClr val="tx1"/>
                </a:solidFill>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pPr>
              <a:defRPr/>
            </a:pPr>
            <a:fld id="{B0693DD2-68F1-480B-BDDB-D0AF80B8306E}" type="slidenum">
              <a:rPr lang="fr-FR" smtClean="0"/>
              <a:pPr>
                <a:defRPr/>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0693DD2-68F1-480B-BDDB-D0AF80B8306E}" type="slidenum">
              <a:rPr lang="fr-FR" smtClean="0"/>
              <a:pPr>
                <a:defRPr/>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à choisir entre mathématiques, physique-chimie, SVT et ISN (ouverte dans environ une centaine de lycées de l’académie de Versailles)</a:t>
            </a:r>
          </a:p>
        </p:txBody>
      </p:sp>
      <p:sp>
        <p:nvSpPr>
          <p:cNvPr id="3379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9815FA-2DCE-4D11-96C9-86ADDA9E6CAE}" type="slidenum">
              <a:rPr lang="fr-FR" smtClean="0"/>
              <a:pPr/>
              <a:t>10</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ACAA106-1877-4890-A0DF-EB53269A5077}"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25C027D-95CE-4A0D-887F-0A5EE8A3F6E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F1FD857-77A6-41B2-96AA-E5953A53211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7A75546-B3B1-4787-A1A4-DBFFEED35C9B}"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A99CEA7-9C61-493E-9596-09DF2FD81CB1}"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A7428C2-2D71-4D94-8137-E3AF827BB4A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FFB8DE45-4543-44E2-B27C-C2671DB34E1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7C048B3D-C426-4120-A934-E21604F14DC7}"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8DABDE16-D7E7-4725-BEE8-8753268D2A5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3529D58-4D92-4FDC-8C42-2835DD79813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5A55437-9A16-4804-B55B-24732777C46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4CD55B1-FC3F-4B8F-9041-C82E2E86FBD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renom.nom@ac-versailles.fr"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Frederique.chauvin@ac-versailles.fr"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gilles.marbeuf@crdp.ac-versailles.fr" TargetMode="External"/><Relationship Id="rId2" Type="http://schemas.openxmlformats.org/officeDocument/2006/relationships/hyperlink" Target="mailto:line.orre@ac-versailles.f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Rentr&#233;e%202012_DNB.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luctuconf2.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Le%20m&#233;solabe%20d&#8217;Eratosth&#232;ne.pptx" TargetMode="External"/><Relationship Id="rId5" Type="http://schemas.openxmlformats.org/officeDocument/2006/relationships/hyperlink" Target="Syst&#232;mes%20proies-pr&#233;dateurs.pptx" TargetMode="External"/><Relationship Id="rId4" Type="http://schemas.openxmlformats.org/officeDocument/2006/relationships/hyperlink" Target="algorithmes%20.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989138"/>
            <a:ext cx="7772400" cy="1470025"/>
          </a:xfrm>
        </p:spPr>
        <p:txBody>
          <a:bodyPr/>
          <a:lstStyle/>
          <a:p>
            <a:pPr eaLnBrk="1" hangingPunct="1"/>
            <a:r>
              <a:rPr lang="fr-FR" sz="5400" smtClean="0">
                <a:solidFill>
                  <a:srgbClr val="FF0000"/>
                </a:solidFill>
              </a:rPr>
              <a:t>Rentrée mathématique</a:t>
            </a:r>
          </a:p>
        </p:txBody>
      </p:sp>
      <p:sp>
        <p:nvSpPr>
          <p:cNvPr id="2051" name="Rectangle 3"/>
          <p:cNvSpPr>
            <a:spLocks noGrp="1" noChangeArrowheads="1"/>
          </p:cNvSpPr>
          <p:nvPr>
            <p:ph type="subTitle" idx="1"/>
          </p:nvPr>
        </p:nvSpPr>
        <p:spPr>
          <a:xfrm>
            <a:off x="1547813" y="3716338"/>
            <a:ext cx="6400800" cy="1752600"/>
          </a:xfrm>
        </p:spPr>
        <p:txBody>
          <a:bodyPr/>
          <a:lstStyle/>
          <a:p>
            <a:pPr eaLnBrk="1" hangingPunct="1"/>
            <a:r>
              <a:rPr lang="fr-FR" sz="4000" smtClean="0"/>
              <a:t>Les mathématiques dans l’académie de Versailles</a:t>
            </a:r>
          </a:p>
        </p:txBody>
      </p:sp>
      <p:pic>
        <p:nvPicPr>
          <p:cNvPr id="2052" name="Picture 5" descr="MARIANNE"/>
          <p:cNvPicPr>
            <a:picLocks noChangeAspect="1" noChangeArrowheads="1"/>
          </p:cNvPicPr>
          <p:nvPr/>
        </p:nvPicPr>
        <p:blipFill>
          <a:blip r:embed="rId3" cstate="print"/>
          <a:srcRect/>
          <a:stretch>
            <a:fillRect/>
          </a:stretch>
        </p:blipFill>
        <p:spPr bwMode="auto">
          <a:xfrm>
            <a:off x="7451725" y="333375"/>
            <a:ext cx="1060450" cy="668338"/>
          </a:xfrm>
          <a:prstGeom prst="rect">
            <a:avLst/>
          </a:prstGeom>
          <a:noFill/>
          <a:ln w="9525">
            <a:noFill/>
            <a:miter lim="800000"/>
            <a:headEnd/>
            <a:tailEnd/>
          </a:ln>
        </p:spPr>
      </p:pic>
      <p:pic>
        <p:nvPicPr>
          <p:cNvPr id="2054" name="Picture 6"/>
          <p:cNvPicPr>
            <a:picLocks noChangeAspect="1" noChangeArrowheads="1"/>
          </p:cNvPicPr>
          <p:nvPr/>
        </p:nvPicPr>
        <p:blipFill>
          <a:blip r:embed="rId4" cstate="print"/>
          <a:srcRect/>
          <a:stretch>
            <a:fillRect/>
          </a:stretch>
        </p:blipFill>
        <p:spPr bwMode="auto">
          <a:xfrm>
            <a:off x="395536" y="188640"/>
            <a:ext cx="1625837" cy="20404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395536" y="764704"/>
            <a:ext cx="8229600" cy="1143000"/>
          </a:xfrm>
        </p:spPr>
        <p:txBody>
          <a:bodyPr/>
          <a:lstStyle/>
          <a:p>
            <a:r>
              <a:rPr lang="fr-FR" dirty="0" smtClean="0">
                <a:solidFill>
                  <a:srgbClr val="FF0000"/>
                </a:solidFill>
              </a:rPr>
              <a:t>Les terminales générales</a:t>
            </a:r>
            <a:br>
              <a:rPr lang="fr-FR" dirty="0" smtClean="0">
                <a:solidFill>
                  <a:srgbClr val="FF0000"/>
                </a:solidFill>
              </a:rPr>
            </a:br>
            <a:r>
              <a:rPr lang="fr-FR" dirty="0" smtClean="0">
                <a:solidFill>
                  <a:srgbClr val="FF0000"/>
                </a:solidFill>
              </a:rPr>
              <a:t>en 2012</a:t>
            </a:r>
          </a:p>
        </p:txBody>
      </p:sp>
      <p:sp>
        <p:nvSpPr>
          <p:cNvPr id="11267" name="Espace réservé du contenu 2"/>
          <p:cNvSpPr>
            <a:spLocks noGrp="1"/>
          </p:cNvSpPr>
          <p:nvPr>
            <p:ph idx="1"/>
          </p:nvPr>
        </p:nvSpPr>
        <p:spPr>
          <a:xfrm>
            <a:off x="0" y="2924944"/>
            <a:ext cx="8964488" cy="3024336"/>
          </a:xfrm>
        </p:spPr>
        <p:txBody>
          <a:bodyPr/>
          <a:lstStyle/>
          <a:p>
            <a:pPr>
              <a:buFontTx/>
              <a:buNone/>
            </a:pPr>
            <a:r>
              <a:rPr lang="fr-FR" dirty="0" smtClean="0"/>
              <a:t>Les enseignements de spécialité mathématiques</a:t>
            </a:r>
          </a:p>
          <a:p>
            <a:pPr marL="1257300"/>
            <a:r>
              <a:rPr lang="fr-FR" dirty="0" smtClean="0"/>
              <a:t>4 heures en L, </a:t>
            </a:r>
          </a:p>
          <a:p>
            <a:pPr marL="1257300"/>
            <a:r>
              <a:rPr lang="fr-FR" dirty="0" smtClean="0"/>
              <a:t>1h30 en ES ,</a:t>
            </a:r>
          </a:p>
          <a:p>
            <a:pPr marL="1257300"/>
            <a:r>
              <a:rPr lang="fr-FR" dirty="0" smtClean="0"/>
              <a:t>2 heures en 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Epreuves au baccalauréat </a:t>
            </a:r>
            <a:br>
              <a:rPr lang="fr-FR" dirty="0" smtClean="0">
                <a:solidFill>
                  <a:srgbClr val="FF0000"/>
                </a:solidFill>
              </a:rPr>
            </a:br>
            <a:r>
              <a:rPr lang="fr-FR" dirty="0" smtClean="0">
                <a:solidFill>
                  <a:srgbClr val="FF0000"/>
                </a:solidFill>
              </a:rPr>
              <a:t>à compter de 2013</a:t>
            </a:r>
            <a:endParaRPr lang="fr-FR" dirty="0"/>
          </a:p>
        </p:txBody>
      </p:sp>
      <p:sp>
        <p:nvSpPr>
          <p:cNvPr id="3" name="Espace réservé du contenu 2"/>
          <p:cNvSpPr>
            <a:spLocks noGrp="1"/>
          </p:cNvSpPr>
          <p:nvPr>
            <p:ph idx="1"/>
          </p:nvPr>
        </p:nvSpPr>
        <p:spPr>
          <a:xfrm>
            <a:off x="251520" y="1600200"/>
            <a:ext cx="8640960" cy="4925144"/>
          </a:xfrm>
        </p:spPr>
        <p:txBody>
          <a:bodyPr/>
          <a:lstStyle/>
          <a:p>
            <a:r>
              <a:rPr lang="fr-FR" sz="2800" dirty="0" smtClean="0"/>
              <a:t>Pas de modifications notoires aux épreuves de mathématiques en L, ES et S</a:t>
            </a:r>
          </a:p>
          <a:p>
            <a:r>
              <a:rPr lang="fr-FR" sz="2800" dirty="0" smtClean="0"/>
              <a:t>Epreuve de la spécialité ISN pendant le temps scolaire et en établissement</a:t>
            </a:r>
          </a:p>
          <a:p>
            <a:pPr>
              <a:buNone/>
            </a:pPr>
            <a:r>
              <a:rPr lang="fr-FR" sz="2800" dirty="0" smtClean="0"/>
              <a:t>   (BO spécial n°7 du 6 octobre 2011)</a:t>
            </a:r>
          </a:p>
          <a:p>
            <a:r>
              <a:rPr lang="fr-FR" sz="2800" dirty="0" smtClean="0"/>
              <a:t>Nouvelle définition de l’épreuve en STI2D, STD2A et STL</a:t>
            </a:r>
          </a:p>
          <a:p>
            <a:pPr>
              <a:buNone/>
            </a:pPr>
            <a:r>
              <a:rPr lang="fr-FR" sz="2800" dirty="0" smtClean="0"/>
              <a:t>   (BO n°42 du 17 novembre 2011)</a:t>
            </a:r>
          </a:p>
          <a:p>
            <a:r>
              <a:rPr lang="fr-FR" sz="2800" dirty="0" smtClean="0"/>
              <a:t>Définition de l’épreuve</a:t>
            </a:r>
            <a:r>
              <a:rPr lang="fr-FR" sz="2800" b="1" dirty="0" smtClean="0">
                <a:solidFill>
                  <a:schemeClr val="tx1"/>
                </a:solidFill>
                <a:latin typeface="+mn-lt"/>
                <a:ea typeface="+mn-ea"/>
                <a:cs typeface="+mn-cs"/>
              </a:rPr>
              <a:t> </a:t>
            </a:r>
            <a:r>
              <a:rPr lang="fr-FR" sz="2800" dirty="0" smtClean="0">
                <a:solidFill>
                  <a:schemeClr val="tx1"/>
                </a:solidFill>
                <a:latin typeface="+mn-lt"/>
                <a:ea typeface="+mn-ea"/>
                <a:cs typeface="+mn-cs"/>
              </a:rPr>
              <a:t>d’activités interdisciplinaires dans la série ST2S, session 2014</a:t>
            </a:r>
            <a:endParaRPr lang="fr-FR" sz="2800" dirty="0" smtClean="0"/>
          </a:p>
          <a:p>
            <a:endParaRPr lang="fr-FR" sz="2800"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Epreuves en CCF</a:t>
            </a:r>
            <a:br>
              <a:rPr lang="fr-FR" dirty="0" smtClean="0">
                <a:solidFill>
                  <a:srgbClr val="FF0000"/>
                </a:solidFill>
              </a:rPr>
            </a:br>
            <a:r>
              <a:rPr lang="fr-FR" dirty="0" smtClean="0">
                <a:solidFill>
                  <a:srgbClr val="FF0000"/>
                </a:solidFill>
              </a:rPr>
              <a:t>dans certains BTS</a:t>
            </a:r>
            <a:endParaRPr lang="fr-FR" dirty="0"/>
          </a:p>
        </p:txBody>
      </p:sp>
      <p:sp>
        <p:nvSpPr>
          <p:cNvPr id="3" name="Espace réservé du contenu 2"/>
          <p:cNvSpPr>
            <a:spLocks noGrp="1"/>
          </p:cNvSpPr>
          <p:nvPr>
            <p:ph idx="1"/>
          </p:nvPr>
        </p:nvSpPr>
        <p:spPr>
          <a:xfrm>
            <a:off x="539552" y="1916832"/>
            <a:ext cx="7776864" cy="4209331"/>
          </a:xfrm>
        </p:spPr>
        <p:txBody>
          <a:bodyPr/>
          <a:lstStyle/>
          <a:p>
            <a:r>
              <a:rPr lang="fr-FR" dirty="0" smtClean="0"/>
              <a:t>Le contrôle en cours de formation comporte deux situations d’évaluation</a:t>
            </a:r>
          </a:p>
          <a:p>
            <a:r>
              <a:rPr lang="fr-FR" dirty="0" smtClean="0"/>
              <a:t>Utilisation obligatoire de logiciels dans l’un au moins des exercices</a:t>
            </a:r>
          </a:p>
          <a:p>
            <a:pPr>
              <a:buNone/>
            </a:pPr>
            <a:r>
              <a:rPr lang="fr-FR" dirty="0" smtClean="0"/>
              <a:t>   (voir </a:t>
            </a:r>
            <a:r>
              <a:rPr lang="fr-FR" dirty="0" err="1" smtClean="0"/>
              <a:t>euler</a:t>
            </a:r>
            <a:r>
              <a:rPr lang="fr-FR" dirty="0" smtClean="0"/>
              <a:t>)</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fr-FR" sz="4000" smtClean="0">
                <a:solidFill>
                  <a:srgbClr val="FF0000"/>
                </a:solidFill>
              </a:rPr>
              <a:t>Les documents ressources</a:t>
            </a:r>
            <a:br>
              <a:rPr lang="fr-FR" sz="4000" smtClean="0">
                <a:solidFill>
                  <a:srgbClr val="FF0000"/>
                </a:solidFill>
              </a:rPr>
            </a:br>
            <a:r>
              <a:rPr lang="fr-FR" sz="4000" smtClean="0">
                <a:solidFill>
                  <a:srgbClr val="FF0000"/>
                </a:solidFill>
              </a:rPr>
              <a:t>en mathématiques</a:t>
            </a:r>
          </a:p>
        </p:txBody>
      </p:sp>
      <p:sp>
        <p:nvSpPr>
          <p:cNvPr id="9219" name="Rectangle 3"/>
          <p:cNvSpPr>
            <a:spLocks noGrp="1" noChangeArrowheads="1"/>
          </p:cNvSpPr>
          <p:nvPr>
            <p:ph type="body" idx="1"/>
          </p:nvPr>
        </p:nvSpPr>
        <p:spPr>
          <a:xfrm>
            <a:off x="395288" y="1700808"/>
            <a:ext cx="8569325" cy="4392488"/>
          </a:xfrm>
        </p:spPr>
        <p:txBody>
          <a:bodyPr/>
          <a:lstStyle/>
          <a:p>
            <a:pPr eaLnBrk="1" hangingPunct="1">
              <a:lnSpc>
                <a:spcPct val="90000"/>
              </a:lnSpc>
            </a:pPr>
            <a:r>
              <a:rPr lang="fr-FR" dirty="0" smtClean="0"/>
              <a:t>Neuf documents ressources pour le collège</a:t>
            </a:r>
          </a:p>
          <a:p>
            <a:pPr eaLnBrk="1" hangingPunct="1">
              <a:lnSpc>
                <a:spcPct val="90000"/>
              </a:lnSpc>
            </a:pPr>
            <a:r>
              <a:rPr lang="fr-FR" dirty="0" smtClean="0"/>
              <a:t>Niveau seconde : Algorithmique, fonctions, probabilités et statistiques, notations et raisonnement mathématiques</a:t>
            </a:r>
          </a:p>
          <a:p>
            <a:pPr eaLnBrk="1" hangingPunct="1">
              <a:lnSpc>
                <a:spcPct val="90000"/>
              </a:lnSpc>
            </a:pPr>
            <a:r>
              <a:rPr lang="fr-FR" dirty="0" smtClean="0"/>
              <a:t>Niveau première : Statistiques et probabilités, Analyse.</a:t>
            </a:r>
          </a:p>
          <a:p>
            <a:pPr eaLnBrk="1" hangingPunct="1">
              <a:lnSpc>
                <a:spcPct val="90000"/>
              </a:lnSpc>
            </a:pPr>
            <a:r>
              <a:rPr lang="fr-FR" dirty="0" smtClean="0"/>
              <a:t>Niveau terminale : Probabilités et statistique, Calcul matriciel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68313" y="260350"/>
            <a:ext cx="8229600" cy="1296442"/>
          </a:xfrm>
        </p:spPr>
        <p:txBody>
          <a:bodyPr/>
          <a:lstStyle/>
          <a:p>
            <a:r>
              <a:rPr lang="fr-FR" sz="3600" dirty="0" smtClean="0">
                <a:solidFill>
                  <a:srgbClr val="FF0000"/>
                </a:solidFill>
              </a:rPr>
              <a:t>Chantier académique : faire évoluer l’évaluation au collège et au lycée</a:t>
            </a:r>
          </a:p>
        </p:txBody>
      </p:sp>
      <p:sp>
        <p:nvSpPr>
          <p:cNvPr id="15363" name="Espace réservé du contenu 2"/>
          <p:cNvSpPr>
            <a:spLocks noGrp="1"/>
          </p:cNvSpPr>
          <p:nvPr>
            <p:ph idx="1"/>
          </p:nvPr>
        </p:nvSpPr>
        <p:spPr>
          <a:xfrm>
            <a:off x="395536" y="1556792"/>
            <a:ext cx="8229600" cy="4968552"/>
          </a:xfrm>
        </p:spPr>
        <p:txBody>
          <a:bodyPr/>
          <a:lstStyle/>
          <a:p>
            <a:r>
              <a:rPr lang="fr-FR" dirty="0" smtClean="0"/>
              <a:t>Intégrer une référence aux compétences dans les travaux des élèves</a:t>
            </a:r>
          </a:p>
          <a:p>
            <a:r>
              <a:rPr lang="fr-FR" dirty="0" smtClean="0"/>
              <a:t>Varier les contextes, les organisations au sein de la classe</a:t>
            </a:r>
          </a:p>
          <a:p>
            <a:r>
              <a:rPr lang="fr-FR" dirty="0" smtClean="0"/>
              <a:t>Prolonger le travail sur les épreuves pratiques</a:t>
            </a:r>
          </a:p>
          <a:p>
            <a:pPr>
              <a:buNone/>
            </a:pPr>
            <a:endParaRPr lang="fr-FR" sz="1800" dirty="0" smtClean="0"/>
          </a:p>
          <a:p>
            <a:pPr marL="95250" indent="0">
              <a:buNone/>
            </a:pPr>
            <a:r>
              <a:rPr lang="fr-FR" sz="2400" dirty="0" smtClean="0"/>
              <a:t>De nombreuses équipes ont déposé des exemples de travaux sur le site </a:t>
            </a:r>
            <a:r>
              <a:rPr lang="fr-FR" sz="2400" dirty="0" err="1" smtClean="0"/>
              <a:t>euler</a:t>
            </a:r>
            <a:r>
              <a:rPr lang="fr-FR" sz="2400" dirty="0" smtClean="0"/>
              <a:t>. </a:t>
            </a:r>
          </a:p>
          <a:p>
            <a:pPr marL="95250" indent="0">
              <a:buNone/>
            </a:pPr>
            <a:r>
              <a:rPr lang="fr-FR" sz="2400" dirty="0" smtClean="0"/>
              <a:t>D’autres réunions sur ce sujet sont prévues cette année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1570037"/>
          </a:xfrm>
        </p:spPr>
        <p:txBody>
          <a:bodyPr/>
          <a:lstStyle/>
          <a:p>
            <a:pPr eaLnBrk="1" hangingPunct="1"/>
            <a:r>
              <a:rPr lang="fr-FR" dirty="0" smtClean="0">
                <a:solidFill>
                  <a:srgbClr val="FF0000"/>
                </a:solidFill>
              </a:rPr>
              <a:t>Autres initiatives académiques</a:t>
            </a:r>
            <a:br>
              <a:rPr lang="fr-FR" dirty="0" smtClean="0">
                <a:solidFill>
                  <a:srgbClr val="FF0000"/>
                </a:solidFill>
              </a:rPr>
            </a:br>
            <a:r>
              <a:rPr lang="fr-FR" dirty="0" smtClean="0">
                <a:solidFill>
                  <a:srgbClr val="FF0000"/>
                </a:solidFill>
              </a:rPr>
              <a:t> en mathématiques</a:t>
            </a:r>
          </a:p>
        </p:txBody>
      </p:sp>
      <p:sp>
        <p:nvSpPr>
          <p:cNvPr id="17411" name="Rectangle 3"/>
          <p:cNvSpPr>
            <a:spLocks noGrp="1" noChangeArrowheads="1"/>
          </p:cNvSpPr>
          <p:nvPr>
            <p:ph type="body" idx="1"/>
          </p:nvPr>
        </p:nvSpPr>
        <p:spPr>
          <a:xfrm>
            <a:off x="251520" y="1812925"/>
            <a:ext cx="8446393" cy="4712419"/>
          </a:xfrm>
        </p:spPr>
        <p:txBody>
          <a:bodyPr/>
          <a:lstStyle/>
          <a:p>
            <a:pPr eaLnBrk="1" hangingPunct="1">
              <a:lnSpc>
                <a:spcPct val="90000"/>
              </a:lnSpc>
            </a:pPr>
            <a:r>
              <a:rPr lang="fr-FR" dirty="0" smtClean="0"/>
              <a:t>Olympiades de mathématiques, Pépinière académique,</a:t>
            </a:r>
          </a:p>
          <a:p>
            <a:pPr lvl="1" eaLnBrk="1" hangingPunct="1">
              <a:lnSpc>
                <a:spcPct val="90000"/>
              </a:lnSpc>
            </a:pPr>
            <a:r>
              <a:rPr lang="fr-FR" b="1" dirty="0" smtClean="0"/>
              <a:t>1</a:t>
            </a:r>
            <a:r>
              <a:rPr lang="fr-FR" b="1" baseline="30000" dirty="0" smtClean="0"/>
              <a:t>ère</a:t>
            </a:r>
            <a:r>
              <a:rPr lang="fr-FR" b="1" dirty="0" smtClean="0"/>
              <a:t> : </a:t>
            </a:r>
            <a:r>
              <a:rPr lang="fr-FR" b="1" dirty="0" smtClean="0">
                <a:solidFill>
                  <a:srgbClr val="C00000"/>
                </a:solidFill>
              </a:rPr>
              <a:t>20 mars matin </a:t>
            </a:r>
          </a:p>
          <a:p>
            <a:pPr lvl="1" eaLnBrk="1" hangingPunct="1">
              <a:lnSpc>
                <a:spcPct val="90000"/>
              </a:lnSpc>
            </a:pPr>
            <a:r>
              <a:rPr lang="fr-FR" b="1" dirty="0" smtClean="0"/>
              <a:t>4</a:t>
            </a:r>
            <a:r>
              <a:rPr lang="fr-FR" b="1" baseline="30000" dirty="0" smtClean="0"/>
              <a:t>ème</a:t>
            </a:r>
            <a:r>
              <a:rPr lang="fr-FR" b="1" dirty="0" smtClean="0"/>
              <a:t> : </a:t>
            </a:r>
            <a:r>
              <a:rPr lang="fr-FR" b="1" dirty="0" smtClean="0">
                <a:solidFill>
                  <a:srgbClr val="C00000"/>
                </a:solidFill>
              </a:rPr>
              <a:t>à définir </a:t>
            </a:r>
            <a:endParaRPr lang="fr-FR" sz="2400" dirty="0" smtClean="0">
              <a:solidFill>
                <a:srgbClr val="C00000"/>
              </a:solidFill>
            </a:endParaRPr>
          </a:p>
          <a:p>
            <a:pPr eaLnBrk="1" hangingPunct="1">
              <a:lnSpc>
                <a:spcPct val="90000"/>
              </a:lnSpc>
            </a:pPr>
            <a:r>
              <a:rPr lang="fr-FR" dirty="0" smtClean="0"/>
              <a:t>Partenariats et manifestations, </a:t>
            </a:r>
          </a:p>
          <a:p>
            <a:pPr lvl="1" eaLnBrk="1" hangingPunct="1">
              <a:lnSpc>
                <a:spcPct val="90000"/>
              </a:lnSpc>
            </a:pPr>
            <a:r>
              <a:rPr lang="fr-FR" b="1" dirty="0" smtClean="0">
                <a:solidFill>
                  <a:srgbClr val="C00000"/>
                </a:solidFill>
              </a:rPr>
              <a:t>du 11 au 13 octobre : fête de la science – portes ouvertes au centre INRIA de Rocquencourt</a:t>
            </a:r>
          </a:p>
          <a:p>
            <a:pPr lvl="1" eaLnBrk="1" hangingPunct="1">
              <a:lnSpc>
                <a:spcPct val="90000"/>
              </a:lnSpc>
            </a:pPr>
            <a:r>
              <a:rPr lang="fr-FR" b="1" dirty="0" smtClean="0">
                <a:solidFill>
                  <a:srgbClr val="C00000"/>
                </a:solidFill>
              </a:rPr>
              <a:t>la semaine des mathématiques</a:t>
            </a:r>
          </a:p>
          <a:p>
            <a:pPr lvl="1" eaLnBrk="1" hangingPunct="1">
              <a:lnSpc>
                <a:spcPct val="90000"/>
              </a:lnSpc>
            </a:pPr>
            <a:r>
              <a:rPr lang="fr-FR" b="1" dirty="0" smtClean="0">
                <a:solidFill>
                  <a:srgbClr val="C00000"/>
                </a:solidFill>
              </a:rPr>
              <a:t>la pépinière académique de mathématiques</a:t>
            </a:r>
          </a:p>
          <a:p>
            <a:pPr lvl="1" eaLnBrk="1" hangingPunct="1">
              <a:lnSpc>
                <a:spcPct val="90000"/>
              </a:lnSpc>
            </a:pPr>
            <a:endParaRPr lang="fr-FR" b="1" dirty="0" smtClean="0">
              <a:solidFill>
                <a:srgbClr val="C00000"/>
              </a:solidFill>
            </a:endParaRPr>
          </a:p>
          <a:p>
            <a:pPr eaLnBrk="1" hangingPunct="1">
              <a:lnSpc>
                <a:spcPct val="90000"/>
              </a:lnSpc>
              <a:buFontTx/>
              <a:buNone/>
            </a:pPr>
            <a:endParaRPr lang="fr-FR" dirty="0" smtClean="0"/>
          </a:p>
          <a:p>
            <a:pPr eaLnBrk="1" hangingPunct="1">
              <a:lnSpc>
                <a:spcPct val="90000"/>
              </a:lnSpc>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23850" y="981075"/>
            <a:ext cx="8424863" cy="3887788"/>
          </a:xfrm>
        </p:spPr>
        <p:txBody>
          <a:bodyPr/>
          <a:lstStyle/>
          <a:p>
            <a:pPr eaLnBrk="1" hangingPunct="1"/>
            <a:r>
              <a:rPr lang="fr-FR" sz="5400" smtClean="0">
                <a:solidFill>
                  <a:srgbClr val="FF0000"/>
                </a:solidFill>
              </a:rPr>
              <a:t>La formation des personnels</a:t>
            </a:r>
            <a:br>
              <a:rPr lang="fr-FR" sz="5400" smtClean="0">
                <a:solidFill>
                  <a:srgbClr val="FF0000"/>
                </a:solidFill>
              </a:rPr>
            </a:br>
            <a:r>
              <a:rPr lang="fr-FR" sz="5400" smtClean="0">
                <a:solidFill>
                  <a:srgbClr val="FF0000"/>
                </a:solidFill>
              </a:rPr>
              <a:t>dans l’académie </a:t>
            </a:r>
            <a:br>
              <a:rPr lang="fr-FR" sz="5400" smtClean="0">
                <a:solidFill>
                  <a:srgbClr val="FF0000"/>
                </a:solidFill>
              </a:rPr>
            </a:br>
            <a:r>
              <a:rPr lang="fr-FR" sz="5400" smtClean="0">
                <a:solidFill>
                  <a:srgbClr val="FF0000"/>
                </a:solidFill>
              </a:rPr>
              <a:t>de Versailles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fr-FR" smtClean="0">
                <a:solidFill>
                  <a:srgbClr val="FF0000"/>
                </a:solidFill>
              </a:rPr>
              <a:t>Différents types de formation continue</a:t>
            </a:r>
          </a:p>
        </p:txBody>
      </p:sp>
      <p:sp>
        <p:nvSpPr>
          <p:cNvPr id="19459" name="Rectangle 3"/>
          <p:cNvSpPr>
            <a:spLocks noGrp="1" noChangeArrowheads="1"/>
          </p:cNvSpPr>
          <p:nvPr>
            <p:ph type="body" idx="1"/>
          </p:nvPr>
        </p:nvSpPr>
        <p:spPr/>
        <p:txBody>
          <a:bodyPr/>
          <a:lstStyle/>
          <a:p>
            <a:pPr eaLnBrk="1" hangingPunct="1"/>
            <a:r>
              <a:rPr lang="fr-FR" smtClean="0"/>
              <a:t>Stages académiques « classiques »,</a:t>
            </a:r>
          </a:p>
          <a:p>
            <a:pPr eaLnBrk="1" hangingPunct="1"/>
            <a:r>
              <a:rPr lang="fr-FR" smtClean="0"/>
              <a:t>Animations à l’initiative de l’inspection, </a:t>
            </a:r>
          </a:p>
          <a:p>
            <a:pPr eaLnBrk="1" hangingPunct="1"/>
            <a:r>
              <a:rPr lang="fr-FR" smtClean="0"/>
              <a:t>Formations en ligne par l’intermédiaire du serveur Euler,</a:t>
            </a:r>
          </a:p>
          <a:p>
            <a:pPr eaLnBrk="1" hangingPunct="1"/>
            <a:r>
              <a:rPr lang="fr-FR" b="1" smtClean="0"/>
              <a:t>Stages d’établissement ou de bassin à l’initiative d’une équipe ou d’un  (ou plusieurs) chef(s) d’établissement. </a:t>
            </a:r>
          </a:p>
          <a:p>
            <a:pPr eaLnBrk="1" hangingPunct="1">
              <a:buFontTx/>
              <a:buNone/>
            </a:pPr>
            <a:r>
              <a:rPr lang="fr-FR" smtClean="0"/>
              <a:t>Exemple : Formation à l’utilisation de Scilab.</a:t>
            </a:r>
          </a:p>
          <a:p>
            <a:pPr eaLnBrk="1" hangingPunct="1"/>
            <a:endParaRPr lang="fr-FR" b="1" smtClean="0"/>
          </a:p>
          <a:p>
            <a:pPr eaLnBrk="1" hangingPunct="1">
              <a:buFontTx/>
              <a:buNone/>
            </a:pPr>
            <a:endParaRPr lang="fr-FR" b="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274638"/>
            <a:ext cx="8218487" cy="2290762"/>
          </a:xfrm>
        </p:spPr>
        <p:txBody>
          <a:bodyPr/>
          <a:lstStyle/>
          <a:p>
            <a:pPr eaLnBrk="1" hangingPunct="1"/>
            <a:r>
              <a:rPr lang="fr-FR" sz="4000" smtClean="0"/>
              <a:t> </a:t>
            </a:r>
            <a:r>
              <a:rPr lang="fr-FR" sz="5400" smtClean="0">
                <a:solidFill>
                  <a:srgbClr val="FF0000"/>
                </a:solidFill>
              </a:rPr>
              <a:t>Modalités d’inscription</a:t>
            </a:r>
            <a:r>
              <a:rPr lang="fr-FR" sz="4000" smtClean="0"/>
              <a:t> </a:t>
            </a:r>
            <a:br>
              <a:rPr lang="fr-FR" sz="4000" smtClean="0"/>
            </a:br>
            <a:r>
              <a:rPr lang="fr-FR" sz="3600" smtClean="0">
                <a:solidFill>
                  <a:schemeClr val="accent2"/>
                </a:solidFill>
              </a:rPr>
              <a:t>(sauf pour les stages d’établissement qui donnent lieu à une négociation)</a:t>
            </a:r>
            <a:r>
              <a:rPr lang="fr-FR" sz="4000" smtClean="0"/>
              <a:t>  </a:t>
            </a:r>
          </a:p>
        </p:txBody>
      </p:sp>
      <p:sp>
        <p:nvSpPr>
          <p:cNvPr id="20483" name="Rectangle 3"/>
          <p:cNvSpPr>
            <a:spLocks noGrp="1" noChangeArrowheads="1"/>
          </p:cNvSpPr>
          <p:nvPr>
            <p:ph type="body" sz="half" idx="1"/>
          </p:nvPr>
        </p:nvSpPr>
        <p:spPr>
          <a:xfrm>
            <a:off x="395288" y="2997200"/>
            <a:ext cx="4038600" cy="3311525"/>
          </a:xfrm>
        </p:spPr>
        <p:txBody>
          <a:bodyPr/>
          <a:lstStyle/>
          <a:p>
            <a:pPr eaLnBrk="1" hangingPunct="1"/>
            <a:r>
              <a:rPr lang="fr-FR" sz="3600" dirty="0" smtClean="0"/>
              <a:t>Par Gaia</a:t>
            </a:r>
            <a:r>
              <a:rPr lang="fr-FR" dirty="0" smtClean="0"/>
              <a:t> : clôture  </a:t>
            </a:r>
            <a:r>
              <a:rPr lang="fr-FR" smtClean="0"/>
              <a:t>le </a:t>
            </a:r>
            <a:r>
              <a:rPr lang="fr-FR" smtClean="0"/>
              <a:t>20 </a:t>
            </a:r>
            <a:r>
              <a:rPr lang="fr-FR" dirty="0" smtClean="0"/>
              <a:t>septembre 2012</a:t>
            </a:r>
          </a:p>
          <a:p>
            <a:pPr eaLnBrk="1" hangingPunct="1">
              <a:buFontTx/>
              <a:buNone/>
            </a:pPr>
            <a:r>
              <a:rPr lang="fr-FR" dirty="0" smtClean="0"/>
              <a:t>	Convocations envoyées par la DAFPA précisant les dates, lieux et durées</a:t>
            </a:r>
          </a:p>
          <a:p>
            <a:pPr eaLnBrk="1" hangingPunct="1"/>
            <a:endParaRPr lang="fr-FR" dirty="0" smtClean="0"/>
          </a:p>
        </p:txBody>
      </p:sp>
      <p:sp>
        <p:nvSpPr>
          <p:cNvPr id="20484" name="Rectangle 4"/>
          <p:cNvSpPr>
            <a:spLocks noGrp="1" noChangeArrowheads="1"/>
          </p:cNvSpPr>
          <p:nvPr>
            <p:ph type="body" sz="half" idx="2"/>
          </p:nvPr>
        </p:nvSpPr>
        <p:spPr>
          <a:xfrm>
            <a:off x="4500563" y="2997200"/>
            <a:ext cx="4110037" cy="3671888"/>
          </a:xfrm>
        </p:spPr>
        <p:txBody>
          <a:bodyPr/>
          <a:lstStyle/>
          <a:p>
            <a:pPr eaLnBrk="1" hangingPunct="1">
              <a:lnSpc>
                <a:spcPct val="80000"/>
              </a:lnSpc>
            </a:pPr>
            <a:r>
              <a:rPr lang="fr-FR" sz="3600" smtClean="0"/>
              <a:t>Par Euler</a:t>
            </a:r>
            <a:r>
              <a:rPr lang="fr-FR" sz="2000" smtClean="0"/>
              <a:t> : </a:t>
            </a:r>
            <a:r>
              <a:rPr lang="fr-FR" smtClean="0"/>
              <a:t>tout au long de l’année,</a:t>
            </a:r>
          </a:p>
          <a:p>
            <a:pPr eaLnBrk="1" hangingPunct="1">
              <a:lnSpc>
                <a:spcPct val="80000"/>
              </a:lnSpc>
              <a:buFontTx/>
              <a:buNone/>
            </a:pPr>
            <a:r>
              <a:rPr lang="fr-FR" smtClean="0"/>
              <a:t>	Dates, lieux  et durées connus à l’inscription</a:t>
            </a:r>
          </a:p>
          <a:p>
            <a:pPr eaLnBrk="1" hangingPunct="1">
              <a:lnSpc>
                <a:spcPct val="80000"/>
              </a:lnSpc>
              <a:buFontTx/>
              <a:buNone/>
            </a:pPr>
            <a:r>
              <a:rPr lang="fr-FR" smtClean="0"/>
              <a:t>	Pas de convocation mais un mel de confirmation d’inscription au chef d’établissement</a:t>
            </a:r>
          </a:p>
          <a:p>
            <a:pPr eaLnBrk="1" hangingPunct="1">
              <a:lnSpc>
                <a:spcPct val="80000"/>
              </a:lnSpc>
            </a:pPr>
            <a:endParaRPr lang="fr-F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0825" y="260350"/>
            <a:ext cx="8604250" cy="1714500"/>
          </a:xfrm>
        </p:spPr>
        <p:txBody>
          <a:bodyPr/>
          <a:lstStyle/>
          <a:p>
            <a:pPr eaLnBrk="1" hangingPunct="1"/>
            <a:r>
              <a:rPr lang="fr-FR" smtClean="0">
                <a:solidFill>
                  <a:srgbClr val="FF0000"/>
                </a:solidFill>
              </a:rPr>
              <a:t>Exemples de formations proposées </a:t>
            </a:r>
          </a:p>
        </p:txBody>
      </p:sp>
      <p:sp>
        <p:nvSpPr>
          <p:cNvPr id="21507" name="Rectangle 3"/>
          <p:cNvSpPr>
            <a:spLocks noGrp="1" noChangeArrowheads="1"/>
          </p:cNvSpPr>
          <p:nvPr>
            <p:ph type="body" idx="1"/>
          </p:nvPr>
        </p:nvSpPr>
        <p:spPr>
          <a:xfrm>
            <a:off x="179388" y="2133600"/>
            <a:ext cx="8569325" cy="4464050"/>
          </a:xfrm>
        </p:spPr>
        <p:txBody>
          <a:bodyPr/>
          <a:lstStyle/>
          <a:p>
            <a:pPr eaLnBrk="1" hangingPunct="1"/>
            <a:r>
              <a:rPr lang="fr-FR" sz="2800" dirty="0" smtClean="0"/>
              <a:t>Des formations autour de l’enseignement des mathématiques outillées, socle commun, statistiques et probabilités, mathématiques au collège, calcul mental au collège et au lycée, nouvelles formes d’évaluation, algorithmique, enseignements d’exploration....</a:t>
            </a:r>
          </a:p>
          <a:p>
            <a:pPr eaLnBrk="1" hangingPunct="1"/>
            <a:r>
              <a:rPr lang="fr-FR" sz="2800" dirty="0" smtClean="0"/>
              <a:t>Des formations spécifiques comme l’informatique à l’université (codes : 12A0250045 pour le niveau 1 et 12A0250046 pour le niveau 2)</a:t>
            </a:r>
          </a:p>
          <a:p>
            <a:pPr eaLnBrk="1" hangingPunct="1">
              <a:buFontTx/>
              <a:buNone/>
            </a:pPr>
            <a:endParaRPr lang="fr-FR"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fr-FR" sz="4000" smtClean="0">
                <a:solidFill>
                  <a:srgbClr val="FF0000"/>
                </a:solidFill>
              </a:rPr>
              <a:t>Les IPR de mathématiques de l’académie de Versailles</a:t>
            </a:r>
          </a:p>
        </p:txBody>
      </p:sp>
      <p:sp>
        <p:nvSpPr>
          <p:cNvPr id="3075" name="Rectangle 3"/>
          <p:cNvSpPr>
            <a:spLocks noGrp="1" noChangeArrowheads="1"/>
          </p:cNvSpPr>
          <p:nvPr>
            <p:ph type="body" sz="half" idx="1"/>
          </p:nvPr>
        </p:nvSpPr>
        <p:spPr>
          <a:xfrm>
            <a:off x="323850" y="1700213"/>
            <a:ext cx="4032250" cy="4525962"/>
          </a:xfrm>
        </p:spPr>
        <p:txBody>
          <a:bodyPr/>
          <a:lstStyle/>
          <a:p>
            <a:pPr marL="85725" indent="-85725" eaLnBrk="1" hangingPunct="1">
              <a:lnSpc>
                <a:spcPct val="90000"/>
              </a:lnSpc>
              <a:buFontTx/>
              <a:buNone/>
            </a:pPr>
            <a:r>
              <a:rPr lang="fr-FR" sz="2300" smtClean="0"/>
              <a:t>Marie-Françoise BOURDEAU</a:t>
            </a:r>
          </a:p>
          <a:p>
            <a:pPr marL="85725" indent="-85725" eaLnBrk="1" hangingPunct="1">
              <a:lnSpc>
                <a:spcPct val="90000"/>
              </a:lnSpc>
              <a:buFontTx/>
              <a:buNone/>
            </a:pPr>
            <a:r>
              <a:rPr lang="fr-FR" sz="2400" smtClean="0"/>
              <a:t>Joëlle DEAT</a:t>
            </a:r>
          </a:p>
          <a:p>
            <a:pPr marL="85725" indent="-85725" eaLnBrk="1" hangingPunct="1">
              <a:lnSpc>
                <a:spcPct val="90000"/>
              </a:lnSpc>
              <a:buFontTx/>
              <a:buNone/>
            </a:pPr>
            <a:r>
              <a:rPr lang="fr-FR" sz="2400" smtClean="0"/>
              <a:t>Isabelle JACQUES</a:t>
            </a:r>
          </a:p>
          <a:p>
            <a:pPr marL="85725" indent="-85725" eaLnBrk="1" hangingPunct="1">
              <a:lnSpc>
                <a:spcPct val="90000"/>
              </a:lnSpc>
              <a:buFontTx/>
              <a:buNone/>
            </a:pPr>
            <a:r>
              <a:rPr lang="fr-FR" sz="2400" smtClean="0"/>
              <a:t>Véronique MESSEANT</a:t>
            </a:r>
          </a:p>
          <a:p>
            <a:pPr marL="85725" indent="-85725" eaLnBrk="1" hangingPunct="1">
              <a:lnSpc>
                <a:spcPct val="90000"/>
              </a:lnSpc>
              <a:buFontTx/>
              <a:buNone/>
            </a:pPr>
            <a:r>
              <a:rPr lang="fr-FR" sz="2400" smtClean="0"/>
              <a:t>Pierre MICHALAK</a:t>
            </a:r>
          </a:p>
          <a:p>
            <a:pPr marL="85725" indent="-85725" eaLnBrk="1" hangingPunct="1">
              <a:lnSpc>
                <a:spcPct val="90000"/>
              </a:lnSpc>
              <a:buFontTx/>
              <a:buNone/>
            </a:pPr>
            <a:r>
              <a:rPr lang="fr-FR" sz="2400" smtClean="0"/>
              <a:t>Evelyne ROUDNEFF</a:t>
            </a:r>
          </a:p>
          <a:p>
            <a:pPr marL="85725" indent="-85725" eaLnBrk="1" hangingPunct="1">
              <a:lnSpc>
                <a:spcPct val="90000"/>
              </a:lnSpc>
              <a:buFontTx/>
              <a:buNone/>
            </a:pPr>
            <a:r>
              <a:rPr lang="fr-FR" sz="2400" smtClean="0"/>
              <a:t>Martine VESSIERE </a:t>
            </a:r>
          </a:p>
          <a:p>
            <a:pPr marL="85725" indent="-85725" eaLnBrk="1" hangingPunct="1">
              <a:lnSpc>
                <a:spcPct val="90000"/>
              </a:lnSpc>
              <a:buFontTx/>
              <a:buNone/>
            </a:pPr>
            <a:endParaRPr lang="fr-FR" sz="2400" smtClean="0"/>
          </a:p>
          <a:p>
            <a:pPr marL="85725" indent="-85725" eaLnBrk="1" hangingPunct="1">
              <a:lnSpc>
                <a:spcPct val="90000"/>
              </a:lnSpc>
              <a:buFontTx/>
              <a:buNone/>
            </a:pPr>
            <a:r>
              <a:rPr lang="fr-FR" sz="2000" smtClean="0"/>
              <a:t>Adresses mail</a:t>
            </a:r>
          </a:p>
          <a:p>
            <a:pPr marL="85725" indent="-85725" eaLnBrk="1" hangingPunct="1">
              <a:lnSpc>
                <a:spcPct val="90000"/>
              </a:lnSpc>
              <a:buFontTx/>
              <a:buNone/>
            </a:pPr>
            <a:r>
              <a:rPr lang="fr-FR" sz="2000" smtClean="0">
                <a:hlinkClick r:id="rId3"/>
              </a:rPr>
              <a:t>prenom.nom@ac-versailles.fr</a:t>
            </a:r>
            <a:endParaRPr lang="fr-FR" sz="2000" smtClean="0"/>
          </a:p>
        </p:txBody>
      </p:sp>
      <p:sp>
        <p:nvSpPr>
          <p:cNvPr id="3076" name="Rectangle 4"/>
          <p:cNvSpPr>
            <a:spLocks noGrp="1" noChangeArrowheads="1"/>
          </p:cNvSpPr>
          <p:nvPr>
            <p:ph type="body" sz="half" idx="2"/>
          </p:nvPr>
        </p:nvSpPr>
        <p:spPr>
          <a:xfrm>
            <a:off x="4284663" y="1600200"/>
            <a:ext cx="4608512" cy="4525963"/>
          </a:xfrm>
        </p:spPr>
        <p:txBody>
          <a:bodyPr/>
          <a:lstStyle/>
          <a:p>
            <a:pPr marL="0" indent="0" eaLnBrk="1" hangingPunct="1">
              <a:lnSpc>
                <a:spcPct val="90000"/>
              </a:lnSpc>
              <a:buFontTx/>
              <a:buNone/>
            </a:pPr>
            <a:r>
              <a:rPr lang="fr-FR" sz="2400" dirty="0" smtClean="0"/>
              <a:t>Secrétariat : </a:t>
            </a:r>
            <a:r>
              <a:rPr lang="fr-FR" sz="2200" dirty="0" smtClean="0"/>
              <a:t>Frédérique CHAUVIN</a:t>
            </a:r>
          </a:p>
          <a:p>
            <a:pPr marL="0" indent="0" eaLnBrk="1" hangingPunct="1">
              <a:lnSpc>
                <a:spcPct val="90000"/>
              </a:lnSpc>
              <a:buFontTx/>
              <a:buNone/>
            </a:pPr>
            <a:r>
              <a:rPr lang="fr-FR" sz="2100" dirty="0" smtClean="0">
                <a:hlinkClick r:id="rId4"/>
              </a:rPr>
              <a:t>Frederique.chauvin@ac-versailles.fr</a:t>
            </a:r>
            <a:r>
              <a:rPr lang="fr-FR" sz="2100" dirty="0" smtClean="0"/>
              <a:t> </a:t>
            </a:r>
            <a:r>
              <a:rPr lang="fr-FR" sz="2200" dirty="0" smtClean="0"/>
              <a:t>  </a:t>
            </a:r>
          </a:p>
          <a:p>
            <a:pPr marL="0" indent="0" eaLnBrk="1" hangingPunct="1">
              <a:lnSpc>
                <a:spcPct val="90000"/>
              </a:lnSpc>
              <a:buFontTx/>
              <a:buNone/>
            </a:pPr>
            <a:r>
              <a:rPr lang="fr-FR" sz="2400" dirty="0" smtClean="0"/>
              <a:t>Tél : 01 30 83 40 43</a:t>
            </a:r>
          </a:p>
          <a:p>
            <a:pPr marL="0" indent="0" eaLnBrk="1" hangingPunct="1">
              <a:lnSpc>
                <a:spcPct val="90000"/>
              </a:lnSpc>
              <a:buFontTx/>
              <a:buNone/>
            </a:pPr>
            <a:r>
              <a:rPr lang="fr-FR" sz="2400" dirty="0" smtClean="0"/>
              <a:t>Fax : 01 30 83 46 93</a:t>
            </a:r>
          </a:p>
          <a:p>
            <a:pPr marL="0" indent="0" eaLnBrk="1" hangingPunct="1">
              <a:lnSpc>
                <a:spcPct val="90000"/>
              </a:lnSpc>
              <a:buFontTx/>
              <a:buNone/>
            </a:pPr>
            <a:r>
              <a:rPr lang="fr-FR" sz="2400" dirty="0" smtClean="0"/>
              <a:t>Professeurs associés :</a:t>
            </a:r>
          </a:p>
          <a:p>
            <a:pPr marL="0" indent="0" eaLnBrk="1" hangingPunct="1">
              <a:lnSpc>
                <a:spcPct val="90000"/>
              </a:lnSpc>
              <a:buFontTx/>
              <a:buNone/>
            </a:pPr>
            <a:r>
              <a:rPr lang="fr-FR" sz="2400" dirty="0" smtClean="0"/>
              <a:t>Dominique CLENET</a:t>
            </a:r>
          </a:p>
          <a:p>
            <a:pPr marL="0" indent="0" eaLnBrk="1" hangingPunct="1">
              <a:lnSpc>
                <a:spcPct val="90000"/>
              </a:lnSpc>
              <a:buFontTx/>
              <a:buNone/>
            </a:pPr>
            <a:r>
              <a:rPr lang="fr-FR" sz="2400" dirty="0" smtClean="0"/>
              <a:t>Isabelle DE GRACIA </a:t>
            </a:r>
          </a:p>
          <a:p>
            <a:pPr marL="0" indent="0" eaLnBrk="1" hangingPunct="1">
              <a:lnSpc>
                <a:spcPct val="90000"/>
              </a:lnSpc>
              <a:buFontTx/>
              <a:buNone/>
            </a:pPr>
            <a:r>
              <a:rPr lang="fr-FR" sz="2400" dirty="0" smtClean="0"/>
              <a:t>Yann EGLY</a:t>
            </a:r>
          </a:p>
          <a:p>
            <a:pPr marL="0" indent="0" eaLnBrk="1" hangingPunct="1">
              <a:lnSpc>
                <a:spcPct val="90000"/>
              </a:lnSpc>
              <a:buFontTx/>
              <a:buNone/>
            </a:pPr>
            <a:r>
              <a:rPr lang="fr-FR" sz="2400" dirty="0" smtClean="0"/>
              <a:t>Catherine HOUARD</a:t>
            </a:r>
          </a:p>
          <a:p>
            <a:pPr marL="0" indent="0" eaLnBrk="1" hangingPunct="1">
              <a:lnSpc>
                <a:spcPct val="90000"/>
              </a:lnSpc>
              <a:buFontTx/>
              <a:buNone/>
            </a:pPr>
            <a:r>
              <a:rPr lang="fr-FR" sz="2400" dirty="0" smtClean="0"/>
              <a:t>Line ORRE</a:t>
            </a:r>
          </a:p>
          <a:p>
            <a:pPr marL="0" indent="0" eaLnBrk="1" hangingPunct="1">
              <a:lnSpc>
                <a:spcPct val="90000"/>
              </a:lnSpc>
              <a:buFontTx/>
              <a:buNone/>
            </a:pPr>
            <a:r>
              <a:rPr lang="fr-FR" sz="2400" dirty="0" smtClean="0"/>
              <a:t>Martine SALMON</a:t>
            </a:r>
          </a:p>
          <a:p>
            <a:pPr marL="0" indent="0" eaLnBrk="1" hangingPunct="1">
              <a:lnSpc>
                <a:spcPct val="90000"/>
              </a:lnSpc>
            </a:pPr>
            <a:endParaRPr lang="fr-F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fr-FR" smtClean="0"/>
          </a:p>
        </p:txBody>
      </p:sp>
      <p:sp>
        <p:nvSpPr>
          <p:cNvPr id="22531" name="Rectangle 3"/>
          <p:cNvSpPr>
            <a:spLocks noGrp="1" noChangeArrowheads="1"/>
          </p:cNvSpPr>
          <p:nvPr>
            <p:ph type="body" idx="1"/>
          </p:nvPr>
        </p:nvSpPr>
        <p:spPr>
          <a:xfrm>
            <a:off x="457200" y="1600200"/>
            <a:ext cx="8686800" cy="4525963"/>
          </a:xfrm>
        </p:spPr>
        <p:txBody>
          <a:bodyPr/>
          <a:lstStyle/>
          <a:p>
            <a:pPr eaLnBrk="1" hangingPunct="1"/>
            <a:r>
              <a:rPr lang="fr-FR" sz="3600" dirty="0" smtClean="0">
                <a:hlinkClick r:id="rId2"/>
              </a:rPr>
              <a:t>line.orre@ac-versailles.fr</a:t>
            </a:r>
            <a:endParaRPr lang="fr-FR" sz="3600" dirty="0" smtClean="0"/>
          </a:p>
          <a:p>
            <a:pPr eaLnBrk="1" hangingPunct="1">
              <a:buFontTx/>
              <a:buNone/>
            </a:pPr>
            <a:endParaRPr lang="fr-FR" sz="3600" dirty="0" smtClean="0"/>
          </a:p>
          <a:p>
            <a:pPr eaLnBrk="1" hangingPunct="1"/>
            <a:r>
              <a:rPr lang="fr-FR" sz="3600" dirty="0" smtClean="0"/>
              <a:t>et pour tout problème sur Euler : </a:t>
            </a:r>
            <a:r>
              <a:rPr lang="fr-FR" sz="3600" u="sng" dirty="0" smtClean="0">
                <a:solidFill>
                  <a:schemeClr val="hlink"/>
                </a:solidFill>
                <a:hlinkClick r:id="rId3"/>
              </a:rPr>
              <a:t>euler@crdp.ac-versailles.fr</a:t>
            </a:r>
            <a:endParaRPr lang="fr-FR" sz="3600" u="sng" dirty="0" smtClean="0">
              <a:solidFill>
                <a:schemeClr val="hlink"/>
              </a:solidFill>
            </a:endParaRPr>
          </a:p>
          <a:p>
            <a:pPr eaLnBrk="1" hangingPunct="1">
              <a:buNone/>
            </a:pPr>
            <a:r>
              <a:rPr lang="fr-FR" sz="3600" dirty="0" smtClean="0">
                <a:solidFill>
                  <a:schemeClr val="hlink"/>
                </a:solidFill>
              </a:rPr>
              <a:t>  </a:t>
            </a:r>
            <a:endParaRPr lang="fr-FR" sz="3600" u="sng" dirty="0" smtClean="0">
              <a:solidFill>
                <a:schemeClr val="hlink"/>
              </a:solidFill>
            </a:endParaRPr>
          </a:p>
          <a:p>
            <a:pPr eaLnBrk="1" hangingPunct="1"/>
            <a:endParaRPr lang="fr-FR" sz="3600" u="sng" dirty="0" smtClean="0">
              <a:solidFill>
                <a:schemeClr val="hlink"/>
              </a:solidFill>
            </a:endParaRPr>
          </a:p>
          <a:p>
            <a:pPr eaLnBrk="1" hangingPunct="1">
              <a:buFontTx/>
              <a:buNone/>
            </a:pPr>
            <a:endParaRPr lang="fr-FR" sz="3600" u="sng" dirty="0" smtClean="0">
              <a:solidFill>
                <a:schemeClr val="hlink"/>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fr-FR" smtClean="0">
                <a:solidFill>
                  <a:srgbClr val="FF0000"/>
                </a:solidFill>
              </a:rPr>
              <a:t>Documentation professionnelle</a:t>
            </a:r>
          </a:p>
        </p:txBody>
      </p:sp>
      <p:sp>
        <p:nvSpPr>
          <p:cNvPr id="23555" name="Rectangle 3"/>
          <p:cNvSpPr>
            <a:spLocks noGrp="1" noChangeArrowheads="1"/>
          </p:cNvSpPr>
          <p:nvPr>
            <p:ph type="body" idx="1"/>
          </p:nvPr>
        </p:nvSpPr>
        <p:spPr>
          <a:xfrm>
            <a:off x="468313" y="1341438"/>
            <a:ext cx="8229600" cy="4525962"/>
          </a:xfrm>
        </p:spPr>
        <p:txBody>
          <a:bodyPr/>
          <a:lstStyle/>
          <a:p>
            <a:pPr eaLnBrk="1" hangingPunct="1"/>
            <a:r>
              <a:rPr lang="fr-FR" smtClean="0"/>
              <a:t>Textes officiels (programmes, règlements d’examens, document d’application),</a:t>
            </a:r>
          </a:p>
          <a:p>
            <a:pPr eaLnBrk="1" hangingPunct="1"/>
            <a:r>
              <a:rPr lang="fr-FR" smtClean="0"/>
              <a:t>Documentation officielle (documents ressource, banques d’exercices),</a:t>
            </a:r>
          </a:p>
          <a:p>
            <a:pPr eaLnBrk="1" hangingPunct="1"/>
            <a:r>
              <a:rPr lang="fr-FR" smtClean="0"/>
              <a:t>Ressource institutionnelle de l’académie de Versailles : le serveur Euler</a:t>
            </a:r>
          </a:p>
          <a:p>
            <a:pPr eaLnBrk="1" hangingPunct="1"/>
            <a:r>
              <a:rPr lang="fr-FR" smtClean="0"/>
              <a:t>Documentation non officielle (manuels, ouvrages divers)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63688" y="0"/>
            <a:ext cx="5470501" cy="6845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fr-FR" sz="4000" dirty="0" smtClean="0">
                <a:solidFill>
                  <a:srgbClr val="FF0000"/>
                </a:solidFill>
              </a:rPr>
              <a:t>Des équipes diversifiées</a:t>
            </a:r>
          </a:p>
        </p:txBody>
      </p:sp>
      <p:sp>
        <p:nvSpPr>
          <p:cNvPr id="5123" name="Espace réservé du contenu 2"/>
          <p:cNvSpPr>
            <a:spLocks noGrp="1"/>
          </p:cNvSpPr>
          <p:nvPr>
            <p:ph idx="1"/>
          </p:nvPr>
        </p:nvSpPr>
        <p:spPr/>
        <p:txBody>
          <a:bodyPr/>
          <a:lstStyle/>
          <a:p>
            <a:r>
              <a:rPr lang="fr-FR" dirty="0" smtClean="0"/>
              <a:t>Des professeurs titulaires</a:t>
            </a:r>
          </a:p>
          <a:p>
            <a:r>
              <a:rPr lang="fr-FR" dirty="0" smtClean="0"/>
              <a:t>Des étudiants stagiaires</a:t>
            </a:r>
          </a:p>
          <a:p>
            <a:r>
              <a:rPr lang="fr-FR" dirty="0" smtClean="0"/>
              <a:t>Des professeurs stagiaires</a:t>
            </a:r>
          </a:p>
          <a:p>
            <a:r>
              <a:rPr lang="fr-FR" dirty="0" smtClean="0"/>
              <a:t>Des enseignants détachés</a:t>
            </a:r>
          </a:p>
          <a:p>
            <a:r>
              <a:rPr lang="fr-FR" dirty="0" smtClean="0"/>
              <a:t>Des professeurs en changement de discipline</a:t>
            </a:r>
          </a:p>
          <a:p>
            <a:r>
              <a:rPr lang="fr-FR" dirty="0" smtClean="0"/>
              <a:t>Des enseignants contractuels</a:t>
            </a:r>
          </a:p>
          <a:p>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FR" sz="4000" dirty="0" smtClean="0">
                <a:solidFill>
                  <a:srgbClr val="FF0000"/>
                </a:solidFill>
              </a:rPr>
              <a:t>Les nouveautés au collège</a:t>
            </a:r>
          </a:p>
        </p:txBody>
      </p:sp>
      <p:sp>
        <p:nvSpPr>
          <p:cNvPr id="6147" name="Rectangle 3"/>
          <p:cNvSpPr>
            <a:spLocks noGrp="1" noChangeArrowheads="1"/>
          </p:cNvSpPr>
          <p:nvPr>
            <p:ph type="body" idx="1"/>
          </p:nvPr>
        </p:nvSpPr>
        <p:spPr>
          <a:xfrm>
            <a:off x="179388" y="1341438"/>
            <a:ext cx="8785225" cy="4924425"/>
          </a:xfrm>
        </p:spPr>
        <p:txBody>
          <a:bodyPr/>
          <a:lstStyle/>
          <a:p>
            <a:pPr eaLnBrk="1" hangingPunct="1">
              <a:spcBef>
                <a:spcPct val="0"/>
              </a:spcBef>
            </a:pPr>
            <a:r>
              <a:rPr lang="fr-FR" dirty="0" smtClean="0"/>
              <a:t>L’alternance en quatrième et les troisièmes préparatoires aux formations professionnelles</a:t>
            </a:r>
          </a:p>
          <a:p>
            <a:pPr eaLnBrk="1" hangingPunct="1">
              <a:spcBef>
                <a:spcPct val="0"/>
              </a:spcBef>
              <a:buNone/>
            </a:pPr>
            <a:endParaRPr lang="fr-FR" sz="2400" dirty="0" smtClean="0">
              <a:solidFill>
                <a:srgbClr val="FF0000"/>
              </a:solidFill>
            </a:endParaRPr>
          </a:p>
          <a:p>
            <a:pPr eaLnBrk="1" hangingPunct="1">
              <a:spcBef>
                <a:spcPct val="0"/>
              </a:spcBef>
            </a:pPr>
            <a:r>
              <a:rPr lang="fr-FR" dirty="0" smtClean="0"/>
              <a:t>Une </a:t>
            </a:r>
            <a:r>
              <a:rPr lang="fr-FR" dirty="0" smtClean="0">
                <a:hlinkClick r:id="rId3" action="ppaction://hlinkpres?slideindex=1&amp;slidetitle="/>
              </a:rPr>
              <a:t>nouvelle épreuve au DNB </a:t>
            </a:r>
            <a:r>
              <a:rPr lang="fr-FR" dirty="0" smtClean="0"/>
              <a:t>: </a:t>
            </a:r>
          </a:p>
          <a:p>
            <a:pPr marL="349250" lvl="1" indent="-19050" eaLnBrk="1" hangingPunct="1">
              <a:spcBef>
                <a:spcPct val="0"/>
              </a:spcBef>
              <a:buNone/>
            </a:pPr>
            <a:r>
              <a:rPr lang="fr-FR" i="1" dirty="0" smtClean="0"/>
              <a:t>« des modalités mieux adaptées aux compétences attendues du socle commun »</a:t>
            </a:r>
          </a:p>
          <a:p>
            <a:pPr lvl="1" eaLnBrk="1" hangingPunct="1">
              <a:spcBef>
                <a:spcPct val="0"/>
              </a:spcBef>
            </a:pPr>
            <a:r>
              <a:rPr lang="fr-FR" dirty="0" smtClean="0"/>
              <a:t>6 à 10 exercices indépendants </a:t>
            </a:r>
          </a:p>
          <a:p>
            <a:pPr lvl="1" eaLnBrk="1" hangingPunct="1">
              <a:spcBef>
                <a:spcPct val="0"/>
              </a:spcBef>
            </a:pPr>
            <a:r>
              <a:rPr lang="fr-FR" dirty="0" smtClean="0"/>
              <a:t>un des exercices au moins ayant pour objet une tâche non guidée</a:t>
            </a:r>
          </a:p>
          <a:p>
            <a:pPr eaLnBrk="1" hangingPunct="1">
              <a:spcBef>
                <a:spcPct val="0"/>
              </a:spcBef>
              <a:buNone/>
            </a:pPr>
            <a:r>
              <a:rPr lang="fr-FR" dirty="0" smtClean="0"/>
              <a:t>   </a:t>
            </a:r>
            <a:r>
              <a:rPr lang="fr-FR" sz="2800" dirty="0" smtClean="0"/>
              <a:t>(BO n° 13 du 29 mars 2012)</a:t>
            </a:r>
          </a:p>
          <a:p>
            <a:pPr eaLnBrk="1" hangingPunct="1">
              <a:spcBef>
                <a:spcPct val="0"/>
              </a:spcBef>
              <a:buNone/>
            </a:pPr>
            <a:r>
              <a:rPr lang="fr-FR" sz="2800" dirty="0" smtClean="0"/>
              <a:t>Pas d’annales zéro annoncées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A poursuivre au collège</a:t>
            </a:r>
            <a:endParaRPr lang="fr-FR" dirty="0"/>
          </a:p>
        </p:txBody>
      </p:sp>
      <p:sp>
        <p:nvSpPr>
          <p:cNvPr id="3" name="Espace réservé du contenu 2"/>
          <p:cNvSpPr>
            <a:spLocks noGrp="1"/>
          </p:cNvSpPr>
          <p:nvPr>
            <p:ph idx="1"/>
          </p:nvPr>
        </p:nvSpPr>
        <p:spPr/>
        <p:txBody>
          <a:bodyPr/>
          <a:lstStyle/>
          <a:p>
            <a:r>
              <a:rPr lang="fr-FR" dirty="0" smtClean="0"/>
              <a:t>L’entrée par les problèmes</a:t>
            </a:r>
          </a:p>
          <a:p>
            <a:r>
              <a:rPr lang="fr-FR" dirty="0" smtClean="0"/>
              <a:t>L’accent à mettre sur les capacités attendues plus que sur un empilement des connaissances</a:t>
            </a:r>
          </a:p>
          <a:p>
            <a:r>
              <a:rPr lang="fr-FR" dirty="0" smtClean="0"/>
              <a:t>La pratique du calcul mental</a:t>
            </a:r>
          </a:p>
          <a:p>
            <a:r>
              <a:rPr lang="fr-FR" dirty="0" smtClean="0"/>
              <a:t>Les démonstrations de propriétés dès la sixième</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Les nouveautés au lycée</a:t>
            </a:r>
            <a:endParaRPr lang="fr-FR" dirty="0"/>
          </a:p>
        </p:txBody>
      </p:sp>
      <p:sp>
        <p:nvSpPr>
          <p:cNvPr id="3" name="Espace réservé du contenu 2"/>
          <p:cNvSpPr>
            <a:spLocks noGrp="1"/>
          </p:cNvSpPr>
          <p:nvPr>
            <p:ph idx="1"/>
          </p:nvPr>
        </p:nvSpPr>
        <p:spPr>
          <a:xfrm>
            <a:off x="251520" y="1600200"/>
            <a:ext cx="8568952" cy="4525963"/>
          </a:xfrm>
        </p:spPr>
        <p:txBody>
          <a:bodyPr/>
          <a:lstStyle/>
          <a:p>
            <a:r>
              <a:rPr lang="fr-FR" dirty="0" smtClean="0"/>
              <a:t>De nouveaux programmes en terminales L, ES, S, STI2D, STD2A et STL</a:t>
            </a:r>
          </a:p>
          <a:p>
            <a:pPr>
              <a:buNone/>
            </a:pPr>
            <a:endParaRPr lang="fr-FR" dirty="0" smtClean="0"/>
          </a:p>
          <a:p>
            <a:r>
              <a:rPr lang="fr-FR" dirty="0" smtClean="0"/>
              <a:t>Accompagnement personnalisé en terminale</a:t>
            </a:r>
          </a:p>
          <a:p>
            <a:pPr>
              <a:buNone/>
            </a:pPr>
            <a:endParaRPr lang="fr-FR" dirty="0" smtClean="0"/>
          </a:p>
          <a:p>
            <a:r>
              <a:rPr lang="fr-FR" dirty="0" smtClean="0"/>
              <a:t>Réforme du lycée s’appliquant à la première STG qui devient STMG</a:t>
            </a:r>
          </a:p>
          <a:p>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A poursuivre au lycée</a:t>
            </a:r>
            <a:endParaRPr lang="fr-FR" dirty="0"/>
          </a:p>
        </p:txBody>
      </p:sp>
      <p:sp>
        <p:nvSpPr>
          <p:cNvPr id="3" name="Espace réservé du contenu 2"/>
          <p:cNvSpPr>
            <a:spLocks noGrp="1"/>
          </p:cNvSpPr>
          <p:nvPr>
            <p:ph idx="1"/>
          </p:nvPr>
        </p:nvSpPr>
        <p:spPr>
          <a:xfrm>
            <a:off x="457200" y="1600200"/>
            <a:ext cx="8363272" cy="5069160"/>
          </a:xfrm>
        </p:spPr>
        <p:txBody>
          <a:bodyPr/>
          <a:lstStyle/>
          <a:p>
            <a:r>
              <a:rPr lang="fr-FR" sz="2800" dirty="0" smtClean="0"/>
              <a:t>L’intégration de l’utilisation de logiciels dans la discipline</a:t>
            </a:r>
          </a:p>
          <a:p>
            <a:r>
              <a:rPr lang="fr-FR" sz="2800" dirty="0" smtClean="0"/>
              <a:t>L’utilisation ou la construction d’algorithmes pour résoudre des problèmes</a:t>
            </a:r>
          </a:p>
          <a:p>
            <a:r>
              <a:rPr lang="fr-FR" sz="2800" dirty="0" smtClean="0"/>
              <a:t>L’équilibre des thèmes dans les progressions annuelles </a:t>
            </a:r>
          </a:p>
          <a:p>
            <a:r>
              <a:rPr lang="fr-FR" sz="2800" dirty="0" smtClean="0"/>
              <a:t>La réflexion sur l’accompagnement personnalisé</a:t>
            </a:r>
          </a:p>
          <a:p>
            <a:r>
              <a:rPr lang="fr-FR" sz="2800" dirty="0" smtClean="0"/>
              <a:t>Le lien avec les autres disciplines : éviter l’habillage qui discrédite les mathématiques</a:t>
            </a:r>
          </a:p>
          <a:p>
            <a:r>
              <a:rPr lang="fr-FR" sz="2800" dirty="0" smtClean="0"/>
              <a:t>La formation des élèves pour le post-bac</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Quelques points</a:t>
            </a:r>
            <a:endParaRPr lang="fr-FR" dirty="0"/>
          </a:p>
        </p:txBody>
      </p:sp>
      <p:sp>
        <p:nvSpPr>
          <p:cNvPr id="3" name="Espace réservé du contenu 2"/>
          <p:cNvSpPr>
            <a:spLocks noGrp="1"/>
          </p:cNvSpPr>
          <p:nvPr>
            <p:ph idx="1"/>
          </p:nvPr>
        </p:nvSpPr>
        <p:spPr>
          <a:xfrm>
            <a:off x="457200" y="1916831"/>
            <a:ext cx="8229600" cy="3744417"/>
          </a:xfrm>
        </p:spPr>
        <p:txBody>
          <a:bodyPr/>
          <a:lstStyle/>
          <a:p>
            <a:r>
              <a:rPr lang="fr-FR" dirty="0" smtClean="0">
                <a:hlinkClick r:id="rId3" action="ppaction://hlinkfile"/>
              </a:rPr>
              <a:t>Intervalles de fluctuation et intervalles de confiance</a:t>
            </a:r>
            <a:endParaRPr lang="fr-FR" dirty="0" smtClean="0"/>
          </a:p>
          <a:p>
            <a:r>
              <a:rPr lang="fr-FR" dirty="0" smtClean="0">
                <a:hlinkClick r:id="rId4" action="ppaction://hlinkpres?slideindex=1&amp;slidetitle="/>
              </a:rPr>
              <a:t>Algorithmes</a:t>
            </a:r>
            <a:endParaRPr lang="fr-FR" dirty="0" smtClean="0"/>
          </a:p>
          <a:p>
            <a:r>
              <a:rPr lang="fr-FR" dirty="0" smtClean="0">
                <a:hlinkClick r:id="rId5" action="ppaction://hlinkpres?slideindex=1&amp;slidetitle="/>
              </a:rPr>
              <a:t>Proies-prédateurs</a:t>
            </a:r>
            <a:endParaRPr lang="fr-FR" dirty="0" smtClean="0"/>
          </a:p>
          <a:p>
            <a:r>
              <a:rPr lang="fr-FR" dirty="0" smtClean="0">
                <a:hlinkClick r:id="rId6" action="ppaction://hlinkpres?slideindex=1&amp;slidetitle="/>
              </a:rPr>
              <a:t>Géométrie</a:t>
            </a:r>
            <a:endParaRPr lang="fr-FR" dirty="0" smtClean="0"/>
          </a:p>
          <a:p>
            <a:pPr>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2587</TotalTime>
  <Words>1104</Words>
  <Application>Microsoft Office PowerPoint</Application>
  <PresentationFormat>Affichage à l'écran (4:3)</PresentationFormat>
  <Paragraphs>173</Paragraphs>
  <Slides>21</Slides>
  <Notes>16</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Modèle par défaut</vt:lpstr>
      <vt:lpstr>Rentrée mathématique</vt:lpstr>
      <vt:lpstr>Les IPR de mathématiques de l’académie de Versailles</vt:lpstr>
      <vt:lpstr>Diapositive 3</vt:lpstr>
      <vt:lpstr>Des équipes diversifiées</vt:lpstr>
      <vt:lpstr>Les nouveautés au collège</vt:lpstr>
      <vt:lpstr>A poursuivre au collège</vt:lpstr>
      <vt:lpstr>Les nouveautés au lycée</vt:lpstr>
      <vt:lpstr>A poursuivre au lycée</vt:lpstr>
      <vt:lpstr>Quelques points</vt:lpstr>
      <vt:lpstr>Les terminales générales en 2012</vt:lpstr>
      <vt:lpstr>Epreuves au baccalauréat  à compter de 2013</vt:lpstr>
      <vt:lpstr>Epreuves en CCF dans certains BTS</vt:lpstr>
      <vt:lpstr>Les documents ressources en mathématiques</vt:lpstr>
      <vt:lpstr>Chantier académique : faire évoluer l’évaluation au collège et au lycée</vt:lpstr>
      <vt:lpstr>Autres initiatives académiques  en mathématiques</vt:lpstr>
      <vt:lpstr>La formation des personnels dans l’académie  de Versailles</vt:lpstr>
      <vt:lpstr>Différents types de formation continue</vt:lpstr>
      <vt:lpstr> Modalités d’inscription  (sauf pour les stages d’établissement qui donnent lieu à une négociation)  </vt:lpstr>
      <vt:lpstr>Exemples de formations proposées </vt:lpstr>
      <vt:lpstr>Diapositive 20</vt:lpstr>
      <vt:lpstr>Documentation professionnelle</vt:lpstr>
    </vt:vector>
  </TitlesOfParts>
  <Company>Rectorat de Versailles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Rentrée Mathématique</dc:title>
  <dc:creator>IPR</dc:creator>
  <cp:lastModifiedBy>eroudneff</cp:lastModifiedBy>
  <cp:revision>76</cp:revision>
  <dcterms:created xsi:type="dcterms:W3CDTF">2006-09-15T07:06:51Z</dcterms:created>
  <dcterms:modified xsi:type="dcterms:W3CDTF">2012-09-13T17:41:18Z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1976056650</vt:i4>
  </property>
  <property fmtid="{D5CDD505-2E9C-101B-9397-08002B2CF9AE}" pid="3" name="_NewReviewCycle">
    <vt:lpwstr/>
  </property>
  <property fmtid="{D5CDD505-2E9C-101B-9397-08002B2CF9AE}" pid="4" name="_EmailSubject">
    <vt:lpwstr>diaporamas avec carte des bassins</vt:lpwstr>
  </property>
  <property fmtid="{D5CDD505-2E9C-101B-9397-08002B2CF9AE}" pid="5" name="_AuthorEmail">
    <vt:lpwstr>joelle.deat@ac-versailles.fr</vt:lpwstr>
  </property>
  <property fmtid="{D5CDD505-2E9C-101B-9397-08002B2CF9AE}" pid="6" name="_AuthorEmailDisplayName">
    <vt:lpwstr>DEAT Joëlle</vt:lpwstr>
  </property>
</Properties>
</file>