
<file path=[Content_Types].xml><?xml version="1.0" encoding="utf-8"?>
<Types xmlns="http://schemas.openxmlformats.org/package/2006/content-types">
  <Default Extension="png" ContentType="image/png"/>
  <Default Extension="tmp"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3"/>
  </p:notesMasterIdLst>
  <p:sldIdLst>
    <p:sldId id="256" r:id="rId5"/>
    <p:sldId id="281" r:id="rId6"/>
    <p:sldId id="259" r:id="rId7"/>
    <p:sldId id="356" r:id="rId8"/>
    <p:sldId id="362" r:id="rId9"/>
    <p:sldId id="261" r:id="rId10"/>
    <p:sldId id="360" r:id="rId11"/>
    <p:sldId id="257" r:id="rId12"/>
    <p:sldId id="357" r:id="rId13"/>
    <p:sldId id="358" r:id="rId14"/>
    <p:sldId id="359" r:id="rId15"/>
    <p:sldId id="318" r:id="rId16"/>
    <p:sldId id="327" r:id="rId17"/>
    <p:sldId id="323" r:id="rId18"/>
    <p:sldId id="324" r:id="rId19"/>
    <p:sldId id="330" r:id="rId20"/>
    <p:sldId id="331" r:id="rId21"/>
    <p:sldId id="349" r:id="rId22"/>
    <p:sldId id="344" r:id="rId23"/>
    <p:sldId id="345" r:id="rId24"/>
    <p:sldId id="346" r:id="rId25"/>
    <p:sldId id="341" r:id="rId26"/>
    <p:sldId id="328" r:id="rId27"/>
    <p:sldId id="329" r:id="rId28"/>
    <p:sldId id="332" r:id="rId29"/>
    <p:sldId id="342" r:id="rId30"/>
    <p:sldId id="343" r:id="rId31"/>
    <p:sldId id="320" r:id="rId32"/>
    <p:sldId id="308" r:id="rId33"/>
    <p:sldId id="350" r:id="rId34"/>
    <p:sldId id="351" r:id="rId35"/>
    <p:sldId id="352" r:id="rId36"/>
    <p:sldId id="353" r:id="rId37"/>
    <p:sldId id="354" r:id="rId38"/>
    <p:sldId id="355" r:id="rId39"/>
    <p:sldId id="277" r:id="rId40"/>
    <p:sldId id="361" r:id="rId41"/>
    <p:sldId id="307" r:id="rId42"/>
  </p:sldIdLst>
  <p:sldSz cx="12192000" cy="6858000"/>
  <p:notesSz cx="6797675" cy="9926638"/>
  <p:defaultTextStyle>
    <a:defPPr>
      <a:defRPr lang="fr-FR"/>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65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275" autoAdjust="0"/>
    <p:restoredTop sz="61878" autoAdjust="0"/>
  </p:normalViewPr>
  <p:slideViewPr>
    <p:cSldViewPr snapToGrid="0">
      <p:cViewPr varScale="1">
        <p:scale>
          <a:sx n="45" d="100"/>
          <a:sy n="45" d="100"/>
        </p:scale>
        <p:origin x="1974" y="4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4" name="Espace réservé de l'en-tête 1"/>
          <p:cNvSpPr>
            <a:spLocks noGrp="1"/>
          </p:cNvSpPr>
          <p:nvPr>
            <p:ph type="hdr" sz="quarter"/>
          </p:nvPr>
        </p:nvSpPr>
        <p:spPr bwMode="auto">
          <a:xfrm>
            <a:off x="0" y="0"/>
            <a:ext cx="2945659" cy="373542"/>
          </a:xfrm>
          <a:prstGeom prst="rect">
            <a:avLst/>
          </a:prstGeom>
        </p:spPr>
        <p:txBody>
          <a:bodyPr vert="horz" lIns="80275" tIns="40138" rIns="80275" bIns="40138" rtlCol="0"/>
          <a:lstStyle>
            <a:lvl1pPr algn="l">
              <a:defRPr sz="1100"/>
            </a:lvl1pPr>
          </a:lstStyle>
          <a:p>
            <a:pPr>
              <a:defRPr/>
            </a:pPr>
            <a:endParaRPr lang="fr-FR"/>
          </a:p>
        </p:txBody>
      </p:sp>
      <p:sp>
        <p:nvSpPr>
          <p:cNvPr id="5" name="Espace réservé de la date 2"/>
          <p:cNvSpPr>
            <a:spLocks noGrp="1"/>
          </p:cNvSpPr>
          <p:nvPr>
            <p:ph type="dt" idx="1"/>
          </p:nvPr>
        </p:nvSpPr>
        <p:spPr bwMode="auto">
          <a:xfrm>
            <a:off x="3850443" y="0"/>
            <a:ext cx="2945659" cy="373542"/>
          </a:xfrm>
          <a:prstGeom prst="rect">
            <a:avLst/>
          </a:prstGeom>
        </p:spPr>
        <p:txBody>
          <a:bodyPr vert="horz" lIns="80275" tIns="40138" rIns="80275" bIns="40138" rtlCol="0"/>
          <a:lstStyle>
            <a:lvl1pPr algn="r">
              <a:defRPr sz="1100"/>
            </a:lvl1pPr>
          </a:lstStyle>
          <a:p>
            <a:pPr>
              <a:defRPr/>
            </a:pPr>
            <a:fld id="{29F3642E-CADE-4F7C-A309-58AA58A303AF}" type="datetimeFigureOut">
              <a:rPr lang="fr-FR"/>
              <a:t>25/09/2022</a:t>
            </a:fld>
            <a:endParaRPr lang="fr-FR"/>
          </a:p>
        </p:txBody>
      </p:sp>
      <p:sp>
        <p:nvSpPr>
          <p:cNvPr id="6" name="Espace réservé de l'image des diapositives 3"/>
          <p:cNvSpPr>
            <a:spLocks noGrp="1" noRot="1" noChangeAspect="1"/>
          </p:cNvSpPr>
          <p:nvPr>
            <p:ph type="sldImg" idx="2"/>
          </p:nvPr>
        </p:nvSpPr>
        <p:spPr bwMode="auto">
          <a:xfrm>
            <a:off x="1165225" y="930275"/>
            <a:ext cx="4467225" cy="2513013"/>
          </a:xfrm>
          <a:prstGeom prst="rect">
            <a:avLst/>
          </a:prstGeom>
          <a:noFill/>
          <a:ln w="12700">
            <a:solidFill>
              <a:prstClr val="black"/>
            </a:solidFill>
          </a:ln>
        </p:spPr>
        <p:txBody>
          <a:bodyPr vert="horz" lIns="80275" tIns="40138" rIns="80275" bIns="40138" rtlCol="0" anchor="ctr"/>
          <a:lstStyle/>
          <a:p>
            <a:pPr>
              <a:defRPr/>
            </a:pPr>
            <a:endParaRPr lang="fr-FR"/>
          </a:p>
        </p:txBody>
      </p:sp>
      <p:sp>
        <p:nvSpPr>
          <p:cNvPr id="7" name="Espace réservé des notes 4"/>
          <p:cNvSpPr>
            <a:spLocks noGrp="1"/>
          </p:cNvSpPr>
          <p:nvPr>
            <p:ph type="body" sz="quarter" idx="3"/>
          </p:nvPr>
        </p:nvSpPr>
        <p:spPr bwMode="auto">
          <a:xfrm>
            <a:off x="679768" y="3582896"/>
            <a:ext cx="5438140" cy="2931460"/>
          </a:xfrm>
          <a:prstGeom prst="rect">
            <a:avLst/>
          </a:prstGeom>
        </p:spPr>
        <p:txBody>
          <a:bodyPr vert="horz" lIns="80275" tIns="40138" rIns="80275" bIns="40138" rtlCol="0"/>
          <a:lstStyle/>
          <a:p>
            <a:pPr lvl="0">
              <a:defRPr/>
            </a:pPr>
            <a:r>
              <a:rPr lang="fr-FR"/>
              <a:t>Modifier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a:p>
        </p:txBody>
      </p:sp>
      <p:sp>
        <p:nvSpPr>
          <p:cNvPr id="8" name="Espace réservé du pied de page 5"/>
          <p:cNvSpPr>
            <a:spLocks noGrp="1"/>
          </p:cNvSpPr>
          <p:nvPr>
            <p:ph type="ftr" sz="quarter" idx="4"/>
          </p:nvPr>
        </p:nvSpPr>
        <p:spPr bwMode="auto">
          <a:xfrm>
            <a:off x="0" y="7071438"/>
            <a:ext cx="2945659" cy="373541"/>
          </a:xfrm>
          <a:prstGeom prst="rect">
            <a:avLst/>
          </a:prstGeom>
        </p:spPr>
        <p:txBody>
          <a:bodyPr vert="horz" lIns="80275" tIns="40138" rIns="80275" bIns="40138" rtlCol="0" anchor="b"/>
          <a:lstStyle>
            <a:lvl1pPr algn="l">
              <a:defRPr sz="1100"/>
            </a:lvl1pPr>
          </a:lstStyle>
          <a:p>
            <a:pPr>
              <a:defRPr/>
            </a:pPr>
            <a:endParaRPr lang="fr-FR"/>
          </a:p>
        </p:txBody>
      </p:sp>
      <p:sp>
        <p:nvSpPr>
          <p:cNvPr id="9" name="Espace réservé du numéro de diapositive 6"/>
          <p:cNvSpPr>
            <a:spLocks noGrp="1"/>
          </p:cNvSpPr>
          <p:nvPr>
            <p:ph type="sldNum" sz="quarter" idx="5"/>
          </p:nvPr>
        </p:nvSpPr>
        <p:spPr bwMode="auto">
          <a:xfrm>
            <a:off x="3850443" y="7071438"/>
            <a:ext cx="2945659" cy="373541"/>
          </a:xfrm>
          <a:prstGeom prst="rect">
            <a:avLst/>
          </a:prstGeom>
        </p:spPr>
        <p:txBody>
          <a:bodyPr vert="horz" lIns="80275" tIns="40138" rIns="80275" bIns="40138" rtlCol="0" anchor="b"/>
          <a:lstStyle>
            <a:lvl1pPr algn="r">
              <a:defRPr sz="1100"/>
            </a:lvl1pPr>
          </a:lstStyle>
          <a:p>
            <a:pPr>
              <a:defRPr/>
            </a:pPr>
            <a:fld id="{6B2E1CC0-9ECC-4723-9E80-88A86082B7DE}" type="slidenum">
              <a:rPr lang="fr-FR"/>
              <a:t>‹N°›</a:t>
            </a:fld>
            <a:endParaRPr lang="fr-FR"/>
          </a:p>
        </p:txBody>
      </p:sp>
    </p:spTree>
  </p:cSld>
  <p:clrMap bg1="lt1" tx1="dk1" bg2="lt2" tx2="dk2" accent1="accent1" accent2="accent2" accent3="accent3" accent4="accent4" accent5="accent5" accent6="accent6" hlink="hlink" folHlink="folHlink"/>
  <p:notesStyle>
    <a:lvl1pPr marL="0" algn="l" defTabSz="914400">
      <a:defRPr sz="1200">
        <a:solidFill>
          <a:schemeClr val="tx1"/>
        </a:solidFill>
        <a:latin typeface="+mn-lt"/>
        <a:ea typeface="+mn-ea"/>
        <a:cs typeface="+mn-cs"/>
      </a:defRPr>
    </a:lvl1pPr>
    <a:lvl2pPr marL="457200" algn="l" defTabSz="914400">
      <a:defRPr sz="1200">
        <a:solidFill>
          <a:schemeClr val="tx1"/>
        </a:solidFill>
        <a:latin typeface="+mn-lt"/>
        <a:ea typeface="+mn-ea"/>
        <a:cs typeface="+mn-cs"/>
      </a:defRPr>
    </a:lvl2pPr>
    <a:lvl3pPr marL="914400" algn="l" defTabSz="914400">
      <a:defRPr sz="1200">
        <a:solidFill>
          <a:schemeClr val="tx1"/>
        </a:solidFill>
        <a:latin typeface="+mn-lt"/>
        <a:ea typeface="+mn-ea"/>
        <a:cs typeface="+mn-cs"/>
      </a:defRPr>
    </a:lvl3pPr>
    <a:lvl4pPr marL="1371600" algn="l" defTabSz="914400">
      <a:defRPr sz="1200">
        <a:solidFill>
          <a:schemeClr val="tx1"/>
        </a:solidFill>
        <a:latin typeface="+mn-lt"/>
        <a:ea typeface="+mn-ea"/>
        <a:cs typeface="+mn-cs"/>
      </a:defRPr>
    </a:lvl4pPr>
    <a:lvl5pPr marL="1828800" algn="l" defTabSz="914400">
      <a:defRPr sz="1200">
        <a:solidFill>
          <a:schemeClr val="tx1"/>
        </a:solidFill>
        <a:latin typeface="+mn-lt"/>
        <a:ea typeface="+mn-ea"/>
        <a:cs typeface="+mn-cs"/>
      </a:defRPr>
    </a:lvl5pPr>
    <a:lvl6pPr marL="2286000" algn="l" defTabSz="914400">
      <a:defRPr sz="1200">
        <a:solidFill>
          <a:schemeClr val="tx1"/>
        </a:solidFill>
        <a:latin typeface="+mn-lt"/>
        <a:ea typeface="+mn-ea"/>
        <a:cs typeface="+mn-cs"/>
      </a:defRPr>
    </a:lvl6pPr>
    <a:lvl7pPr marL="2743200" algn="l" defTabSz="914400">
      <a:defRPr sz="1200">
        <a:solidFill>
          <a:schemeClr val="tx1"/>
        </a:solidFill>
        <a:latin typeface="+mn-lt"/>
        <a:ea typeface="+mn-ea"/>
        <a:cs typeface="+mn-cs"/>
      </a:defRPr>
    </a:lvl7pPr>
    <a:lvl8pPr marL="3200400" algn="l" defTabSz="914400">
      <a:defRPr sz="1200">
        <a:solidFill>
          <a:schemeClr val="tx1"/>
        </a:solidFill>
        <a:latin typeface="+mn-lt"/>
        <a:ea typeface="+mn-ea"/>
        <a:cs typeface="+mn-cs"/>
      </a:defRPr>
    </a:lvl8pPr>
    <a:lvl9pPr marL="3657600" algn="l" defTabSz="914400">
      <a:defRPr sz="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s://monnuage.ac-versailles.fr/s/HGCkZcYQMw4C9Mi"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a:defRPr/>
            </a:pPr>
            <a:fld id="{6B2E1CC0-9ECC-4723-9E80-88A86082B7DE}" type="slidenum">
              <a:rPr lang="fr-FR" smtClean="0"/>
              <a:t>1</a:t>
            </a:fld>
            <a:endParaRPr lang="fr-FR"/>
          </a:p>
        </p:txBody>
      </p:sp>
    </p:spTree>
    <p:extLst>
      <p:ext uri="{BB962C8B-B14F-4D97-AF65-F5344CB8AC3E}">
        <p14:creationId xmlns:p14="http://schemas.microsoft.com/office/powerpoint/2010/main" val="33164500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a:defRPr/>
            </a:pPr>
            <a:fld id="{6B2E1CC0-9ECC-4723-9E80-88A86082B7DE}" type="slidenum">
              <a:rPr lang="fr-FR" smtClean="0"/>
              <a:t>10</a:t>
            </a:fld>
            <a:endParaRPr lang="fr-FR"/>
          </a:p>
        </p:txBody>
      </p:sp>
    </p:spTree>
    <p:extLst>
      <p:ext uri="{BB962C8B-B14F-4D97-AF65-F5344CB8AC3E}">
        <p14:creationId xmlns:p14="http://schemas.microsoft.com/office/powerpoint/2010/main" val="38847564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b="1" dirty="0"/>
          </a:p>
          <a:p>
            <a:endParaRPr lang="fr-FR" dirty="0"/>
          </a:p>
        </p:txBody>
      </p:sp>
      <p:sp>
        <p:nvSpPr>
          <p:cNvPr id="4" name="Espace réservé du numéro de diapositive 3"/>
          <p:cNvSpPr>
            <a:spLocks noGrp="1"/>
          </p:cNvSpPr>
          <p:nvPr>
            <p:ph type="sldNum" sz="quarter" idx="5"/>
          </p:nvPr>
        </p:nvSpPr>
        <p:spPr/>
        <p:txBody>
          <a:bodyPr/>
          <a:lstStyle/>
          <a:p>
            <a:pPr>
              <a:defRPr/>
            </a:pPr>
            <a:fld id="{6B2E1CC0-9ECC-4723-9E80-88A86082B7DE}" type="slidenum">
              <a:rPr lang="fr-FR" smtClean="0"/>
              <a:t>11</a:t>
            </a:fld>
            <a:endParaRPr lang="fr-FR"/>
          </a:p>
        </p:txBody>
      </p:sp>
    </p:spTree>
    <p:extLst>
      <p:ext uri="{BB962C8B-B14F-4D97-AF65-F5344CB8AC3E}">
        <p14:creationId xmlns:p14="http://schemas.microsoft.com/office/powerpoint/2010/main" val="10940732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a:defRPr/>
            </a:pPr>
            <a:fld id="{6B2E1CC0-9ECC-4723-9E80-88A86082B7DE}" type="slidenum">
              <a:rPr lang="fr-FR" smtClean="0"/>
              <a:t>12</a:t>
            </a:fld>
            <a:endParaRPr lang="fr-FR"/>
          </a:p>
        </p:txBody>
      </p:sp>
    </p:spTree>
    <p:extLst>
      <p:ext uri="{BB962C8B-B14F-4D97-AF65-F5344CB8AC3E}">
        <p14:creationId xmlns:p14="http://schemas.microsoft.com/office/powerpoint/2010/main" val="21172483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dirty="0"/>
              <a:t>Sixième :</a:t>
            </a:r>
          </a:p>
          <a:p>
            <a:r>
              <a:rPr lang="fr-FR" b="0" dirty="0"/>
              <a:t>En mathématiques, l'évaluation </a:t>
            </a:r>
            <a:r>
              <a:rPr lang="fr-FR" dirty="0"/>
              <a:t>porte sur les domaines « </a:t>
            </a:r>
            <a:r>
              <a:rPr lang="fr-FR" b="1" dirty="0"/>
              <a:t>Nombres et calculs</a:t>
            </a:r>
            <a:r>
              <a:rPr lang="fr-FR" dirty="0"/>
              <a:t> », « </a:t>
            </a:r>
            <a:r>
              <a:rPr lang="fr-FR" b="1" dirty="0"/>
              <a:t>Grandeurs et mesures</a:t>
            </a:r>
            <a:r>
              <a:rPr lang="fr-FR" dirty="0"/>
              <a:t> », « </a:t>
            </a:r>
            <a:r>
              <a:rPr lang="fr-FR" b="1" dirty="0"/>
              <a:t>Espace et géométrie</a:t>
            </a:r>
            <a:r>
              <a:rPr lang="fr-FR" dirty="0"/>
              <a:t> ».</a:t>
            </a:r>
          </a:p>
          <a:p>
            <a:r>
              <a:rPr lang="fr-FR" b="1" dirty="0"/>
              <a:t>Seconde :</a:t>
            </a:r>
          </a:p>
          <a:p>
            <a:r>
              <a:rPr lang="fr-FR" dirty="0"/>
              <a:t>Le test de positionnement en </a:t>
            </a:r>
            <a:r>
              <a:rPr lang="fr-FR" b="0" dirty="0"/>
              <a:t>mathématiques </a:t>
            </a:r>
            <a:r>
              <a:rPr lang="fr-FR" dirty="0"/>
              <a:t>est construit autour de quatre domaines principaux : </a:t>
            </a:r>
            <a:r>
              <a:rPr lang="fr-FR" b="1" dirty="0"/>
              <a:t>organisation et gestion des données ; nombres et calculs ; géométrie ; calcul littéral. </a:t>
            </a:r>
          </a:p>
          <a:p>
            <a:endParaRPr lang="fr-FR" b="1" dirty="0"/>
          </a:p>
          <a:p>
            <a:endParaRPr lang="fr-FR" b="1" dirty="0"/>
          </a:p>
          <a:p>
            <a:endParaRPr lang="fr-FR" dirty="0"/>
          </a:p>
        </p:txBody>
      </p:sp>
      <p:sp>
        <p:nvSpPr>
          <p:cNvPr id="4" name="Espace réservé du numéro de diapositive 3"/>
          <p:cNvSpPr>
            <a:spLocks noGrp="1"/>
          </p:cNvSpPr>
          <p:nvPr>
            <p:ph type="sldNum" sz="quarter" idx="5"/>
          </p:nvPr>
        </p:nvSpPr>
        <p:spPr/>
        <p:txBody>
          <a:bodyPr/>
          <a:lstStyle/>
          <a:p>
            <a:pPr>
              <a:defRPr/>
            </a:pPr>
            <a:fld id="{6B2E1CC0-9ECC-4723-9E80-88A86082B7DE}" type="slidenum">
              <a:rPr lang="fr-FR" smtClean="0"/>
              <a:t>13</a:t>
            </a:fld>
            <a:endParaRPr lang="fr-FR"/>
          </a:p>
        </p:txBody>
      </p:sp>
    </p:spTree>
    <p:extLst>
      <p:ext uri="{BB962C8B-B14F-4D97-AF65-F5344CB8AC3E}">
        <p14:creationId xmlns:p14="http://schemas.microsoft.com/office/powerpoint/2010/main" val="19743694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a:p>
            <a:r>
              <a:rPr lang="fr-FR" dirty="0"/>
              <a:t>https://</a:t>
            </a:r>
            <a:r>
              <a:rPr lang="fr-FR" dirty="0" err="1"/>
              <a:t>eduscol.education.fr</a:t>
            </a:r>
            <a:r>
              <a:rPr lang="fr-FR" dirty="0"/>
              <a:t>/2304/</a:t>
            </a:r>
            <a:r>
              <a:rPr lang="fr-FR" dirty="0" err="1"/>
              <a:t>evaluations</a:t>
            </a:r>
            <a:r>
              <a:rPr lang="fr-FR" dirty="0"/>
              <a:t>-de-</a:t>
            </a:r>
            <a:r>
              <a:rPr lang="fr-FR" dirty="0" err="1"/>
              <a:t>debut</a:t>
            </a:r>
            <a:r>
              <a:rPr lang="fr-FR" dirty="0"/>
              <a:t>-de-</a:t>
            </a:r>
            <a:r>
              <a:rPr lang="fr-FR" dirty="0" err="1"/>
              <a:t>sixieme</a:t>
            </a:r>
            <a:endParaRPr lang="fr-FR" dirty="0"/>
          </a:p>
          <a:p>
            <a:endParaRPr lang="fr-FR" dirty="0"/>
          </a:p>
          <a:p>
            <a:endParaRPr lang="fr-FR" dirty="0"/>
          </a:p>
          <a:p>
            <a:endParaRPr lang="fr-FR" dirty="0"/>
          </a:p>
        </p:txBody>
      </p:sp>
      <p:sp>
        <p:nvSpPr>
          <p:cNvPr id="4" name="Espace réservé du numéro de diapositive 3"/>
          <p:cNvSpPr>
            <a:spLocks noGrp="1"/>
          </p:cNvSpPr>
          <p:nvPr>
            <p:ph type="sldNum" sz="quarter" idx="5"/>
          </p:nvPr>
        </p:nvSpPr>
        <p:spPr/>
        <p:txBody>
          <a:bodyPr/>
          <a:lstStyle/>
          <a:p>
            <a:pPr>
              <a:defRPr/>
            </a:pPr>
            <a:fld id="{6B2E1CC0-9ECC-4723-9E80-88A86082B7DE}" type="slidenum">
              <a:rPr lang="fr-FR" smtClean="0"/>
              <a:t>14</a:t>
            </a:fld>
            <a:endParaRPr lang="fr-FR"/>
          </a:p>
        </p:txBody>
      </p:sp>
    </p:spTree>
    <p:extLst>
      <p:ext uri="{BB962C8B-B14F-4D97-AF65-F5344CB8AC3E}">
        <p14:creationId xmlns:p14="http://schemas.microsoft.com/office/powerpoint/2010/main" val="40922037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a:p>
            <a:r>
              <a:rPr lang="fr-FR" dirty="0"/>
              <a:t>https://eduscol.education.fr/3046/suivi-et-accompagnement-des-eleves-de-3e-et-de-2de-en-mathematiques</a:t>
            </a:r>
          </a:p>
          <a:p>
            <a:endParaRPr lang="fr-FR" dirty="0"/>
          </a:p>
          <a:p>
            <a:endParaRPr lang="fr-FR" dirty="0"/>
          </a:p>
          <a:p>
            <a:endParaRPr lang="fr-FR" dirty="0"/>
          </a:p>
        </p:txBody>
      </p:sp>
      <p:sp>
        <p:nvSpPr>
          <p:cNvPr id="4" name="Espace réservé du numéro de diapositive 3"/>
          <p:cNvSpPr>
            <a:spLocks noGrp="1"/>
          </p:cNvSpPr>
          <p:nvPr>
            <p:ph type="sldNum" sz="quarter" idx="5"/>
          </p:nvPr>
        </p:nvSpPr>
        <p:spPr/>
        <p:txBody>
          <a:bodyPr/>
          <a:lstStyle/>
          <a:p>
            <a:pPr>
              <a:defRPr/>
            </a:pPr>
            <a:fld id="{6B2E1CC0-9ECC-4723-9E80-88A86082B7DE}" type="slidenum">
              <a:rPr lang="fr-FR" smtClean="0"/>
              <a:t>15</a:t>
            </a:fld>
            <a:endParaRPr lang="fr-FR"/>
          </a:p>
        </p:txBody>
      </p:sp>
    </p:spTree>
    <p:extLst>
      <p:ext uri="{BB962C8B-B14F-4D97-AF65-F5344CB8AC3E}">
        <p14:creationId xmlns:p14="http://schemas.microsoft.com/office/powerpoint/2010/main" val="23059116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6B2E1CC0-9ECC-4723-9E80-88A86082B7DE}" type="slidenum">
              <a:rPr lang="fr-FR" smtClean="0"/>
              <a:t>16</a:t>
            </a:fld>
            <a:endParaRPr lang="fr-FR"/>
          </a:p>
        </p:txBody>
      </p:sp>
    </p:spTree>
    <p:extLst>
      <p:ext uri="{BB962C8B-B14F-4D97-AF65-F5344CB8AC3E}">
        <p14:creationId xmlns:p14="http://schemas.microsoft.com/office/powerpoint/2010/main" val="23508138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6B2E1CC0-9ECC-4723-9E80-88A86082B7DE}" type="slidenum">
              <a:rPr lang="fr-FR" smtClean="0"/>
              <a:t>17</a:t>
            </a:fld>
            <a:endParaRPr lang="fr-FR"/>
          </a:p>
        </p:txBody>
      </p:sp>
    </p:spTree>
    <p:extLst>
      <p:ext uri="{BB962C8B-B14F-4D97-AF65-F5344CB8AC3E}">
        <p14:creationId xmlns:p14="http://schemas.microsoft.com/office/powerpoint/2010/main" val="3018920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a:defRPr/>
            </a:pPr>
            <a:fld id="{6B2E1CC0-9ECC-4723-9E80-88A86082B7DE}" type="slidenum">
              <a:rPr lang="fr-FR" smtClean="0"/>
              <a:t>18</a:t>
            </a:fld>
            <a:endParaRPr lang="fr-FR"/>
          </a:p>
        </p:txBody>
      </p:sp>
    </p:spTree>
    <p:extLst>
      <p:ext uri="{BB962C8B-B14F-4D97-AF65-F5344CB8AC3E}">
        <p14:creationId xmlns:p14="http://schemas.microsoft.com/office/powerpoint/2010/main" val="28868081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cs typeface="Calibri"/>
            </a:endParaRPr>
          </a:p>
        </p:txBody>
      </p:sp>
      <p:sp>
        <p:nvSpPr>
          <p:cNvPr id="4" name="Espace réservé du numéro de diapositive 3"/>
          <p:cNvSpPr>
            <a:spLocks noGrp="1"/>
          </p:cNvSpPr>
          <p:nvPr>
            <p:ph type="sldNum" sz="quarter" idx="5"/>
          </p:nvPr>
        </p:nvSpPr>
        <p:spPr/>
        <p:txBody>
          <a:bodyPr/>
          <a:lstStyle/>
          <a:p>
            <a:pPr>
              <a:defRPr/>
            </a:pPr>
            <a:fld id="{6B2E1CC0-9ECC-4723-9E80-88A86082B7DE}" type="slidenum">
              <a:rPr lang="fr-FR"/>
              <a:t>19</a:t>
            </a:fld>
            <a:endParaRPr lang="fr-FR"/>
          </a:p>
        </p:txBody>
      </p:sp>
    </p:spTree>
    <p:extLst>
      <p:ext uri="{BB962C8B-B14F-4D97-AF65-F5344CB8AC3E}">
        <p14:creationId xmlns:p14="http://schemas.microsoft.com/office/powerpoint/2010/main" val="41206349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6B2E1CC0-9ECC-4723-9E80-88A86082B7DE}" type="slidenum">
              <a:rPr lang="fr-FR" smtClean="0"/>
              <a:t>2</a:t>
            </a:fld>
            <a:endParaRPr lang="fr-FR"/>
          </a:p>
        </p:txBody>
      </p:sp>
    </p:spTree>
    <p:extLst>
      <p:ext uri="{BB962C8B-B14F-4D97-AF65-F5344CB8AC3E}">
        <p14:creationId xmlns:p14="http://schemas.microsoft.com/office/powerpoint/2010/main" val="15197958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cs typeface="Calibri"/>
            </a:endParaRPr>
          </a:p>
        </p:txBody>
      </p:sp>
      <p:sp>
        <p:nvSpPr>
          <p:cNvPr id="4" name="Espace réservé du numéro de diapositive 3"/>
          <p:cNvSpPr>
            <a:spLocks noGrp="1"/>
          </p:cNvSpPr>
          <p:nvPr>
            <p:ph type="sldNum" sz="quarter" idx="5"/>
          </p:nvPr>
        </p:nvSpPr>
        <p:spPr/>
        <p:txBody>
          <a:bodyPr/>
          <a:lstStyle/>
          <a:p>
            <a:pPr>
              <a:defRPr/>
            </a:pPr>
            <a:fld id="{6B2E1CC0-9ECC-4723-9E80-88A86082B7DE}" type="slidenum">
              <a:rPr lang="fr-FR"/>
              <a:t>20</a:t>
            </a:fld>
            <a:endParaRPr lang="fr-FR"/>
          </a:p>
        </p:txBody>
      </p:sp>
    </p:spTree>
    <p:extLst>
      <p:ext uri="{BB962C8B-B14F-4D97-AF65-F5344CB8AC3E}">
        <p14:creationId xmlns:p14="http://schemas.microsoft.com/office/powerpoint/2010/main" val="40067961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cs typeface="Calibri"/>
            </a:endParaRPr>
          </a:p>
        </p:txBody>
      </p:sp>
      <p:sp>
        <p:nvSpPr>
          <p:cNvPr id="4" name="Espace réservé du numéro de diapositive 3"/>
          <p:cNvSpPr>
            <a:spLocks noGrp="1"/>
          </p:cNvSpPr>
          <p:nvPr>
            <p:ph type="sldNum" sz="quarter" idx="5"/>
          </p:nvPr>
        </p:nvSpPr>
        <p:spPr/>
        <p:txBody>
          <a:bodyPr/>
          <a:lstStyle/>
          <a:p>
            <a:pPr>
              <a:defRPr/>
            </a:pPr>
            <a:fld id="{6B2E1CC0-9ECC-4723-9E80-88A86082B7DE}" type="slidenum">
              <a:rPr lang="fr-FR"/>
              <a:t>21</a:t>
            </a:fld>
            <a:endParaRPr lang="fr-FR"/>
          </a:p>
        </p:txBody>
      </p:sp>
    </p:spTree>
    <p:extLst>
      <p:ext uri="{BB962C8B-B14F-4D97-AF65-F5344CB8AC3E}">
        <p14:creationId xmlns:p14="http://schemas.microsoft.com/office/powerpoint/2010/main" val="20460140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a:defRPr/>
            </a:pPr>
            <a:fld id="{6B2E1CC0-9ECC-4723-9E80-88A86082B7DE}" type="slidenum">
              <a:rPr lang="fr-FR" smtClean="0"/>
              <a:t>22</a:t>
            </a:fld>
            <a:endParaRPr lang="fr-FR"/>
          </a:p>
        </p:txBody>
      </p:sp>
    </p:spTree>
    <p:extLst>
      <p:ext uri="{BB962C8B-B14F-4D97-AF65-F5344CB8AC3E}">
        <p14:creationId xmlns:p14="http://schemas.microsoft.com/office/powerpoint/2010/main" val="301667355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Analyse d’une trace écrite d’élève lors de la résolution d’un exercice du DNB. L’élève n’explique pas sa méthode qui est cependant juste et astucieuse. Il raisonne par comparaisons entre les bijoux, sans chercher à connaître le prix d’un triangle en verre et d’un triangle en métal.</a:t>
            </a:r>
          </a:p>
          <a:p>
            <a:r>
              <a:rPr lang="fr-FR" dirty="0"/>
              <a:t>Son premier calcul donne le double de l’écart entre les deux types de triangles (par comparaison des bijoux 1 et 2).  Le deuxième calcul donne l’écart entre les deux types de triangles. Le troisième calcul donne le prix du bijou 3 (par comparaisons des bijoux 2 et 3).</a:t>
            </a:r>
          </a:p>
          <a:p>
            <a:endParaRPr lang="fr-FR" dirty="0"/>
          </a:p>
          <a:p>
            <a:r>
              <a:rPr lang="fr-FR" dirty="0"/>
              <a:t>Intérêt : plusieurs démarches possibles, travail d’explicitation à faire à l’oral (outil </a:t>
            </a:r>
            <a:r>
              <a:rPr lang="fr-FR" dirty="0" err="1"/>
              <a:t>visualiseur</a:t>
            </a:r>
            <a:r>
              <a:rPr lang="fr-FR" dirty="0"/>
              <a:t>)</a:t>
            </a:r>
          </a:p>
          <a:p>
            <a:r>
              <a:rPr lang="fr-FR" dirty="0"/>
              <a:t>Les systèmes ne sont plus au programme du cycle 4</a:t>
            </a:r>
          </a:p>
          <a:p>
            <a:r>
              <a:rPr lang="fr-FR" dirty="0"/>
              <a:t>Au collège : manipulation possible ( bijou 1+ bijou 2 = 2 bijoux 3), peut se faire </a:t>
            </a:r>
            <a:r>
              <a:rPr lang="fr-FR"/>
              <a:t>très tôt</a:t>
            </a:r>
            <a:endParaRPr lang="fr-FR" dirty="0"/>
          </a:p>
        </p:txBody>
      </p:sp>
      <p:sp>
        <p:nvSpPr>
          <p:cNvPr id="4" name="Espace réservé du numéro de diapositive 3"/>
          <p:cNvSpPr>
            <a:spLocks noGrp="1"/>
          </p:cNvSpPr>
          <p:nvPr>
            <p:ph type="sldNum" sz="quarter" idx="5"/>
          </p:nvPr>
        </p:nvSpPr>
        <p:spPr/>
        <p:txBody>
          <a:bodyPr/>
          <a:lstStyle/>
          <a:p>
            <a:pPr>
              <a:defRPr/>
            </a:pPr>
            <a:fld id="{6B2E1CC0-9ECC-4723-9E80-88A86082B7DE}" type="slidenum">
              <a:rPr lang="fr-FR" smtClean="0"/>
              <a:t>23</a:t>
            </a:fld>
            <a:endParaRPr lang="fr-FR"/>
          </a:p>
        </p:txBody>
      </p:sp>
    </p:spTree>
    <p:extLst>
      <p:ext uri="{BB962C8B-B14F-4D97-AF65-F5344CB8AC3E}">
        <p14:creationId xmlns:p14="http://schemas.microsoft.com/office/powerpoint/2010/main" val="2589440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La résolution de cet exercice se fait à l’aide d’une équation du second degré. </a:t>
            </a:r>
          </a:p>
          <a:p>
            <a:r>
              <a:rPr lang="fr-FR" dirty="0"/>
              <a:t>Analyse de la résolution proposée par l’élève :  modélisation (partielle) de l’énoncé. Développement exact de l’expression littérale. Il manque à l’élève une équation pour « éliminer » l’une des inconnues. Comment peut-on évaluer cette production d’élève ?</a:t>
            </a:r>
          </a:p>
          <a:p>
            <a:r>
              <a:rPr lang="fr-FR" dirty="0"/>
              <a:t>Elève qui formalise très (trop) vite sans expliciter son objectif</a:t>
            </a:r>
          </a:p>
        </p:txBody>
      </p:sp>
      <p:sp>
        <p:nvSpPr>
          <p:cNvPr id="4" name="Espace réservé du numéro de diapositive 3"/>
          <p:cNvSpPr>
            <a:spLocks noGrp="1"/>
          </p:cNvSpPr>
          <p:nvPr>
            <p:ph type="sldNum" sz="quarter" idx="5"/>
          </p:nvPr>
        </p:nvSpPr>
        <p:spPr/>
        <p:txBody>
          <a:bodyPr/>
          <a:lstStyle/>
          <a:p>
            <a:pPr>
              <a:defRPr/>
            </a:pPr>
            <a:fld id="{6B2E1CC0-9ECC-4723-9E80-88A86082B7DE}" type="slidenum">
              <a:rPr lang="fr-FR" smtClean="0"/>
              <a:t>24</a:t>
            </a:fld>
            <a:endParaRPr lang="fr-FR"/>
          </a:p>
        </p:txBody>
      </p:sp>
    </p:spTree>
    <p:extLst>
      <p:ext uri="{BB962C8B-B14F-4D97-AF65-F5344CB8AC3E}">
        <p14:creationId xmlns:p14="http://schemas.microsoft.com/office/powerpoint/2010/main" val="95150843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a:p>
            <a:r>
              <a:rPr lang="fr-FR" dirty="0"/>
              <a:t>Pour le dernier point : c’est une monstration</a:t>
            </a:r>
          </a:p>
        </p:txBody>
      </p:sp>
      <p:sp>
        <p:nvSpPr>
          <p:cNvPr id="4" name="Espace réservé du numéro de diapositive 3"/>
          <p:cNvSpPr>
            <a:spLocks noGrp="1"/>
          </p:cNvSpPr>
          <p:nvPr>
            <p:ph type="sldNum" sz="quarter" idx="10"/>
          </p:nvPr>
        </p:nvSpPr>
        <p:spPr/>
        <p:txBody>
          <a:bodyPr/>
          <a:lstStyle/>
          <a:p>
            <a:pPr>
              <a:defRPr/>
            </a:pPr>
            <a:fld id="{6B2E1CC0-9ECC-4723-9E80-88A86082B7DE}" type="slidenum">
              <a:rPr lang="fr-FR" smtClean="0"/>
              <a:t>25</a:t>
            </a:fld>
            <a:endParaRPr lang="fr-FR"/>
          </a:p>
        </p:txBody>
      </p:sp>
    </p:spTree>
    <p:extLst>
      <p:ext uri="{BB962C8B-B14F-4D97-AF65-F5344CB8AC3E}">
        <p14:creationId xmlns:p14="http://schemas.microsoft.com/office/powerpoint/2010/main" val="228523737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ea typeface="Calibri"/>
              <a:cs typeface="Calibri"/>
            </a:endParaRPr>
          </a:p>
        </p:txBody>
      </p:sp>
      <p:sp>
        <p:nvSpPr>
          <p:cNvPr id="4" name="Espace réservé du numéro de diapositive 3"/>
          <p:cNvSpPr>
            <a:spLocks noGrp="1"/>
          </p:cNvSpPr>
          <p:nvPr>
            <p:ph type="sldNum" sz="quarter" idx="5"/>
          </p:nvPr>
        </p:nvSpPr>
        <p:spPr/>
        <p:txBody>
          <a:bodyPr/>
          <a:lstStyle/>
          <a:p>
            <a:pPr>
              <a:defRPr/>
            </a:pPr>
            <a:fld id="{6B2E1CC0-9ECC-4723-9E80-88A86082B7DE}" type="slidenum">
              <a:rPr lang="fr-FR"/>
              <a:t>26</a:t>
            </a:fld>
            <a:endParaRPr lang="fr-FR"/>
          </a:p>
        </p:txBody>
      </p:sp>
    </p:spTree>
    <p:extLst>
      <p:ext uri="{BB962C8B-B14F-4D97-AF65-F5344CB8AC3E}">
        <p14:creationId xmlns:p14="http://schemas.microsoft.com/office/powerpoint/2010/main" val="235750261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ea typeface="Calibri"/>
              <a:cs typeface="Calibri"/>
            </a:endParaRPr>
          </a:p>
        </p:txBody>
      </p:sp>
      <p:sp>
        <p:nvSpPr>
          <p:cNvPr id="4" name="Espace réservé du numéro de diapositive 3"/>
          <p:cNvSpPr>
            <a:spLocks noGrp="1"/>
          </p:cNvSpPr>
          <p:nvPr>
            <p:ph type="sldNum" sz="quarter" idx="5"/>
          </p:nvPr>
        </p:nvSpPr>
        <p:spPr/>
        <p:txBody>
          <a:bodyPr/>
          <a:lstStyle/>
          <a:p>
            <a:pPr>
              <a:defRPr/>
            </a:pPr>
            <a:fld id="{6B2E1CC0-9ECC-4723-9E80-88A86082B7DE}" type="slidenum">
              <a:rPr lang="fr-FR"/>
              <a:t>27</a:t>
            </a:fld>
            <a:endParaRPr lang="fr-FR"/>
          </a:p>
        </p:txBody>
      </p:sp>
    </p:spTree>
    <p:extLst>
      <p:ext uri="{BB962C8B-B14F-4D97-AF65-F5344CB8AC3E}">
        <p14:creationId xmlns:p14="http://schemas.microsoft.com/office/powerpoint/2010/main" val="330994821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a:defRPr/>
            </a:pPr>
            <a:fld id="{6B2E1CC0-9ECC-4723-9E80-88A86082B7DE}" type="slidenum">
              <a:rPr lang="fr-FR" smtClean="0"/>
              <a:t>28</a:t>
            </a:fld>
            <a:endParaRPr lang="fr-FR"/>
          </a:p>
        </p:txBody>
      </p:sp>
    </p:spTree>
    <p:extLst>
      <p:ext uri="{BB962C8B-B14F-4D97-AF65-F5344CB8AC3E}">
        <p14:creationId xmlns:p14="http://schemas.microsoft.com/office/powerpoint/2010/main" val="246264171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 La création d’une classe sur la plateforme permet :</a:t>
            </a:r>
          </a:p>
          <a:p>
            <a:pPr marL="150516" indent="-150516">
              <a:buFont typeface="Arial" panose="020B0604020202020204" pitchFamily="34" charset="0"/>
              <a:buChar char="•"/>
            </a:pPr>
            <a:r>
              <a:rPr lang="fr-FR" dirty="0"/>
              <a:t>de donner aux élèves des activités interactives en ligne organisées sous forme de séquences pédagogiques </a:t>
            </a:r>
          </a:p>
          <a:p>
            <a:pPr marL="551892" lvl="1" indent="-150516">
              <a:buFont typeface="Arial" panose="020B0604020202020204" pitchFamily="34" charset="0"/>
              <a:buChar char="•"/>
            </a:pPr>
            <a:r>
              <a:rPr lang="fr-FR" dirty="0"/>
              <a:t>des feuilles d’exercices à génération aléatoire proposant des indications, une analyse de réponse et des éléments de solution,</a:t>
            </a:r>
          </a:p>
          <a:p>
            <a:pPr marL="551892" lvl="1" indent="-150516">
              <a:buFont typeface="Arial" panose="020B0604020202020204" pitchFamily="34" charset="0"/>
              <a:buChar char="•"/>
            </a:pPr>
            <a:r>
              <a:rPr lang="fr-FR" dirty="0"/>
              <a:t>des examens à faire en ligne en temps limité,</a:t>
            </a:r>
          </a:p>
          <a:p>
            <a:pPr marL="551892" lvl="1" indent="-150516">
              <a:buFont typeface="Arial" panose="020B0604020202020204" pitchFamily="34" charset="0"/>
              <a:buChar char="•"/>
            </a:pPr>
            <a:r>
              <a:rPr lang="fr-FR" dirty="0"/>
              <a:t>des activités mixant un exercice à génération aléatoire analysé par le serveur avec la justification de l’élève corrigée par l’enseignant,</a:t>
            </a:r>
          </a:p>
          <a:p>
            <a:pPr marL="551892" lvl="1" indent="-150516">
              <a:buFont typeface="Arial" panose="020B0604020202020204" pitchFamily="34" charset="0"/>
              <a:buChar char="•"/>
            </a:pPr>
            <a:r>
              <a:rPr lang="fr-FR" dirty="0"/>
              <a:t>des documents de cours interactifs intégrant des exemples et exercices avec données aléatoires,</a:t>
            </a:r>
          </a:p>
          <a:p>
            <a:pPr marL="551892" lvl="1" indent="-150516">
              <a:buFont typeface="Arial" panose="020B0604020202020204" pitchFamily="34" charset="0"/>
              <a:buChar char="•"/>
            </a:pPr>
            <a:r>
              <a:rPr lang="fr-FR" dirty="0"/>
              <a:t>des notions du glossaire,</a:t>
            </a:r>
          </a:p>
          <a:p>
            <a:pPr marL="551892" lvl="1" indent="-150516">
              <a:buFont typeface="Arial" panose="020B0604020202020204" pitchFamily="34" charset="0"/>
              <a:buChar char="•"/>
            </a:pPr>
            <a:r>
              <a:rPr lang="fr-FR" dirty="0"/>
              <a:t>des outils...</a:t>
            </a:r>
          </a:p>
          <a:p>
            <a:pPr marL="150516" indent="-150516">
              <a:buFont typeface="Arial" panose="020B0604020202020204" pitchFamily="34" charset="0"/>
              <a:buChar char="•"/>
            </a:pPr>
            <a:r>
              <a:rPr lang="fr-FR" dirty="0"/>
              <a:t>de suivre le travail des élèves : notes et statistiques, détails d'un examen ou d'un exercice, constitution de groupes pour différencier le travail à donner aux élèves ;</a:t>
            </a:r>
          </a:p>
          <a:p>
            <a:pPr marL="150516" indent="-150516">
              <a:buFont typeface="Arial" panose="020B0604020202020204" pitchFamily="34" charset="0"/>
              <a:buChar char="•"/>
            </a:pPr>
            <a:r>
              <a:rPr lang="fr-FR" dirty="0"/>
              <a:t>De faciliter la communication prof/élèves : message du jour pour introduire le travail à faire, questionnaires, enregistrements des détails des exercices et examens...</a:t>
            </a:r>
          </a:p>
          <a:p>
            <a:endParaRPr lang="fr-FR" dirty="0"/>
          </a:p>
          <a:p>
            <a:endParaRPr lang="fr-FR" dirty="0"/>
          </a:p>
        </p:txBody>
      </p:sp>
      <p:sp>
        <p:nvSpPr>
          <p:cNvPr id="4" name="Espace réservé du numéro de diapositive 3"/>
          <p:cNvSpPr>
            <a:spLocks noGrp="1"/>
          </p:cNvSpPr>
          <p:nvPr>
            <p:ph type="sldNum" sz="quarter" idx="5"/>
          </p:nvPr>
        </p:nvSpPr>
        <p:spPr/>
        <p:txBody>
          <a:bodyPr/>
          <a:lstStyle/>
          <a:p>
            <a:fld id="{DC8AE85D-E3B7-6B48-B461-BF3019A4F0CD}" type="slidenum">
              <a:rPr lang="fr-FR" smtClean="0"/>
              <a:t>29</a:t>
            </a:fld>
            <a:endParaRPr lang="fr-FR"/>
          </a:p>
        </p:txBody>
      </p:sp>
    </p:spTree>
    <p:extLst>
      <p:ext uri="{BB962C8B-B14F-4D97-AF65-F5344CB8AC3E}">
        <p14:creationId xmlns:p14="http://schemas.microsoft.com/office/powerpoint/2010/main" val="20652330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Espace réservé de l'image des diapositives 1"/>
          <p:cNvSpPr>
            <a:spLocks noGrp="1" noRot="1" noChangeAspect="1"/>
          </p:cNvSpPr>
          <p:nvPr>
            <p:ph type="sldImg"/>
          </p:nvPr>
        </p:nvSpPr>
        <p:spPr bwMode="auto"/>
      </p:sp>
      <p:sp>
        <p:nvSpPr>
          <p:cNvPr id="5" name="Espace réservé des commentaires 2"/>
          <p:cNvSpPr>
            <a:spLocks noGrp="1"/>
          </p:cNvSpPr>
          <p:nvPr>
            <p:ph type="body" idx="1"/>
          </p:nvPr>
        </p:nvSpPr>
        <p:spPr bwMode="auto"/>
        <p:txBody>
          <a:bodyPr/>
          <a:lstStyle/>
          <a:p>
            <a:pPr>
              <a:defRPr/>
            </a:pPr>
            <a:endParaRPr lang="fr-FR" dirty="0"/>
          </a:p>
        </p:txBody>
      </p:sp>
      <p:sp>
        <p:nvSpPr>
          <p:cNvPr id="6" name="Espace réservé du numéro de diapositive 3"/>
          <p:cNvSpPr>
            <a:spLocks noGrp="1"/>
          </p:cNvSpPr>
          <p:nvPr>
            <p:ph type="sldNum" sz="quarter" idx="10"/>
          </p:nvPr>
        </p:nvSpPr>
        <p:spPr bwMode="auto"/>
        <p:txBody>
          <a:bodyPr/>
          <a:lstStyle/>
          <a:p>
            <a:pPr>
              <a:defRPr/>
            </a:pPr>
            <a:fld id="{8140B2F8-46CF-47D6-9A00-822FCBDEB5D6}" type="slidenum">
              <a:rPr lang="fr-FR"/>
              <a:t>3</a:t>
            </a:fld>
            <a:endParaRPr lang="fr-F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Afin de faciliter la recherche de ressources WIMS pour la création de feuilles d’exercices, un outil accessible depuis la page d’accueil visiteur et la page d’accueil de l’espace enseignant, permet la mise en correspondance des ressources avec les différents programmes officiels de mathématiques.</a:t>
            </a:r>
          </a:p>
          <a:p>
            <a:pPr>
              <a:lnSpc>
                <a:spcPct val="119000"/>
              </a:lnSpc>
              <a:spcAft>
                <a:spcPts val="527"/>
              </a:spcAft>
            </a:pPr>
            <a:endParaRPr lang="fr-FR" sz="1600" kern="1400" dirty="0">
              <a:solidFill>
                <a:srgbClr val="000000"/>
              </a:solidFill>
              <a:latin typeface="Calibri" panose="020F0502020204030204" pitchFamily="34" charset="0"/>
            </a:endParaRPr>
          </a:p>
          <a:p>
            <a:pPr>
              <a:lnSpc>
                <a:spcPct val="119000"/>
              </a:lnSpc>
              <a:spcAft>
                <a:spcPts val="527"/>
              </a:spcAft>
            </a:pPr>
            <a:r>
              <a:rPr lang="fr-FR" sz="1600" kern="1400" dirty="0">
                <a:solidFill>
                  <a:srgbClr val="000000"/>
                </a:solidFill>
                <a:latin typeface="Calibri" panose="020F0502020204030204" pitchFamily="34" charset="0"/>
              </a:rPr>
              <a:t>Pour chaque point de programme, les notions du glossaire et des exercices de la banque WIMS sont mis en lien de façon à pouvoir les insérer directement dans une feuille d’exercices en préparation ou comme outils dans la classe.</a:t>
            </a:r>
          </a:p>
          <a:p>
            <a:pPr defTabSz="802752">
              <a:lnSpc>
                <a:spcPct val="119000"/>
              </a:lnSpc>
              <a:spcAft>
                <a:spcPts val="527"/>
              </a:spcAft>
              <a:defRPr/>
            </a:pPr>
            <a:endParaRPr lang="fr-FR" sz="1600" kern="1400" dirty="0">
              <a:solidFill>
                <a:srgbClr val="000000"/>
              </a:solidFill>
              <a:latin typeface="Calibri" panose="020F0502020204030204" pitchFamily="34" charset="0"/>
            </a:endParaRPr>
          </a:p>
          <a:p>
            <a:pPr defTabSz="802752">
              <a:lnSpc>
                <a:spcPct val="119000"/>
              </a:lnSpc>
              <a:spcAft>
                <a:spcPts val="527"/>
              </a:spcAft>
              <a:defRPr/>
            </a:pPr>
            <a:r>
              <a:rPr lang="fr-FR" sz="1600" kern="1400" dirty="0">
                <a:solidFill>
                  <a:srgbClr val="000000"/>
                </a:solidFill>
                <a:latin typeface="Calibri" panose="020F0502020204030204" pitchFamily="34" charset="0"/>
              </a:rPr>
              <a:t>Ces programmes augmentés sont écrits, maintenus et publiés sur tous les serveurs WIMS par le groupe </a:t>
            </a:r>
            <a:r>
              <a:rPr lang="fr-FR" sz="1600" i="1" kern="1400" dirty="0" err="1">
                <a:solidFill>
                  <a:srgbClr val="000000"/>
                </a:solidFill>
                <a:latin typeface="Calibri" panose="020F0502020204030204" pitchFamily="34" charset="0"/>
              </a:rPr>
              <a:t>euler</a:t>
            </a:r>
            <a:r>
              <a:rPr lang="fr-FR" sz="1600" kern="1400" dirty="0">
                <a:solidFill>
                  <a:srgbClr val="000000"/>
                </a:solidFill>
                <a:latin typeface="Calibri" panose="020F0502020204030204" pitchFamily="34" charset="0"/>
              </a:rPr>
              <a:t> de l’académie de Versailles.</a:t>
            </a:r>
          </a:p>
          <a:p>
            <a:pPr>
              <a:lnSpc>
                <a:spcPct val="119000"/>
              </a:lnSpc>
              <a:spcAft>
                <a:spcPts val="527"/>
              </a:spcAft>
            </a:pPr>
            <a:endParaRPr lang="fr-FR" sz="1600" kern="1400" dirty="0">
              <a:solidFill>
                <a:srgbClr val="000000"/>
              </a:solidFill>
              <a:latin typeface="Calibri" panose="020F0502020204030204" pitchFamily="34" charset="0"/>
            </a:endParaRPr>
          </a:p>
          <a:p>
            <a:endParaRPr lang="fr-FR" dirty="0"/>
          </a:p>
          <a:p>
            <a:endParaRPr lang="fr-FR" dirty="0"/>
          </a:p>
          <a:p>
            <a:endParaRPr lang="fr-FR" dirty="0"/>
          </a:p>
        </p:txBody>
      </p:sp>
      <p:sp>
        <p:nvSpPr>
          <p:cNvPr id="4" name="Espace réservé du numéro de diapositive 3"/>
          <p:cNvSpPr>
            <a:spLocks noGrp="1"/>
          </p:cNvSpPr>
          <p:nvPr>
            <p:ph type="sldNum" sz="quarter" idx="5"/>
          </p:nvPr>
        </p:nvSpPr>
        <p:spPr/>
        <p:txBody>
          <a:bodyPr/>
          <a:lstStyle/>
          <a:p>
            <a:fld id="{DC8AE85D-E3B7-6B48-B461-BF3019A4F0CD}" type="slidenum">
              <a:rPr lang="fr-FR" smtClean="0"/>
              <a:t>30</a:t>
            </a:fld>
            <a:endParaRPr lang="fr-FR"/>
          </a:p>
        </p:txBody>
      </p:sp>
    </p:spTree>
    <p:extLst>
      <p:ext uri="{BB962C8B-B14F-4D97-AF65-F5344CB8AC3E}">
        <p14:creationId xmlns:p14="http://schemas.microsoft.com/office/powerpoint/2010/main" val="8569017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spcAft>
                <a:spcPts val="527"/>
              </a:spcAft>
            </a:pPr>
            <a:r>
              <a:rPr lang="fr-FR" sz="1600" dirty="0">
                <a:solidFill>
                  <a:srgbClr val="000000"/>
                </a:solidFill>
                <a:latin typeface="Calibri" panose="020F0502020204030204" pitchFamily="34" charset="0"/>
              </a:rPr>
              <a:t>Une classe ouverte «</a:t>
            </a:r>
            <a:r>
              <a:rPr lang="fr-FR" sz="1600" u="sng" dirty="0">
                <a:solidFill>
                  <a:srgbClr val="0563C1"/>
                </a:solidFill>
                <a:latin typeface="Calibri" panose="020F0502020204030204" pitchFamily="34" charset="0"/>
                <a:hlinkClick r:id="rId3" tooltip="Mode d&amp;apos;emploi"/>
              </a:rPr>
              <a:t> </a:t>
            </a:r>
            <a:r>
              <a:rPr lang="fr-FR" sz="1600" b="1" u="sng" dirty="0">
                <a:solidFill>
                  <a:srgbClr val="0563C1"/>
                </a:solidFill>
                <a:latin typeface="Calibri" panose="020F0502020204030204" pitchFamily="34" charset="0"/>
                <a:hlinkClick r:id="rId3" tooltip="Mode d&amp;apos;emploi"/>
              </a:rPr>
              <a:t>AP Seconde</a:t>
            </a:r>
            <a:r>
              <a:rPr lang="fr-FR" sz="1600" dirty="0">
                <a:solidFill>
                  <a:srgbClr val="000000"/>
                </a:solidFill>
                <a:latin typeface="Calibri" panose="020F0502020204030204" pitchFamily="34" charset="0"/>
              </a:rPr>
              <a:t> » est maintenant disponible depuis le mois de février 2022 sur le serveur.</a:t>
            </a:r>
            <a:br>
              <a:rPr lang="fr-FR" sz="1600" dirty="0">
                <a:solidFill>
                  <a:srgbClr val="000000"/>
                </a:solidFill>
                <a:latin typeface="Calibri" panose="020F0502020204030204" pitchFamily="34" charset="0"/>
              </a:rPr>
            </a:br>
            <a:r>
              <a:rPr lang="fr-FR" sz="2500" dirty="0">
                <a:latin typeface="Arial" panose="020B0604020202020204" pitchFamily="34" charset="0"/>
              </a:rPr>
              <a:t>Les ressources proposées dans cette classe sont regroupées selon les thèmes du programme de mathématiques de seconde générale en vigueur (BO spécial n°1 du 22 janvier 2019).</a:t>
            </a:r>
            <a:br>
              <a:rPr lang="fr-FR" sz="1600" dirty="0">
                <a:solidFill>
                  <a:srgbClr val="000000"/>
                </a:solidFill>
                <a:latin typeface="Calibri" panose="020F0502020204030204" pitchFamily="34" charset="0"/>
              </a:rPr>
            </a:br>
            <a:r>
              <a:rPr lang="fr-FR" sz="1600" dirty="0">
                <a:solidFill>
                  <a:srgbClr val="000000"/>
                </a:solidFill>
                <a:latin typeface="Calibri" panose="020F0502020204030204" pitchFamily="34" charset="0"/>
              </a:rPr>
              <a:t>Cette classe prête à l’emploi peut être utilisée dans le cadre de la remédiation après les tests de positionnement.</a:t>
            </a:r>
            <a:br>
              <a:rPr lang="fr-FR" sz="1600" dirty="0">
                <a:solidFill>
                  <a:srgbClr val="000000"/>
                </a:solidFill>
                <a:latin typeface="Calibri" panose="020F0502020204030204" pitchFamily="34" charset="0"/>
              </a:rPr>
            </a:br>
            <a:r>
              <a:rPr lang="fr-FR" sz="1600" dirty="0">
                <a:solidFill>
                  <a:srgbClr val="000000"/>
                </a:solidFill>
                <a:latin typeface="Calibri" panose="020F0502020204030204" pitchFamily="34" charset="0"/>
              </a:rPr>
              <a:t>Les professeurs peuvent importer toutes ou une partie de ces ressources dans leur classe ou laisser les élèves s’inscrire dans cette classe ouverte. </a:t>
            </a:r>
            <a:endParaRPr lang="fr-FR" dirty="0"/>
          </a:p>
          <a:p>
            <a:endParaRPr lang="fr-FR" dirty="0"/>
          </a:p>
        </p:txBody>
      </p:sp>
      <p:sp>
        <p:nvSpPr>
          <p:cNvPr id="4" name="Espace réservé du numéro de diapositive 3"/>
          <p:cNvSpPr>
            <a:spLocks noGrp="1"/>
          </p:cNvSpPr>
          <p:nvPr>
            <p:ph type="sldNum" sz="quarter" idx="5"/>
          </p:nvPr>
        </p:nvSpPr>
        <p:spPr/>
        <p:txBody>
          <a:bodyPr/>
          <a:lstStyle/>
          <a:p>
            <a:fld id="{DC8AE85D-E3B7-6B48-B461-BF3019A4F0CD}" type="slidenum">
              <a:rPr lang="fr-FR" smtClean="0"/>
              <a:t>31</a:t>
            </a:fld>
            <a:endParaRPr lang="fr-FR"/>
          </a:p>
        </p:txBody>
      </p:sp>
    </p:spTree>
    <p:extLst>
      <p:ext uri="{BB962C8B-B14F-4D97-AF65-F5344CB8AC3E}">
        <p14:creationId xmlns:p14="http://schemas.microsoft.com/office/powerpoint/2010/main" val="5984400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Il est désormais possible de sauvegarder les devoirs libres d’une de ses classes pour les restaurer dans une autre.</a:t>
            </a:r>
          </a:p>
        </p:txBody>
      </p:sp>
      <p:sp>
        <p:nvSpPr>
          <p:cNvPr id="4" name="Espace réservé du numéro de diapositive 3"/>
          <p:cNvSpPr>
            <a:spLocks noGrp="1"/>
          </p:cNvSpPr>
          <p:nvPr>
            <p:ph type="sldNum" sz="quarter" idx="5"/>
          </p:nvPr>
        </p:nvSpPr>
        <p:spPr/>
        <p:txBody>
          <a:bodyPr/>
          <a:lstStyle/>
          <a:p>
            <a:pPr>
              <a:defRPr/>
            </a:pPr>
            <a:fld id="{6B2E1CC0-9ECC-4723-9E80-88A86082B7DE}" type="slidenum">
              <a:rPr lang="fr-FR" smtClean="0"/>
              <a:t>32</a:t>
            </a:fld>
            <a:endParaRPr lang="fr-FR"/>
          </a:p>
        </p:txBody>
      </p:sp>
    </p:spTree>
    <p:extLst>
      <p:ext uri="{BB962C8B-B14F-4D97-AF65-F5344CB8AC3E}">
        <p14:creationId xmlns:p14="http://schemas.microsoft.com/office/powerpoint/2010/main" val="114324140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defTabSz="802752" rtl="0">
              <a:defRPr/>
            </a:pPr>
            <a:r>
              <a:rPr lang="fr-FR" sz="1000" dirty="0"/>
              <a:t>Les devoirs libres apparaissent dans un onglet comme les feuilles, documents, examens…</a:t>
            </a:r>
          </a:p>
          <a:p>
            <a:r>
              <a:rPr lang="fr-FR" sz="1000" dirty="0">
                <a:latin typeface="Calibri" panose="020F0502020204030204" pitchFamily="34" charset="0"/>
                <a:ea typeface="Calibri" panose="020F0502020204030204" pitchFamily="34" charset="0"/>
                <a:cs typeface="Times New Roman" panose="02020603050405020304" pitchFamily="18" charset="0"/>
              </a:rPr>
              <a:t>Le type </a:t>
            </a:r>
            <a:r>
              <a:rPr lang="fr-FR" sz="1000" b="1" dirty="0">
                <a:latin typeface="Calibri" panose="020F0502020204030204" pitchFamily="34" charset="0"/>
                <a:ea typeface="Calibri" panose="020F0502020204030204" pitchFamily="34" charset="0"/>
                <a:cs typeface="Times New Roman" panose="02020603050405020304" pitchFamily="18" charset="0"/>
              </a:rPr>
              <a:t>Réponse en ligne</a:t>
            </a:r>
            <a:r>
              <a:rPr lang="fr-FR" sz="1000" dirty="0">
                <a:latin typeface="Calibri" panose="020F0502020204030204" pitchFamily="34" charset="0"/>
                <a:ea typeface="Calibri" panose="020F0502020204030204" pitchFamily="34" charset="0"/>
                <a:cs typeface="Times New Roman" panose="02020603050405020304" pitchFamily="18" charset="0"/>
              </a:rPr>
              <a:t> permet de construire un assemblage de zones de réponses avec du texte ou différents applets (pour l'instant GeoGebra). Chaque participant rédige sa composition (dans les différentes zones). </a:t>
            </a:r>
            <a:br>
              <a:rPr lang="fr-FR" sz="1000" dirty="0">
                <a:latin typeface="Calibri" panose="020F0502020204030204" pitchFamily="34" charset="0"/>
                <a:ea typeface="Calibri" panose="020F0502020204030204" pitchFamily="34" charset="0"/>
                <a:cs typeface="Times New Roman" panose="02020603050405020304" pitchFamily="18" charset="0"/>
              </a:rPr>
            </a:br>
            <a:r>
              <a:rPr lang="fr-FR" sz="1000" dirty="0"/>
              <a:t>L’enseignant peut : </a:t>
            </a:r>
          </a:p>
          <a:p>
            <a:pPr marL="150516" indent="-150516">
              <a:buFont typeface="Arial" panose="020B0604020202020204" pitchFamily="34" charset="0"/>
              <a:buChar char="•"/>
            </a:pPr>
            <a:r>
              <a:rPr lang="fr-FR" sz="1000" dirty="0"/>
              <a:t>suivre en temps réel le dépôt des différents devoirs ;</a:t>
            </a:r>
          </a:p>
          <a:p>
            <a:pPr marL="150516" indent="-150516">
              <a:buFont typeface="Arial" panose="020B0604020202020204" pitchFamily="34" charset="0"/>
              <a:buChar char="•"/>
            </a:pPr>
            <a:r>
              <a:rPr lang="fr-FR" sz="1000" dirty="0"/>
              <a:t>visualiser le travail d’un élève ;</a:t>
            </a:r>
          </a:p>
          <a:p>
            <a:pPr marL="150516" indent="-150516">
              <a:buFont typeface="Arial" panose="020B0604020202020204" pitchFamily="34" charset="0"/>
              <a:buChar char="•"/>
            </a:pPr>
            <a:r>
              <a:rPr lang="fr-FR" sz="1000" dirty="0"/>
              <a:t>rédiger une appréciation ;</a:t>
            </a:r>
          </a:p>
          <a:p>
            <a:pPr marL="150516" indent="-150516">
              <a:buFont typeface="Arial" panose="020B0604020202020204" pitchFamily="34" charset="0"/>
              <a:buChar char="•"/>
            </a:pPr>
            <a:r>
              <a:rPr lang="fr-FR" sz="1000" dirty="0"/>
              <a:t>mettre une note.</a:t>
            </a:r>
            <a:br>
              <a:rPr lang="fr-FR" sz="1000" dirty="0"/>
            </a:br>
            <a:endParaRPr lang="fr-FR" sz="1000" dirty="0"/>
          </a:p>
          <a:p>
            <a:r>
              <a:rPr lang="fr-FR" sz="1000" dirty="0"/>
              <a:t>L’élève peut :</a:t>
            </a:r>
          </a:p>
          <a:p>
            <a:pPr marL="150516" indent="-150516">
              <a:buFont typeface="Arial" panose="020B0604020202020204" pitchFamily="34" charset="0"/>
              <a:buChar char="•"/>
            </a:pPr>
            <a:r>
              <a:rPr lang="fr-FR" sz="1000" dirty="0"/>
              <a:t>voir sa copie corrigée et notée ;</a:t>
            </a:r>
          </a:p>
          <a:p>
            <a:pPr marL="150516" indent="-150516">
              <a:buFont typeface="Arial" panose="020B0604020202020204" pitchFamily="34" charset="0"/>
              <a:buChar char="•"/>
            </a:pPr>
            <a:r>
              <a:rPr lang="fr-FR" sz="1000" dirty="0"/>
              <a:t>télécharger les fichiers de correction en cliquant sur les liens de téléchargement.</a:t>
            </a:r>
          </a:p>
          <a:p>
            <a:endParaRPr lang="fr-FR" dirty="0"/>
          </a:p>
          <a:p>
            <a:endParaRPr lang="fr-FR" dirty="0"/>
          </a:p>
        </p:txBody>
      </p:sp>
      <p:sp>
        <p:nvSpPr>
          <p:cNvPr id="4" name="Espace réservé du numéro de diapositive 3"/>
          <p:cNvSpPr>
            <a:spLocks noGrp="1"/>
          </p:cNvSpPr>
          <p:nvPr>
            <p:ph type="sldNum" sz="quarter" idx="5"/>
          </p:nvPr>
        </p:nvSpPr>
        <p:spPr/>
        <p:txBody>
          <a:bodyPr/>
          <a:lstStyle/>
          <a:p>
            <a:pPr>
              <a:defRPr/>
            </a:pPr>
            <a:fld id="{6B2E1CC0-9ECC-4723-9E80-88A86082B7DE}" type="slidenum">
              <a:rPr lang="fr-FR" smtClean="0"/>
              <a:t>33</a:t>
            </a:fld>
            <a:endParaRPr lang="fr-FR"/>
          </a:p>
        </p:txBody>
      </p:sp>
    </p:spTree>
    <p:extLst>
      <p:ext uri="{BB962C8B-B14F-4D97-AF65-F5344CB8AC3E}">
        <p14:creationId xmlns:p14="http://schemas.microsoft.com/office/powerpoint/2010/main" val="409066650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defTabSz="802752" rtl="0">
              <a:defRPr/>
            </a:pPr>
            <a:r>
              <a:rPr lang="fr-FR" sz="1000" kern="1200" dirty="0">
                <a:latin typeface="Calibri" panose="020F0502020204030204" pitchFamily="34" charset="0"/>
                <a:ea typeface="Noto Sans CJK SC" pitchFamily="2"/>
                <a:cs typeface="Calibri" panose="020F0502020204030204" pitchFamily="34" charset="0"/>
              </a:rPr>
              <a:t>Dans ce type de devoir, l’élève doit traiter un ou plusieurs exercices à génération aléatoire de la banque WIMS ou créés par l’enseignant qui seront analysés par le serveur puis doit rédiger sa solution dans une zone de texte. Cette dernière partie sera corrigée par l’enseignant qui pourra ensuite mettre une appréciation et une note.</a:t>
            </a:r>
          </a:p>
          <a:p>
            <a:pPr defTabSz="802752" rtl="0">
              <a:defRPr/>
            </a:pPr>
            <a:br>
              <a:rPr lang="fr-FR" sz="1000" dirty="0">
                <a:latin typeface="Calibri" panose="020F0502020204030204" pitchFamily="34" charset="0"/>
                <a:ea typeface="Calibri" panose="020F0502020204030204" pitchFamily="34" charset="0"/>
                <a:cs typeface="Times New Roman" panose="02020603050405020304" pitchFamily="18" charset="0"/>
              </a:rPr>
            </a:br>
            <a:r>
              <a:rPr lang="fr-FR" sz="1000" dirty="0"/>
              <a:t>L’enseignant peut : </a:t>
            </a:r>
          </a:p>
          <a:p>
            <a:pPr marL="150516" indent="-150516">
              <a:buFont typeface="Arial" panose="020B0604020202020204" pitchFamily="34" charset="0"/>
              <a:buChar char="•"/>
            </a:pPr>
            <a:r>
              <a:rPr lang="fr-FR" sz="1000" dirty="0"/>
              <a:t>suivre en temps réel le dépôt des différents devoirs ;</a:t>
            </a:r>
          </a:p>
          <a:p>
            <a:pPr marL="150516" indent="-150516">
              <a:buFont typeface="Arial" panose="020B0604020202020204" pitchFamily="34" charset="0"/>
              <a:buChar char="•"/>
            </a:pPr>
            <a:r>
              <a:rPr lang="fr-FR" sz="1000" dirty="0"/>
              <a:t>visualiser le travail d’un élève ;</a:t>
            </a:r>
          </a:p>
          <a:p>
            <a:pPr marL="150516" indent="-150516">
              <a:buFont typeface="Arial" panose="020B0604020202020204" pitchFamily="34" charset="0"/>
              <a:buChar char="•"/>
            </a:pPr>
            <a:r>
              <a:rPr lang="fr-FR" sz="1000" dirty="0"/>
              <a:t>rédiger une appréciation ;</a:t>
            </a:r>
          </a:p>
          <a:p>
            <a:pPr marL="150516" indent="-150516">
              <a:buFont typeface="Arial" panose="020B0604020202020204" pitchFamily="34" charset="0"/>
              <a:buChar char="•"/>
            </a:pPr>
            <a:r>
              <a:rPr lang="fr-FR" sz="1000" dirty="0"/>
              <a:t>mettre une note.</a:t>
            </a:r>
            <a:br>
              <a:rPr lang="fr-FR" sz="1000" dirty="0"/>
            </a:br>
            <a:endParaRPr lang="fr-FR" sz="1000" dirty="0"/>
          </a:p>
          <a:p>
            <a:r>
              <a:rPr lang="fr-FR" sz="1000" dirty="0"/>
              <a:t>L’élève peut :</a:t>
            </a:r>
          </a:p>
          <a:p>
            <a:pPr marL="150516" indent="-150516">
              <a:buFont typeface="Arial" panose="020B0604020202020204" pitchFamily="34" charset="0"/>
              <a:buChar char="•"/>
            </a:pPr>
            <a:r>
              <a:rPr lang="fr-FR" sz="1000" dirty="0"/>
              <a:t>voir sa copie corrigée et notée ;</a:t>
            </a:r>
          </a:p>
          <a:p>
            <a:pPr marL="150516" indent="-150516">
              <a:buFont typeface="Arial" panose="020B0604020202020204" pitchFamily="34" charset="0"/>
              <a:buChar char="•"/>
            </a:pPr>
            <a:r>
              <a:rPr lang="fr-FR" sz="1000" dirty="0"/>
              <a:t>télécharger les fichiers de correction en cliquant sur les liens de téléchargement.</a:t>
            </a:r>
          </a:p>
          <a:p>
            <a:endParaRPr lang="fr-FR" dirty="0"/>
          </a:p>
          <a:p>
            <a:endParaRPr lang="fr-FR" dirty="0"/>
          </a:p>
        </p:txBody>
      </p:sp>
      <p:sp>
        <p:nvSpPr>
          <p:cNvPr id="4" name="Espace réservé du numéro de diapositive 3"/>
          <p:cNvSpPr>
            <a:spLocks noGrp="1"/>
          </p:cNvSpPr>
          <p:nvPr>
            <p:ph type="sldNum" sz="quarter" idx="5"/>
          </p:nvPr>
        </p:nvSpPr>
        <p:spPr/>
        <p:txBody>
          <a:bodyPr/>
          <a:lstStyle/>
          <a:p>
            <a:pPr>
              <a:defRPr/>
            </a:pPr>
            <a:fld id="{6B2E1CC0-9ECC-4723-9E80-88A86082B7DE}" type="slidenum">
              <a:rPr lang="fr-FR" smtClean="0"/>
              <a:t>34</a:t>
            </a:fld>
            <a:endParaRPr lang="fr-FR"/>
          </a:p>
        </p:txBody>
      </p:sp>
    </p:spTree>
    <p:extLst>
      <p:ext uri="{BB962C8B-B14F-4D97-AF65-F5344CB8AC3E}">
        <p14:creationId xmlns:p14="http://schemas.microsoft.com/office/powerpoint/2010/main" val="339064278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Quelques autres nouveautés : </a:t>
            </a:r>
          </a:p>
          <a:p>
            <a:pPr marL="150516" indent="-150516">
              <a:buFont typeface="Arial" panose="020B0604020202020204" pitchFamily="34" charset="0"/>
              <a:buChar char="•"/>
            </a:pPr>
            <a:r>
              <a:rPr lang="fr-FR" dirty="0"/>
              <a:t>MAJ des programmes augmentés ;</a:t>
            </a:r>
          </a:p>
          <a:p>
            <a:pPr marL="150516" indent="-150516">
              <a:buFont typeface="Arial" panose="020B0604020202020204" pitchFamily="34" charset="0"/>
              <a:buChar char="•"/>
            </a:pPr>
            <a:r>
              <a:rPr lang="fr-FR" dirty="0"/>
              <a:t>Encore plus de tutoriels et  d’aides un peu partout sur la plateforme et centralisés dans la rubrique Tutoriels de la page d’accueil du site et de l’espace enseignant.</a:t>
            </a:r>
            <a:br>
              <a:rPr lang="fr-FR" dirty="0"/>
            </a:br>
            <a:r>
              <a:rPr lang="fr-FR" dirty="0"/>
              <a:t>Certains tutoriels ont été mis à jour :</a:t>
            </a:r>
          </a:p>
          <a:p>
            <a:pPr marL="551892" lvl="1" indent="-150516">
              <a:buFont typeface="Arial" panose="020B0604020202020204" pitchFamily="34" charset="0"/>
              <a:buChar char="•"/>
            </a:pPr>
            <a:r>
              <a:rPr lang="fr-FR" dirty="0"/>
              <a:t>Créer une classe en dupliquant une classe ouverte</a:t>
            </a:r>
          </a:p>
          <a:p>
            <a:pPr marL="551892" lvl="1" indent="-150516">
              <a:buFont typeface="Arial" panose="020B0604020202020204" pitchFamily="34" charset="0"/>
              <a:buChar char="•"/>
            </a:pPr>
            <a:r>
              <a:rPr lang="fr-FR" dirty="0"/>
              <a:t>Authentification CAS avec l’ENT</a:t>
            </a:r>
          </a:p>
          <a:p>
            <a:pPr marL="551892" lvl="1" indent="-150516">
              <a:buFont typeface="Arial" panose="020B0604020202020204" pitchFamily="34" charset="0"/>
              <a:buChar char="•"/>
            </a:pPr>
            <a:r>
              <a:rPr lang="fr-FR" dirty="0"/>
              <a:t>Création de groupes</a:t>
            </a:r>
          </a:p>
          <a:p>
            <a:pPr marL="551892" lvl="1" indent="-150516">
              <a:buFont typeface="Arial" panose="020B0604020202020204" pitchFamily="34" charset="0"/>
              <a:buChar char="•"/>
            </a:pPr>
            <a:r>
              <a:rPr lang="fr-FR" dirty="0"/>
              <a:t>Restauration sélective de ressources</a:t>
            </a:r>
          </a:p>
          <a:p>
            <a:r>
              <a:rPr lang="fr-FR" dirty="0"/>
              <a:t>    Les derniers tutoriels créés :</a:t>
            </a:r>
          </a:p>
          <a:p>
            <a:pPr marL="551892" lvl="1" indent="-150516">
              <a:buFont typeface="Arial" panose="020B0604020202020204" pitchFamily="34" charset="0"/>
              <a:buChar char="•"/>
            </a:pPr>
            <a:r>
              <a:rPr lang="fr-FR" dirty="0"/>
              <a:t>Importer des ressources d’une classe ouverte</a:t>
            </a:r>
          </a:p>
          <a:p>
            <a:pPr marL="551892" lvl="1" indent="-150516">
              <a:buFont typeface="Arial" panose="020B0604020202020204" pitchFamily="34" charset="0"/>
              <a:buChar char="•"/>
            </a:pPr>
            <a:r>
              <a:rPr lang="fr-FR" dirty="0"/>
              <a:t>Utilisation de Pronote2wims </a:t>
            </a:r>
            <a:r>
              <a:rPr lang="fr-FR" sz="1600" dirty="0">
                <a:solidFill>
                  <a:srgbClr val="000000"/>
                </a:solidFill>
                <a:latin typeface="Calibri" panose="020F0502020204030204" pitchFamily="34" charset="0"/>
              </a:rPr>
              <a:t>pour inscrire ses élèves par liaison tableur à partir de Pronote</a:t>
            </a:r>
            <a:endParaRPr lang="fr-FR" dirty="0"/>
          </a:p>
          <a:p>
            <a:pPr marL="150516" indent="-150516">
              <a:buFont typeface="Arial" panose="020B0604020202020204" pitchFamily="34" charset="0"/>
              <a:buChar char="•"/>
            </a:pPr>
            <a:r>
              <a:rPr lang="fr-FR" dirty="0"/>
              <a:t>Tchat (désormais activé sur le serveur. C’est l’enseignant qui décide de l’ouvrir ou non pour sa classe) : </a:t>
            </a:r>
            <a:r>
              <a:rPr lang="fr-FR" sz="1600" dirty="0">
                <a:solidFill>
                  <a:srgbClr val="000000"/>
                </a:solidFill>
                <a:latin typeface="Calibri" panose="020F0502020204030204" pitchFamily="34" charset="0"/>
              </a:rPr>
              <a:t>discussion instantanée prof élève et visualisation possible de l’activité de l’élève</a:t>
            </a:r>
            <a:r>
              <a:rPr lang="fr-FR" dirty="0"/>
              <a:t> ;</a:t>
            </a:r>
          </a:p>
        </p:txBody>
      </p:sp>
      <p:sp>
        <p:nvSpPr>
          <p:cNvPr id="4" name="Espace réservé du numéro de diapositive 3"/>
          <p:cNvSpPr>
            <a:spLocks noGrp="1"/>
          </p:cNvSpPr>
          <p:nvPr>
            <p:ph type="sldNum" sz="quarter" idx="5"/>
          </p:nvPr>
        </p:nvSpPr>
        <p:spPr/>
        <p:txBody>
          <a:bodyPr/>
          <a:lstStyle/>
          <a:p>
            <a:pPr>
              <a:defRPr/>
            </a:pPr>
            <a:fld id="{6B2E1CC0-9ECC-4723-9E80-88A86082B7DE}" type="slidenum">
              <a:rPr lang="fr-FR" smtClean="0"/>
              <a:t>35</a:t>
            </a:fld>
            <a:endParaRPr lang="fr-FR"/>
          </a:p>
        </p:txBody>
      </p:sp>
    </p:spTree>
    <p:extLst>
      <p:ext uri="{BB962C8B-B14F-4D97-AF65-F5344CB8AC3E}">
        <p14:creationId xmlns:p14="http://schemas.microsoft.com/office/powerpoint/2010/main" val="194083643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6B2E1CC0-9ECC-4723-9E80-88A86082B7DE}" type="slidenum">
              <a:rPr lang="fr-FR" smtClean="0"/>
              <a:t>36</a:t>
            </a:fld>
            <a:endParaRPr lang="fr-FR"/>
          </a:p>
        </p:txBody>
      </p:sp>
    </p:spTree>
    <p:extLst>
      <p:ext uri="{BB962C8B-B14F-4D97-AF65-F5344CB8AC3E}">
        <p14:creationId xmlns:p14="http://schemas.microsoft.com/office/powerpoint/2010/main" val="228103749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a:defRPr/>
            </a:pPr>
            <a:fld id="{6B2E1CC0-9ECC-4723-9E80-88A86082B7DE}" type="slidenum">
              <a:rPr lang="fr-FR" smtClean="0"/>
              <a:t>38</a:t>
            </a:fld>
            <a:endParaRPr lang="fr-FR"/>
          </a:p>
        </p:txBody>
      </p:sp>
    </p:spTree>
    <p:extLst>
      <p:ext uri="{BB962C8B-B14F-4D97-AF65-F5344CB8AC3E}">
        <p14:creationId xmlns:p14="http://schemas.microsoft.com/office/powerpoint/2010/main" val="20178951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6B2E1CC0-9ECC-4723-9E80-88A86082B7DE}" type="slidenum">
              <a:rPr lang="fr-FR" smtClean="0"/>
              <a:t>4</a:t>
            </a:fld>
            <a:endParaRPr lang="fr-FR"/>
          </a:p>
        </p:txBody>
      </p:sp>
    </p:spTree>
    <p:extLst>
      <p:ext uri="{BB962C8B-B14F-4D97-AF65-F5344CB8AC3E}">
        <p14:creationId xmlns:p14="http://schemas.microsoft.com/office/powerpoint/2010/main" val="41309254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Espace réservé de l'image des diapositives 1"/>
          <p:cNvSpPr>
            <a:spLocks noGrp="1" noRot="1" noChangeAspect="1"/>
          </p:cNvSpPr>
          <p:nvPr>
            <p:ph type="sldImg"/>
          </p:nvPr>
        </p:nvSpPr>
        <p:spPr bwMode="auto"/>
      </p:sp>
      <p:sp>
        <p:nvSpPr>
          <p:cNvPr id="5" name="Espace réservé des notes 2"/>
          <p:cNvSpPr>
            <a:spLocks noGrp="1"/>
          </p:cNvSpPr>
          <p:nvPr>
            <p:ph type="body" idx="1"/>
          </p:nvPr>
        </p:nvSpPr>
        <p:spPr bwMode="auto"/>
        <p:txBody>
          <a:bodyPr/>
          <a:lstStyle/>
          <a:p>
            <a:pPr>
              <a:defRPr/>
            </a:pPr>
            <a:endParaRPr dirty="0"/>
          </a:p>
        </p:txBody>
      </p:sp>
      <p:sp>
        <p:nvSpPr>
          <p:cNvPr id="6" name="Espace réservé du numéro de diapositive 3"/>
          <p:cNvSpPr>
            <a:spLocks noGrp="1"/>
          </p:cNvSpPr>
          <p:nvPr>
            <p:ph type="sldNum" sz="quarter" idx="10"/>
          </p:nvPr>
        </p:nvSpPr>
        <p:spPr bwMode="auto"/>
        <p:txBody>
          <a:bodyPr/>
          <a:lstStyle/>
          <a:p>
            <a:pPr>
              <a:defRPr/>
            </a:pPr>
            <a:fld id="{50F2A0D5-67DC-430D-9D8D-4E37777A6089}" type="slidenum">
              <a:rPr lang="fr-FR"/>
              <a:t>5</a:t>
            </a:fld>
            <a:endParaRPr lang="fr-F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Espace réservé de l'image des diapositives 1"/>
          <p:cNvSpPr>
            <a:spLocks noGrp="1" noRot="1" noChangeAspect="1"/>
          </p:cNvSpPr>
          <p:nvPr>
            <p:ph type="sldImg"/>
          </p:nvPr>
        </p:nvSpPr>
        <p:spPr bwMode="auto"/>
      </p:sp>
      <p:sp>
        <p:nvSpPr>
          <p:cNvPr id="5" name="Espace réservé des notes 2"/>
          <p:cNvSpPr>
            <a:spLocks noGrp="1"/>
          </p:cNvSpPr>
          <p:nvPr>
            <p:ph type="body" idx="1"/>
          </p:nvPr>
        </p:nvSpPr>
        <p:spPr bwMode="auto"/>
        <p:txBody>
          <a:bodyPr/>
          <a:lstStyle/>
          <a:p>
            <a:pPr>
              <a:defRPr/>
            </a:pPr>
            <a:endParaRPr dirty="0"/>
          </a:p>
        </p:txBody>
      </p:sp>
      <p:sp>
        <p:nvSpPr>
          <p:cNvPr id="6" name="Espace réservé du numéro de diapositive 3"/>
          <p:cNvSpPr>
            <a:spLocks noGrp="1"/>
          </p:cNvSpPr>
          <p:nvPr>
            <p:ph type="sldNum" sz="quarter" idx="10"/>
          </p:nvPr>
        </p:nvSpPr>
        <p:spPr bwMode="auto"/>
        <p:txBody>
          <a:bodyPr/>
          <a:lstStyle/>
          <a:p>
            <a:pPr>
              <a:defRPr/>
            </a:pPr>
            <a:fld id="{50F2A0D5-67DC-430D-9D8D-4E37777A6089}" type="slidenum">
              <a:rPr lang="fr-FR"/>
              <a:t>6</a:t>
            </a:fld>
            <a:endParaRPr lang="fr-F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a:defRPr/>
            </a:pPr>
            <a:fld id="{6B2E1CC0-9ECC-4723-9E80-88A86082B7DE}" type="slidenum">
              <a:rPr lang="fr-FR" smtClean="0"/>
              <a:t>7</a:t>
            </a:fld>
            <a:endParaRPr lang="fr-FR"/>
          </a:p>
        </p:txBody>
      </p:sp>
    </p:spTree>
    <p:extLst>
      <p:ext uri="{BB962C8B-B14F-4D97-AF65-F5344CB8AC3E}">
        <p14:creationId xmlns:p14="http://schemas.microsoft.com/office/powerpoint/2010/main" val="20359895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ea typeface="Calibri"/>
              <a:cs typeface="Calibri"/>
            </a:endParaRPr>
          </a:p>
        </p:txBody>
      </p:sp>
      <p:sp>
        <p:nvSpPr>
          <p:cNvPr id="4" name="Espace réservé du numéro de diapositive 3"/>
          <p:cNvSpPr>
            <a:spLocks noGrp="1"/>
          </p:cNvSpPr>
          <p:nvPr>
            <p:ph type="sldNum" sz="quarter" idx="5"/>
          </p:nvPr>
        </p:nvSpPr>
        <p:spPr/>
        <p:txBody>
          <a:bodyPr/>
          <a:lstStyle/>
          <a:p>
            <a:fld id="{E741FDEB-0E21-473E-8C45-89B6A4E4DB78}" type="slidenum">
              <a:t>8</a:t>
            </a:fld>
            <a:endParaRPr lang="fr-FR"/>
          </a:p>
        </p:txBody>
      </p:sp>
    </p:spTree>
    <p:extLst>
      <p:ext uri="{BB962C8B-B14F-4D97-AF65-F5344CB8AC3E}">
        <p14:creationId xmlns:p14="http://schemas.microsoft.com/office/powerpoint/2010/main" val="33244228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a:defRPr/>
            </a:pPr>
            <a:fld id="{6B2E1CC0-9ECC-4723-9E80-88A86082B7DE}" type="slidenum">
              <a:rPr lang="fr-FR" smtClean="0"/>
              <a:t>9</a:t>
            </a:fld>
            <a:endParaRPr lang="fr-FR"/>
          </a:p>
        </p:txBody>
      </p:sp>
    </p:spTree>
    <p:extLst>
      <p:ext uri="{BB962C8B-B14F-4D97-AF65-F5344CB8AC3E}">
        <p14:creationId xmlns:p14="http://schemas.microsoft.com/office/powerpoint/2010/main" val="22321683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type="title" preserve="1" userDrawn="1">
  <p:cSld name="Diapositive de titre">
    <p:spTree>
      <p:nvGrpSpPr>
        <p:cNvPr id="1" name=""/>
        <p:cNvGrpSpPr/>
        <p:nvPr/>
      </p:nvGrpSpPr>
      <p:grpSpPr bwMode="auto">
        <a:xfrm>
          <a:off x="0" y="0"/>
          <a:ext cx="0" cy="0"/>
          <a:chOff x="0" y="0"/>
          <a:chExt cx="0" cy="0"/>
        </a:xfrm>
      </p:grpSpPr>
      <p:sp>
        <p:nvSpPr>
          <p:cNvPr id="4" name="Title 1"/>
          <p:cNvSpPr>
            <a:spLocks noGrp="1"/>
          </p:cNvSpPr>
          <p:nvPr>
            <p:ph type="ctrTitle"/>
          </p:nvPr>
        </p:nvSpPr>
        <p:spPr bwMode="auto">
          <a:xfrm>
            <a:off x="914400" y="1371601"/>
            <a:ext cx="10464800" cy="1927225"/>
          </a:xfrm>
        </p:spPr>
        <p:txBody>
          <a:bodyPr anchor="b">
            <a:noAutofit/>
          </a:bodyPr>
          <a:lstStyle>
            <a:lvl1pPr>
              <a:defRPr sz="5400" cap="all"/>
            </a:lvl1pPr>
          </a:lstStyle>
          <a:p>
            <a:pPr>
              <a:defRPr/>
            </a:pPr>
            <a:r>
              <a:rPr lang="fr-FR"/>
              <a:t>Modifiez le style du titre</a:t>
            </a:r>
            <a:endParaRPr lang="en-US"/>
          </a:p>
        </p:txBody>
      </p:sp>
      <p:sp>
        <p:nvSpPr>
          <p:cNvPr id="5" name="Subtitle 2"/>
          <p:cNvSpPr>
            <a:spLocks noGrp="1"/>
          </p:cNvSpPr>
          <p:nvPr>
            <p:ph type="subTitle" idx="1"/>
          </p:nvPr>
        </p:nvSpPr>
        <p:spPr bwMode="auto">
          <a:xfrm>
            <a:off x="914400" y="3505199"/>
            <a:ext cx="8534400" cy="1752599"/>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a:defRPr/>
            </a:pPr>
            <a:r>
              <a:rPr lang="fr-FR"/>
              <a:t>Modifier le style des sous-titres du masque</a:t>
            </a:r>
            <a:endParaRPr lang="en-US"/>
          </a:p>
        </p:txBody>
      </p:sp>
      <p:sp>
        <p:nvSpPr>
          <p:cNvPr id="6" name="Date Placeholder 3"/>
          <p:cNvSpPr>
            <a:spLocks noGrp="1"/>
          </p:cNvSpPr>
          <p:nvPr>
            <p:ph type="dt" sz="half" idx="10"/>
          </p:nvPr>
        </p:nvSpPr>
        <p:spPr bwMode="auto"/>
        <p:txBody>
          <a:bodyPr/>
          <a:lstStyle/>
          <a:p>
            <a:pPr>
              <a:defRPr/>
            </a:pPr>
            <a:fld id="{0A932BC9-AC83-46DD-AD68-06679AB2BB0C}" type="datetimeFigureOut">
              <a:rPr lang="fr-FR"/>
              <a:t>25/09/2022</a:t>
            </a:fld>
            <a:endParaRPr lang="fr-FR"/>
          </a:p>
        </p:txBody>
      </p:sp>
      <p:sp>
        <p:nvSpPr>
          <p:cNvPr id="7" name="Footer Placeholder 4"/>
          <p:cNvSpPr>
            <a:spLocks noGrp="1"/>
          </p:cNvSpPr>
          <p:nvPr>
            <p:ph type="ftr" sz="quarter" idx="11"/>
          </p:nvPr>
        </p:nvSpPr>
        <p:spPr bwMode="auto"/>
        <p:txBody>
          <a:bodyPr/>
          <a:lstStyle/>
          <a:p>
            <a:pPr>
              <a:defRPr/>
            </a:pPr>
            <a:endParaRPr lang="fr-FR"/>
          </a:p>
        </p:txBody>
      </p:sp>
      <p:sp>
        <p:nvSpPr>
          <p:cNvPr id="8" name="Slide Number Placeholder 5"/>
          <p:cNvSpPr>
            <a:spLocks noGrp="1"/>
          </p:cNvSpPr>
          <p:nvPr>
            <p:ph type="sldNum" sz="quarter" idx="12"/>
          </p:nvPr>
        </p:nvSpPr>
        <p:spPr bwMode="auto"/>
        <p:txBody>
          <a:bodyPr/>
          <a:lstStyle/>
          <a:p>
            <a:pPr>
              <a:defRPr/>
            </a:pPr>
            <a:fld id="{33EFC0FB-D8B1-4977-A8CD-CE140FD7FD25}" type="slidenum">
              <a:rPr lang="fr-FR"/>
              <a:t>‹N°›</a:t>
            </a:fld>
            <a:endParaRPr lang="fr-FR"/>
          </a:p>
        </p:txBody>
      </p:sp>
      <p:cxnSp>
        <p:nvCxnSpPr>
          <p:cNvPr id="9" name="Straight Connector 7"/>
          <p:cNvCxnSpPr>
            <a:cxnSpLocks/>
          </p:cNvCxnSpPr>
          <p:nvPr/>
        </p:nvCxnSpPr>
        <p:spPr bwMode="auto">
          <a:xfrm>
            <a:off x="914400" y="3398520"/>
            <a:ext cx="104648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PhAnim="0" type="vertTx" preserve="1" userDrawn="1">
  <p:cSld name="Titre et texte vertical">
    <p:spTree>
      <p:nvGrpSpPr>
        <p:cNvPr id="1" name=""/>
        <p:cNvGrpSpPr/>
        <p:nvPr/>
      </p:nvGrpSpPr>
      <p:grpSpPr bwMode="auto">
        <a:xfrm>
          <a:off x="0" y="0"/>
          <a:ext cx="0" cy="0"/>
          <a:chOff x="0" y="0"/>
          <a:chExt cx="0" cy="0"/>
        </a:xfrm>
      </p:grpSpPr>
      <p:sp>
        <p:nvSpPr>
          <p:cNvPr id="4" name="Title 1"/>
          <p:cNvSpPr>
            <a:spLocks noGrp="1"/>
          </p:cNvSpPr>
          <p:nvPr>
            <p:ph type="title"/>
          </p:nvPr>
        </p:nvSpPr>
        <p:spPr bwMode="auto"/>
        <p:txBody>
          <a:bodyPr/>
          <a:lstStyle/>
          <a:p>
            <a:pPr>
              <a:defRPr/>
            </a:pPr>
            <a:r>
              <a:rPr lang="fr-FR"/>
              <a:t>Modifiez le style du titre</a:t>
            </a:r>
            <a:endParaRPr lang="en-US"/>
          </a:p>
        </p:txBody>
      </p:sp>
      <p:sp>
        <p:nvSpPr>
          <p:cNvPr id="5" name="Vertical Text Placeholder 2"/>
          <p:cNvSpPr>
            <a:spLocks noGrp="1"/>
          </p:cNvSpPr>
          <p:nvPr>
            <p:ph type="body" orient="vert" idx="1"/>
          </p:nvPr>
        </p:nvSpPr>
        <p:spPr bwMode="auto"/>
        <p:txBody>
          <a:bodyPr vert="eaVert"/>
          <a:lstStyle/>
          <a:p>
            <a:pPr lvl="0">
              <a:defRPr/>
            </a:pPr>
            <a:r>
              <a:rPr lang="fr-FR"/>
              <a:t>Modifier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lang="en-US"/>
          </a:p>
        </p:txBody>
      </p:sp>
      <p:sp>
        <p:nvSpPr>
          <p:cNvPr id="6" name="Date Placeholder 3"/>
          <p:cNvSpPr>
            <a:spLocks noGrp="1"/>
          </p:cNvSpPr>
          <p:nvPr>
            <p:ph type="dt" sz="half" idx="10"/>
          </p:nvPr>
        </p:nvSpPr>
        <p:spPr bwMode="auto"/>
        <p:txBody>
          <a:bodyPr/>
          <a:lstStyle/>
          <a:p>
            <a:pPr>
              <a:defRPr/>
            </a:pPr>
            <a:fld id="{0A932BC9-AC83-46DD-AD68-06679AB2BB0C}" type="datetimeFigureOut">
              <a:rPr lang="fr-FR"/>
              <a:t>25/09/2022</a:t>
            </a:fld>
            <a:endParaRPr lang="fr-FR"/>
          </a:p>
        </p:txBody>
      </p:sp>
      <p:sp>
        <p:nvSpPr>
          <p:cNvPr id="7" name="Footer Placeholder 4"/>
          <p:cNvSpPr>
            <a:spLocks noGrp="1"/>
          </p:cNvSpPr>
          <p:nvPr>
            <p:ph type="ftr" sz="quarter" idx="11"/>
          </p:nvPr>
        </p:nvSpPr>
        <p:spPr bwMode="auto"/>
        <p:txBody>
          <a:bodyPr/>
          <a:lstStyle/>
          <a:p>
            <a:pPr>
              <a:defRPr/>
            </a:pPr>
            <a:endParaRPr lang="fr-FR"/>
          </a:p>
        </p:txBody>
      </p:sp>
      <p:sp>
        <p:nvSpPr>
          <p:cNvPr id="8" name="Slide Number Placeholder 5"/>
          <p:cNvSpPr>
            <a:spLocks noGrp="1"/>
          </p:cNvSpPr>
          <p:nvPr>
            <p:ph type="sldNum" sz="quarter" idx="12"/>
          </p:nvPr>
        </p:nvSpPr>
        <p:spPr bwMode="auto"/>
        <p:txBody>
          <a:bodyPr/>
          <a:lstStyle/>
          <a:p>
            <a:pPr>
              <a:defRPr/>
            </a:pPr>
            <a:fld id="{33EFC0FB-D8B1-4977-A8CD-CE140FD7FD25}" type="slidenum">
              <a:rPr lang="fr-F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PhAnim="0" type="vertTitleAndTx" preserve="1" userDrawn="1">
  <p:cSld name="Titre vertical et texte">
    <p:spTree>
      <p:nvGrpSpPr>
        <p:cNvPr id="1" name=""/>
        <p:cNvGrpSpPr/>
        <p:nvPr/>
      </p:nvGrpSpPr>
      <p:grpSpPr bwMode="auto">
        <a:xfrm>
          <a:off x="0" y="0"/>
          <a:ext cx="0" cy="0"/>
          <a:chOff x="0" y="0"/>
          <a:chExt cx="0" cy="0"/>
        </a:xfrm>
      </p:grpSpPr>
      <p:sp>
        <p:nvSpPr>
          <p:cNvPr id="4" name="Vertical Title 1"/>
          <p:cNvSpPr>
            <a:spLocks noGrp="1"/>
          </p:cNvSpPr>
          <p:nvPr>
            <p:ph type="title" orient="vert"/>
          </p:nvPr>
        </p:nvSpPr>
        <p:spPr bwMode="auto">
          <a:xfrm>
            <a:off x="8839200" y="609600"/>
            <a:ext cx="2743200" cy="5867399"/>
          </a:xfrm>
        </p:spPr>
        <p:txBody>
          <a:bodyPr vert="eaVert" anchor="b"/>
          <a:lstStyle/>
          <a:p>
            <a:pPr>
              <a:defRPr/>
            </a:pPr>
            <a:r>
              <a:rPr lang="fr-FR"/>
              <a:t>Modifiez le style du titre</a:t>
            </a:r>
            <a:endParaRPr lang="en-US"/>
          </a:p>
        </p:txBody>
      </p:sp>
      <p:sp>
        <p:nvSpPr>
          <p:cNvPr id="5" name="Vertical Text Placeholder 2"/>
          <p:cNvSpPr>
            <a:spLocks noGrp="1"/>
          </p:cNvSpPr>
          <p:nvPr>
            <p:ph type="body" orient="vert" idx="1"/>
          </p:nvPr>
        </p:nvSpPr>
        <p:spPr bwMode="auto">
          <a:xfrm>
            <a:off x="609600" y="609600"/>
            <a:ext cx="8026400" cy="5867399"/>
          </a:xfrm>
        </p:spPr>
        <p:txBody>
          <a:bodyPr vert="eaVert"/>
          <a:lstStyle/>
          <a:p>
            <a:pPr lvl="0">
              <a:defRPr/>
            </a:pPr>
            <a:r>
              <a:rPr lang="fr-FR"/>
              <a:t>Modifier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lang="en-US"/>
          </a:p>
        </p:txBody>
      </p:sp>
      <p:sp>
        <p:nvSpPr>
          <p:cNvPr id="6" name="Date Placeholder 3"/>
          <p:cNvSpPr>
            <a:spLocks noGrp="1"/>
          </p:cNvSpPr>
          <p:nvPr>
            <p:ph type="dt" sz="half" idx="10"/>
          </p:nvPr>
        </p:nvSpPr>
        <p:spPr bwMode="auto"/>
        <p:txBody>
          <a:bodyPr/>
          <a:lstStyle/>
          <a:p>
            <a:pPr>
              <a:defRPr/>
            </a:pPr>
            <a:fld id="{0A932BC9-AC83-46DD-AD68-06679AB2BB0C}" type="datetimeFigureOut">
              <a:rPr lang="fr-FR"/>
              <a:t>25/09/2022</a:t>
            </a:fld>
            <a:endParaRPr lang="fr-FR"/>
          </a:p>
        </p:txBody>
      </p:sp>
      <p:sp>
        <p:nvSpPr>
          <p:cNvPr id="7" name="Footer Placeholder 4"/>
          <p:cNvSpPr>
            <a:spLocks noGrp="1"/>
          </p:cNvSpPr>
          <p:nvPr>
            <p:ph type="ftr" sz="quarter" idx="11"/>
          </p:nvPr>
        </p:nvSpPr>
        <p:spPr bwMode="auto"/>
        <p:txBody>
          <a:bodyPr/>
          <a:lstStyle/>
          <a:p>
            <a:pPr>
              <a:defRPr/>
            </a:pPr>
            <a:endParaRPr lang="fr-FR"/>
          </a:p>
        </p:txBody>
      </p:sp>
      <p:sp>
        <p:nvSpPr>
          <p:cNvPr id="8" name="Slide Number Placeholder 5"/>
          <p:cNvSpPr>
            <a:spLocks noGrp="1"/>
          </p:cNvSpPr>
          <p:nvPr>
            <p:ph type="sldNum" sz="quarter" idx="12"/>
          </p:nvPr>
        </p:nvSpPr>
        <p:spPr bwMode="auto"/>
        <p:txBody>
          <a:bodyPr/>
          <a:lstStyle/>
          <a:p>
            <a:pPr>
              <a:defRPr/>
            </a:pPr>
            <a:fld id="{33EFC0FB-D8B1-4977-A8CD-CE140FD7FD25}" type="slidenum">
              <a:rPr lang="fr-F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PhAnim="0" type="obj" preserve="1" userDrawn="1">
  <p:cSld name="Titre et contenu">
    <p:spTree>
      <p:nvGrpSpPr>
        <p:cNvPr id="1" name=""/>
        <p:cNvGrpSpPr/>
        <p:nvPr/>
      </p:nvGrpSpPr>
      <p:grpSpPr bwMode="auto">
        <a:xfrm>
          <a:off x="0" y="0"/>
          <a:ext cx="0" cy="0"/>
          <a:chOff x="0" y="0"/>
          <a:chExt cx="0" cy="0"/>
        </a:xfrm>
      </p:grpSpPr>
      <p:sp>
        <p:nvSpPr>
          <p:cNvPr id="4" name="Title 1"/>
          <p:cNvSpPr>
            <a:spLocks noGrp="1"/>
          </p:cNvSpPr>
          <p:nvPr>
            <p:ph type="title"/>
          </p:nvPr>
        </p:nvSpPr>
        <p:spPr bwMode="auto"/>
        <p:txBody>
          <a:bodyPr/>
          <a:lstStyle/>
          <a:p>
            <a:pPr>
              <a:defRPr/>
            </a:pPr>
            <a:r>
              <a:rPr lang="fr-FR"/>
              <a:t>Modifiez le style du titre</a:t>
            </a:r>
            <a:endParaRPr lang="en-US"/>
          </a:p>
        </p:txBody>
      </p:sp>
      <p:sp>
        <p:nvSpPr>
          <p:cNvPr id="5" name="Content Placeholder 2"/>
          <p:cNvSpPr>
            <a:spLocks noGrp="1"/>
          </p:cNvSpPr>
          <p:nvPr>
            <p:ph idx="1"/>
          </p:nvPr>
        </p:nvSpPr>
        <p:spPr bwMode="auto"/>
        <p:txBody>
          <a:bodyPr/>
          <a:lstStyle/>
          <a:p>
            <a:pPr lvl="0">
              <a:defRPr/>
            </a:pPr>
            <a:r>
              <a:rPr lang="fr-FR"/>
              <a:t>Modifier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lang="en-US"/>
          </a:p>
        </p:txBody>
      </p:sp>
      <p:sp>
        <p:nvSpPr>
          <p:cNvPr id="6" name="Date Placeholder 3"/>
          <p:cNvSpPr>
            <a:spLocks noGrp="1"/>
          </p:cNvSpPr>
          <p:nvPr>
            <p:ph type="dt" sz="half" idx="10"/>
          </p:nvPr>
        </p:nvSpPr>
        <p:spPr bwMode="auto"/>
        <p:txBody>
          <a:bodyPr/>
          <a:lstStyle/>
          <a:p>
            <a:pPr>
              <a:defRPr/>
            </a:pPr>
            <a:fld id="{0A932BC9-AC83-46DD-AD68-06679AB2BB0C}" type="datetimeFigureOut">
              <a:rPr lang="fr-FR"/>
              <a:t>25/09/2022</a:t>
            </a:fld>
            <a:endParaRPr lang="fr-FR"/>
          </a:p>
        </p:txBody>
      </p:sp>
      <p:sp>
        <p:nvSpPr>
          <p:cNvPr id="7" name="Footer Placeholder 4"/>
          <p:cNvSpPr>
            <a:spLocks noGrp="1"/>
          </p:cNvSpPr>
          <p:nvPr>
            <p:ph type="ftr" sz="quarter" idx="11"/>
          </p:nvPr>
        </p:nvSpPr>
        <p:spPr bwMode="auto"/>
        <p:txBody>
          <a:bodyPr/>
          <a:lstStyle/>
          <a:p>
            <a:pPr>
              <a:defRPr/>
            </a:pPr>
            <a:endParaRPr lang="fr-FR"/>
          </a:p>
        </p:txBody>
      </p:sp>
      <p:sp>
        <p:nvSpPr>
          <p:cNvPr id="8" name="Slide Number Placeholder 5"/>
          <p:cNvSpPr>
            <a:spLocks noGrp="1"/>
          </p:cNvSpPr>
          <p:nvPr>
            <p:ph type="sldNum" sz="quarter" idx="12"/>
          </p:nvPr>
        </p:nvSpPr>
        <p:spPr bwMode="auto"/>
        <p:txBody>
          <a:bodyPr/>
          <a:lstStyle/>
          <a:p>
            <a:pPr>
              <a:defRPr/>
            </a:pPr>
            <a:fld id="{33EFC0FB-D8B1-4977-A8CD-CE140FD7FD25}" type="slidenum">
              <a:rPr lang="fr-F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PhAnim="0" type="secHead" preserve="1" userDrawn="1">
  <p:cSld name="Titre de section">
    <p:bg>
      <p:bgRef idx="1001">
        <a:schemeClr val="bg2"/>
      </p:bgRef>
    </p:bg>
    <p:spTree>
      <p:nvGrpSpPr>
        <p:cNvPr id="1" name=""/>
        <p:cNvGrpSpPr/>
        <p:nvPr/>
      </p:nvGrpSpPr>
      <p:grpSpPr bwMode="auto">
        <a:xfrm>
          <a:off x="0" y="0"/>
          <a:ext cx="0" cy="0"/>
          <a:chOff x="0" y="0"/>
          <a:chExt cx="0" cy="0"/>
        </a:xfrm>
      </p:grpSpPr>
      <p:sp>
        <p:nvSpPr>
          <p:cNvPr id="4" name="Title 1"/>
          <p:cNvSpPr>
            <a:spLocks noGrp="1"/>
          </p:cNvSpPr>
          <p:nvPr>
            <p:ph type="title"/>
          </p:nvPr>
        </p:nvSpPr>
        <p:spPr bwMode="auto">
          <a:xfrm>
            <a:off x="963084" y="2362201"/>
            <a:ext cx="10363200" cy="2200275"/>
          </a:xfrm>
        </p:spPr>
        <p:txBody>
          <a:bodyPr anchor="b">
            <a:normAutofit/>
          </a:bodyPr>
          <a:lstStyle>
            <a:lvl1pPr algn="l">
              <a:defRPr sz="4800" b="0" cap="all"/>
            </a:lvl1pPr>
          </a:lstStyle>
          <a:p>
            <a:pPr>
              <a:defRPr/>
            </a:pPr>
            <a:r>
              <a:rPr lang="fr-FR"/>
              <a:t>Modifiez le style du titre</a:t>
            </a:r>
            <a:endParaRPr lang="en-US"/>
          </a:p>
        </p:txBody>
      </p:sp>
      <p:sp>
        <p:nvSpPr>
          <p:cNvPr id="5" name="Text Placeholder 2"/>
          <p:cNvSpPr>
            <a:spLocks noGrp="1"/>
          </p:cNvSpPr>
          <p:nvPr>
            <p:ph type="body" idx="1"/>
          </p:nvPr>
        </p:nvSpPr>
        <p:spPr bwMode="auto">
          <a:xfrm>
            <a:off x="963084" y="4626865"/>
            <a:ext cx="103632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defRPr/>
            </a:pPr>
            <a:r>
              <a:rPr lang="fr-FR"/>
              <a:t>Modifier les styles du texte du masque</a:t>
            </a:r>
            <a:endParaRPr/>
          </a:p>
        </p:txBody>
      </p:sp>
      <p:sp>
        <p:nvSpPr>
          <p:cNvPr id="6" name="Date Placeholder 3"/>
          <p:cNvSpPr>
            <a:spLocks noGrp="1"/>
          </p:cNvSpPr>
          <p:nvPr>
            <p:ph type="dt" sz="half" idx="10"/>
          </p:nvPr>
        </p:nvSpPr>
        <p:spPr bwMode="auto"/>
        <p:txBody>
          <a:bodyPr/>
          <a:lstStyle/>
          <a:p>
            <a:pPr>
              <a:defRPr/>
            </a:pPr>
            <a:fld id="{0A932BC9-AC83-46DD-AD68-06679AB2BB0C}" type="datetimeFigureOut">
              <a:rPr lang="fr-FR"/>
              <a:t>25/09/2022</a:t>
            </a:fld>
            <a:endParaRPr lang="fr-FR"/>
          </a:p>
        </p:txBody>
      </p:sp>
      <p:sp>
        <p:nvSpPr>
          <p:cNvPr id="7" name="Footer Placeholder 4"/>
          <p:cNvSpPr>
            <a:spLocks noGrp="1"/>
          </p:cNvSpPr>
          <p:nvPr>
            <p:ph type="ftr" sz="quarter" idx="11"/>
          </p:nvPr>
        </p:nvSpPr>
        <p:spPr bwMode="auto"/>
        <p:txBody>
          <a:bodyPr/>
          <a:lstStyle/>
          <a:p>
            <a:pPr>
              <a:defRPr/>
            </a:pPr>
            <a:endParaRPr lang="fr-FR"/>
          </a:p>
        </p:txBody>
      </p:sp>
      <p:sp>
        <p:nvSpPr>
          <p:cNvPr id="8" name="Slide Number Placeholder 5"/>
          <p:cNvSpPr>
            <a:spLocks noGrp="1"/>
          </p:cNvSpPr>
          <p:nvPr>
            <p:ph type="sldNum" sz="quarter" idx="12"/>
          </p:nvPr>
        </p:nvSpPr>
        <p:spPr bwMode="auto"/>
        <p:txBody>
          <a:bodyPr/>
          <a:lstStyle/>
          <a:p>
            <a:pPr>
              <a:defRPr/>
            </a:pPr>
            <a:fld id="{33EFC0FB-D8B1-4977-A8CD-CE140FD7FD25}" type="slidenum">
              <a:rPr lang="fr-FR"/>
              <a:t>‹N°›</a:t>
            </a:fld>
            <a:endParaRPr lang="fr-FR"/>
          </a:p>
        </p:txBody>
      </p:sp>
      <p:cxnSp>
        <p:nvCxnSpPr>
          <p:cNvPr id="9" name="Straight Connector 6"/>
          <p:cNvCxnSpPr>
            <a:cxnSpLocks/>
          </p:cNvCxnSpPr>
          <p:nvPr/>
        </p:nvCxnSpPr>
        <p:spPr bwMode="auto">
          <a:xfrm>
            <a:off x="975360" y="4599432"/>
            <a:ext cx="104648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PhAnim="0" type="twoObj" preserve="1" userDrawn="1">
  <p:cSld name="Deux contenus">
    <p:spTree>
      <p:nvGrpSpPr>
        <p:cNvPr id="1" name=""/>
        <p:cNvGrpSpPr/>
        <p:nvPr/>
      </p:nvGrpSpPr>
      <p:grpSpPr bwMode="auto">
        <a:xfrm>
          <a:off x="0" y="0"/>
          <a:ext cx="0" cy="0"/>
          <a:chOff x="0" y="0"/>
          <a:chExt cx="0" cy="0"/>
        </a:xfrm>
      </p:grpSpPr>
      <p:sp>
        <p:nvSpPr>
          <p:cNvPr id="4" name="Title 1"/>
          <p:cNvSpPr>
            <a:spLocks noGrp="1"/>
          </p:cNvSpPr>
          <p:nvPr>
            <p:ph type="title"/>
          </p:nvPr>
        </p:nvSpPr>
        <p:spPr bwMode="auto"/>
        <p:txBody>
          <a:bodyPr/>
          <a:lstStyle/>
          <a:p>
            <a:pPr>
              <a:defRPr/>
            </a:pPr>
            <a:r>
              <a:rPr lang="fr-FR"/>
              <a:t>Modifiez le style du titre</a:t>
            </a:r>
            <a:endParaRPr lang="en-US"/>
          </a:p>
        </p:txBody>
      </p:sp>
      <p:sp>
        <p:nvSpPr>
          <p:cNvPr id="5" name="Content Placeholder 2"/>
          <p:cNvSpPr>
            <a:spLocks noGrp="1"/>
          </p:cNvSpPr>
          <p:nvPr>
            <p:ph sz="half" idx="1"/>
          </p:nvPr>
        </p:nvSpPr>
        <p:spPr bwMode="auto">
          <a:xfrm>
            <a:off x="609600" y="1673352"/>
            <a:ext cx="53848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defRPr/>
            </a:pPr>
            <a:r>
              <a:rPr lang="fr-FR"/>
              <a:t>Modifier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lang="en-US"/>
          </a:p>
        </p:txBody>
      </p:sp>
      <p:sp>
        <p:nvSpPr>
          <p:cNvPr id="6" name="Content Placeholder 3"/>
          <p:cNvSpPr>
            <a:spLocks noGrp="1"/>
          </p:cNvSpPr>
          <p:nvPr>
            <p:ph sz="half" idx="2"/>
          </p:nvPr>
        </p:nvSpPr>
        <p:spPr bwMode="auto">
          <a:xfrm>
            <a:off x="6197600" y="1673352"/>
            <a:ext cx="53848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defRPr/>
            </a:pPr>
            <a:r>
              <a:rPr lang="fr-FR"/>
              <a:t>Modifier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lang="en-US"/>
          </a:p>
        </p:txBody>
      </p:sp>
      <p:sp>
        <p:nvSpPr>
          <p:cNvPr id="7" name="Date Placeholder 4"/>
          <p:cNvSpPr>
            <a:spLocks noGrp="1"/>
          </p:cNvSpPr>
          <p:nvPr>
            <p:ph type="dt" sz="half" idx="10"/>
          </p:nvPr>
        </p:nvSpPr>
        <p:spPr bwMode="auto"/>
        <p:txBody>
          <a:bodyPr/>
          <a:lstStyle/>
          <a:p>
            <a:pPr>
              <a:defRPr/>
            </a:pPr>
            <a:fld id="{0A932BC9-AC83-46DD-AD68-06679AB2BB0C}" type="datetimeFigureOut">
              <a:rPr lang="fr-FR"/>
              <a:t>25/09/2022</a:t>
            </a:fld>
            <a:endParaRPr lang="fr-FR"/>
          </a:p>
        </p:txBody>
      </p:sp>
      <p:sp>
        <p:nvSpPr>
          <p:cNvPr id="8" name="Footer Placeholder 5"/>
          <p:cNvSpPr>
            <a:spLocks noGrp="1"/>
          </p:cNvSpPr>
          <p:nvPr>
            <p:ph type="ftr" sz="quarter" idx="11"/>
          </p:nvPr>
        </p:nvSpPr>
        <p:spPr bwMode="auto"/>
        <p:txBody>
          <a:bodyPr/>
          <a:lstStyle/>
          <a:p>
            <a:pPr>
              <a:defRPr/>
            </a:pPr>
            <a:endParaRPr lang="fr-FR"/>
          </a:p>
        </p:txBody>
      </p:sp>
      <p:sp>
        <p:nvSpPr>
          <p:cNvPr id="9" name="Slide Number Placeholder 6"/>
          <p:cNvSpPr>
            <a:spLocks noGrp="1"/>
          </p:cNvSpPr>
          <p:nvPr>
            <p:ph type="sldNum" sz="quarter" idx="12"/>
          </p:nvPr>
        </p:nvSpPr>
        <p:spPr bwMode="auto"/>
        <p:txBody>
          <a:bodyPr/>
          <a:lstStyle/>
          <a:p>
            <a:pPr>
              <a:defRPr/>
            </a:pPr>
            <a:fld id="{33EFC0FB-D8B1-4977-A8CD-CE140FD7FD25}" type="slidenum">
              <a:rPr lang="fr-F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PhAnim="0" type="twoTxTwoObj" preserve="1" userDrawn="1">
  <p:cSld name="Comparaison">
    <p:spTree>
      <p:nvGrpSpPr>
        <p:cNvPr id="1" name=""/>
        <p:cNvGrpSpPr/>
        <p:nvPr/>
      </p:nvGrpSpPr>
      <p:grpSpPr bwMode="auto">
        <a:xfrm>
          <a:off x="0" y="0"/>
          <a:ext cx="0" cy="0"/>
          <a:chOff x="0" y="0"/>
          <a:chExt cx="0" cy="0"/>
        </a:xfrm>
      </p:grpSpPr>
      <p:sp>
        <p:nvSpPr>
          <p:cNvPr id="4" name="Title 1"/>
          <p:cNvSpPr>
            <a:spLocks noGrp="1"/>
          </p:cNvSpPr>
          <p:nvPr>
            <p:ph type="title"/>
          </p:nvPr>
        </p:nvSpPr>
        <p:spPr bwMode="auto"/>
        <p:txBody>
          <a:bodyPr/>
          <a:lstStyle>
            <a:lvl1pPr>
              <a:defRPr/>
            </a:lvl1pPr>
          </a:lstStyle>
          <a:p>
            <a:pPr>
              <a:defRPr/>
            </a:pPr>
            <a:r>
              <a:rPr lang="fr-FR"/>
              <a:t>Modifiez le style du titre</a:t>
            </a:r>
            <a:endParaRPr lang="en-US"/>
          </a:p>
        </p:txBody>
      </p:sp>
      <p:sp>
        <p:nvSpPr>
          <p:cNvPr id="5" name="Text Placeholder 2"/>
          <p:cNvSpPr>
            <a:spLocks noGrp="1"/>
          </p:cNvSpPr>
          <p:nvPr>
            <p:ph type="body" idx="1"/>
          </p:nvPr>
        </p:nvSpPr>
        <p:spPr bwMode="auto">
          <a:xfrm>
            <a:off x="609600" y="1676400"/>
            <a:ext cx="5242560" cy="639762"/>
          </a:xfrm>
          <a:prstGeom prst="rect">
            <a:avLst/>
          </a:prstGeom>
          <a:noFill/>
          <a:ln>
            <a:noFill/>
          </a:ln>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lang="fr-FR"/>
              <a:t>Modifier les styles du texte du masque</a:t>
            </a:r>
            <a:endParaRPr/>
          </a:p>
        </p:txBody>
      </p:sp>
      <p:sp>
        <p:nvSpPr>
          <p:cNvPr id="6" name="Content Placeholder 3"/>
          <p:cNvSpPr>
            <a:spLocks noGrp="1"/>
          </p:cNvSpPr>
          <p:nvPr>
            <p:ph sz="half" idx="2"/>
          </p:nvPr>
        </p:nvSpPr>
        <p:spPr bwMode="auto">
          <a:xfrm>
            <a:off x="609600" y="2438400"/>
            <a:ext cx="524256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defRPr/>
            </a:pPr>
            <a:r>
              <a:rPr lang="fr-FR"/>
              <a:t>Modifier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lang="en-US"/>
          </a:p>
        </p:txBody>
      </p:sp>
      <p:sp>
        <p:nvSpPr>
          <p:cNvPr id="7" name="Text Placeholder 4"/>
          <p:cNvSpPr>
            <a:spLocks noGrp="1"/>
          </p:cNvSpPr>
          <p:nvPr>
            <p:ph type="body" sz="quarter" idx="3"/>
          </p:nvPr>
        </p:nvSpPr>
        <p:spPr bwMode="auto">
          <a:xfrm>
            <a:off x="6339840" y="1676400"/>
            <a:ext cx="5242560" cy="639762"/>
          </a:xfrm>
          <a:prstGeom prst="rect">
            <a:avLst/>
          </a:prstGeom>
          <a:noFill/>
          <a:ln>
            <a:noFill/>
          </a:ln>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lang="fr-FR"/>
              <a:t>Modifier les styles du texte du masque</a:t>
            </a:r>
            <a:endParaRPr/>
          </a:p>
        </p:txBody>
      </p:sp>
      <p:sp>
        <p:nvSpPr>
          <p:cNvPr id="8" name="Content Placeholder 5"/>
          <p:cNvSpPr>
            <a:spLocks noGrp="1"/>
          </p:cNvSpPr>
          <p:nvPr>
            <p:ph sz="quarter" idx="4"/>
          </p:nvPr>
        </p:nvSpPr>
        <p:spPr bwMode="auto">
          <a:xfrm>
            <a:off x="6339840" y="2438400"/>
            <a:ext cx="524256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defRPr/>
            </a:pPr>
            <a:r>
              <a:rPr lang="fr-FR"/>
              <a:t>Modifier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lang="en-US"/>
          </a:p>
        </p:txBody>
      </p:sp>
      <p:sp>
        <p:nvSpPr>
          <p:cNvPr id="9" name="Date Placeholder 6"/>
          <p:cNvSpPr>
            <a:spLocks noGrp="1"/>
          </p:cNvSpPr>
          <p:nvPr>
            <p:ph type="dt" sz="half" idx="10"/>
          </p:nvPr>
        </p:nvSpPr>
        <p:spPr bwMode="auto"/>
        <p:txBody>
          <a:bodyPr/>
          <a:lstStyle/>
          <a:p>
            <a:pPr>
              <a:defRPr/>
            </a:pPr>
            <a:fld id="{0A932BC9-AC83-46DD-AD68-06679AB2BB0C}" type="datetimeFigureOut">
              <a:rPr lang="fr-FR"/>
              <a:t>25/09/2022</a:t>
            </a:fld>
            <a:endParaRPr lang="fr-FR"/>
          </a:p>
        </p:txBody>
      </p:sp>
      <p:sp>
        <p:nvSpPr>
          <p:cNvPr id="10" name="Footer Placeholder 7"/>
          <p:cNvSpPr>
            <a:spLocks noGrp="1"/>
          </p:cNvSpPr>
          <p:nvPr>
            <p:ph type="ftr" sz="quarter" idx="11"/>
          </p:nvPr>
        </p:nvSpPr>
        <p:spPr bwMode="auto"/>
        <p:txBody>
          <a:bodyPr/>
          <a:lstStyle/>
          <a:p>
            <a:pPr>
              <a:defRPr/>
            </a:pPr>
            <a:endParaRPr lang="fr-FR"/>
          </a:p>
        </p:txBody>
      </p:sp>
      <p:sp>
        <p:nvSpPr>
          <p:cNvPr id="11" name="Slide Number Placeholder 8"/>
          <p:cNvSpPr>
            <a:spLocks noGrp="1"/>
          </p:cNvSpPr>
          <p:nvPr>
            <p:ph type="sldNum" sz="quarter" idx="12"/>
          </p:nvPr>
        </p:nvSpPr>
        <p:spPr bwMode="auto"/>
        <p:txBody>
          <a:bodyPr/>
          <a:lstStyle/>
          <a:p>
            <a:pPr>
              <a:defRPr/>
            </a:pPr>
            <a:fld id="{33EFC0FB-D8B1-4977-A8CD-CE140FD7FD25}" type="slidenum">
              <a:rPr lang="fr-FR"/>
              <a:t>‹N°›</a:t>
            </a:fld>
            <a:endParaRPr lang="fr-FR"/>
          </a:p>
        </p:txBody>
      </p:sp>
      <p:cxnSp>
        <p:nvCxnSpPr>
          <p:cNvPr id="12" name="Straight Connector 10"/>
          <p:cNvCxnSpPr>
            <a:cxnSpLocks/>
          </p:cNvCxnSpPr>
          <p:nvPr/>
        </p:nvCxnSpPr>
        <p:spPr bwMode="auto">
          <a:xfrm rot="5400000">
            <a:off x="3741949" y="4045691"/>
            <a:ext cx="4709160" cy="1059"/>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PhAnim="0" type="titleOnly" preserve="1" userDrawn="1">
  <p:cSld name="Titre seul">
    <p:spTree>
      <p:nvGrpSpPr>
        <p:cNvPr id="1" name=""/>
        <p:cNvGrpSpPr/>
        <p:nvPr/>
      </p:nvGrpSpPr>
      <p:grpSpPr bwMode="auto">
        <a:xfrm>
          <a:off x="0" y="0"/>
          <a:ext cx="0" cy="0"/>
          <a:chOff x="0" y="0"/>
          <a:chExt cx="0" cy="0"/>
        </a:xfrm>
      </p:grpSpPr>
      <p:sp>
        <p:nvSpPr>
          <p:cNvPr id="4" name="Title 1"/>
          <p:cNvSpPr>
            <a:spLocks noGrp="1"/>
          </p:cNvSpPr>
          <p:nvPr>
            <p:ph type="title"/>
          </p:nvPr>
        </p:nvSpPr>
        <p:spPr bwMode="auto"/>
        <p:txBody>
          <a:bodyPr/>
          <a:lstStyle/>
          <a:p>
            <a:pPr>
              <a:defRPr/>
            </a:pPr>
            <a:r>
              <a:rPr lang="fr-FR"/>
              <a:t>Modifiez le style du titre</a:t>
            </a:r>
            <a:endParaRPr lang="en-US"/>
          </a:p>
        </p:txBody>
      </p:sp>
      <p:sp>
        <p:nvSpPr>
          <p:cNvPr id="5" name="Date Placeholder 2"/>
          <p:cNvSpPr>
            <a:spLocks noGrp="1"/>
          </p:cNvSpPr>
          <p:nvPr>
            <p:ph type="dt" sz="half" idx="10"/>
          </p:nvPr>
        </p:nvSpPr>
        <p:spPr bwMode="auto"/>
        <p:txBody>
          <a:bodyPr/>
          <a:lstStyle/>
          <a:p>
            <a:pPr>
              <a:defRPr/>
            </a:pPr>
            <a:fld id="{0A932BC9-AC83-46DD-AD68-06679AB2BB0C}" type="datetimeFigureOut">
              <a:rPr lang="fr-FR"/>
              <a:t>25/09/2022</a:t>
            </a:fld>
            <a:endParaRPr lang="fr-FR"/>
          </a:p>
        </p:txBody>
      </p:sp>
      <p:sp>
        <p:nvSpPr>
          <p:cNvPr id="6" name="Footer Placeholder 3"/>
          <p:cNvSpPr>
            <a:spLocks noGrp="1"/>
          </p:cNvSpPr>
          <p:nvPr>
            <p:ph type="ftr" sz="quarter" idx="11"/>
          </p:nvPr>
        </p:nvSpPr>
        <p:spPr bwMode="auto"/>
        <p:txBody>
          <a:bodyPr/>
          <a:lstStyle/>
          <a:p>
            <a:pPr>
              <a:defRPr/>
            </a:pPr>
            <a:endParaRPr lang="fr-FR"/>
          </a:p>
        </p:txBody>
      </p:sp>
      <p:sp>
        <p:nvSpPr>
          <p:cNvPr id="7" name="Slide Number Placeholder 4"/>
          <p:cNvSpPr>
            <a:spLocks noGrp="1"/>
          </p:cNvSpPr>
          <p:nvPr>
            <p:ph type="sldNum" sz="quarter" idx="12"/>
          </p:nvPr>
        </p:nvSpPr>
        <p:spPr bwMode="auto"/>
        <p:txBody>
          <a:bodyPr/>
          <a:lstStyle/>
          <a:p>
            <a:pPr>
              <a:defRPr/>
            </a:pPr>
            <a:fld id="{33EFC0FB-D8B1-4977-A8CD-CE140FD7FD25}" type="slidenum">
              <a:rPr lang="fr-F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PhAnim="0" type="blank" preserve="1" userDrawn="1">
  <p:cSld name="Vide">
    <p:spTree>
      <p:nvGrpSpPr>
        <p:cNvPr id="1" name=""/>
        <p:cNvGrpSpPr/>
        <p:nvPr/>
      </p:nvGrpSpPr>
      <p:grpSpPr bwMode="auto">
        <a:xfrm>
          <a:off x="0" y="0"/>
          <a:ext cx="0" cy="0"/>
          <a:chOff x="0" y="0"/>
          <a:chExt cx="0" cy="0"/>
        </a:xfrm>
      </p:grpSpPr>
      <p:sp>
        <p:nvSpPr>
          <p:cNvPr id="4" name="Date Placeholder 1"/>
          <p:cNvSpPr>
            <a:spLocks noGrp="1"/>
          </p:cNvSpPr>
          <p:nvPr>
            <p:ph type="dt" sz="half" idx="10"/>
          </p:nvPr>
        </p:nvSpPr>
        <p:spPr bwMode="auto"/>
        <p:txBody>
          <a:bodyPr/>
          <a:lstStyle/>
          <a:p>
            <a:pPr>
              <a:defRPr/>
            </a:pPr>
            <a:fld id="{0A932BC9-AC83-46DD-AD68-06679AB2BB0C}" type="datetimeFigureOut">
              <a:rPr lang="fr-FR"/>
              <a:t>25/09/2022</a:t>
            </a:fld>
            <a:endParaRPr lang="fr-FR"/>
          </a:p>
        </p:txBody>
      </p:sp>
      <p:sp>
        <p:nvSpPr>
          <p:cNvPr id="5" name="Footer Placeholder 2"/>
          <p:cNvSpPr>
            <a:spLocks noGrp="1"/>
          </p:cNvSpPr>
          <p:nvPr>
            <p:ph type="ftr" sz="quarter" idx="11"/>
          </p:nvPr>
        </p:nvSpPr>
        <p:spPr bwMode="auto"/>
        <p:txBody>
          <a:bodyPr/>
          <a:lstStyle/>
          <a:p>
            <a:pPr>
              <a:defRPr/>
            </a:pPr>
            <a:endParaRPr lang="fr-FR"/>
          </a:p>
        </p:txBody>
      </p:sp>
      <p:sp>
        <p:nvSpPr>
          <p:cNvPr id="6" name="Slide Number Placeholder 3"/>
          <p:cNvSpPr>
            <a:spLocks noGrp="1"/>
          </p:cNvSpPr>
          <p:nvPr>
            <p:ph type="sldNum" sz="quarter" idx="12"/>
          </p:nvPr>
        </p:nvSpPr>
        <p:spPr bwMode="auto"/>
        <p:txBody>
          <a:bodyPr/>
          <a:lstStyle/>
          <a:p>
            <a:pPr>
              <a:defRPr/>
            </a:pPr>
            <a:fld id="{33EFC0FB-D8B1-4977-A8CD-CE140FD7FD25}" type="slidenum">
              <a:rPr lang="fr-F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PhAnim="0" type="objTx" preserve="1" userDrawn="1">
  <p:cSld name="Contenu avec légende">
    <p:spTree>
      <p:nvGrpSpPr>
        <p:cNvPr id="1" name=""/>
        <p:cNvGrpSpPr/>
        <p:nvPr/>
      </p:nvGrpSpPr>
      <p:grpSpPr bwMode="auto">
        <a:xfrm>
          <a:off x="0" y="0"/>
          <a:ext cx="0" cy="0"/>
          <a:chOff x="0" y="0"/>
          <a:chExt cx="0" cy="0"/>
        </a:xfrm>
      </p:grpSpPr>
      <p:sp>
        <p:nvSpPr>
          <p:cNvPr id="4" name="Title 1"/>
          <p:cNvSpPr>
            <a:spLocks noGrp="1"/>
          </p:cNvSpPr>
          <p:nvPr>
            <p:ph type="title"/>
          </p:nvPr>
        </p:nvSpPr>
        <p:spPr bwMode="auto">
          <a:xfrm>
            <a:off x="609600" y="792080"/>
            <a:ext cx="2852928" cy="1261872"/>
          </a:xfrm>
        </p:spPr>
        <p:txBody>
          <a:bodyPr anchor="b">
            <a:noAutofit/>
          </a:bodyPr>
          <a:lstStyle>
            <a:lvl1pPr algn="l">
              <a:defRPr sz="2400" b="0"/>
            </a:lvl1pPr>
          </a:lstStyle>
          <a:p>
            <a:pPr>
              <a:defRPr/>
            </a:pPr>
            <a:r>
              <a:rPr lang="fr-FR"/>
              <a:t>Modifiez le style du titre</a:t>
            </a:r>
            <a:endParaRPr lang="en-US"/>
          </a:p>
        </p:txBody>
      </p:sp>
      <p:sp>
        <p:nvSpPr>
          <p:cNvPr id="5" name="Content Placeholder 2"/>
          <p:cNvSpPr>
            <a:spLocks noGrp="1"/>
          </p:cNvSpPr>
          <p:nvPr>
            <p:ph idx="1"/>
          </p:nvPr>
        </p:nvSpPr>
        <p:spPr bwMode="auto">
          <a:xfrm>
            <a:off x="3962400" y="792080"/>
            <a:ext cx="7620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defRPr/>
            </a:pPr>
            <a:r>
              <a:rPr lang="fr-FR"/>
              <a:t>Modifier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lang="en-US"/>
          </a:p>
        </p:txBody>
      </p:sp>
      <p:sp>
        <p:nvSpPr>
          <p:cNvPr id="6" name="Text Placeholder 3"/>
          <p:cNvSpPr>
            <a:spLocks noGrp="1"/>
          </p:cNvSpPr>
          <p:nvPr>
            <p:ph type="body" sz="half" idx="2"/>
          </p:nvPr>
        </p:nvSpPr>
        <p:spPr bwMode="auto">
          <a:xfrm>
            <a:off x="609601" y="2130553"/>
            <a:ext cx="2852928"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defRPr/>
            </a:pPr>
            <a:r>
              <a:rPr lang="fr-FR"/>
              <a:t>Modifier les styles du texte du masque</a:t>
            </a:r>
            <a:endParaRPr/>
          </a:p>
        </p:txBody>
      </p:sp>
      <p:sp>
        <p:nvSpPr>
          <p:cNvPr id="7" name="Date Placeholder 4"/>
          <p:cNvSpPr>
            <a:spLocks noGrp="1"/>
          </p:cNvSpPr>
          <p:nvPr>
            <p:ph type="dt" sz="half" idx="10"/>
          </p:nvPr>
        </p:nvSpPr>
        <p:spPr bwMode="auto"/>
        <p:txBody>
          <a:bodyPr/>
          <a:lstStyle/>
          <a:p>
            <a:pPr>
              <a:defRPr/>
            </a:pPr>
            <a:fld id="{0A932BC9-AC83-46DD-AD68-06679AB2BB0C}" type="datetimeFigureOut">
              <a:rPr lang="fr-FR"/>
              <a:t>25/09/2022</a:t>
            </a:fld>
            <a:endParaRPr lang="fr-FR"/>
          </a:p>
        </p:txBody>
      </p:sp>
      <p:sp>
        <p:nvSpPr>
          <p:cNvPr id="8" name="Footer Placeholder 5"/>
          <p:cNvSpPr>
            <a:spLocks noGrp="1"/>
          </p:cNvSpPr>
          <p:nvPr>
            <p:ph type="ftr" sz="quarter" idx="11"/>
          </p:nvPr>
        </p:nvSpPr>
        <p:spPr bwMode="auto"/>
        <p:txBody>
          <a:bodyPr/>
          <a:lstStyle/>
          <a:p>
            <a:pPr>
              <a:defRPr/>
            </a:pPr>
            <a:endParaRPr lang="fr-FR"/>
          </a:p>
        </p:txBody>
      </p:sp>
      <p:sp>
        <p:nvSpPr>
          <p:cNvPr id="9" name="Slide Number Placeholder 6"/>
          <p:cNvSpPr>
            <a:spLocks noGrp="1"/>
          </p:cNvSpPr>
          <p:nvPr>
            <p:ph type="sldNum" sz="quarter" idx="12"/>
          </p:nvPr>
        </p:nvSpPr>
        <p:spPr bwMode="auto"/>
        <p:txBody>
          <a:bodyPr/>
          <a:lstStyle/>
          <a:p>
            <a:pPr>
              <a:defRPr/>
            </a:pPr>
            <a:fld id="{33EFC0FB-D8B1-4977-A8CD-CE140FD7FD25}" type="slidenum">
              <a:rPr lang="fr-FR"/>
              <a:t>‹N°›</a:t>
            </a:fld>
            <a:endParaRPr lang="fr-FR"/>
          </a:p>
        </p:txBody>
      </p:sp>
      <p:cxnSp>
        <p:nvCxnSpPr>
          <p:cNvPr id="10" name="Straight Connector 8"/>
          <p:cNvCxnSpPr>
            <a:cxnSpLocks/>
          </p:cNvCxnSpPr>
          <p:nvPr/>
        </p:nvCxnSpPr>
        <p:spPr bwMode="auto">
          <a:xfrm rot="5400000">
            <a:off x="912152" y="3579942"/>
            <a:ext cx="5577840" cy="211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PhAnim="0" type="picTx" preserve="1" userDrawn="1">
  <p:cSld name="Image avec légende">
    <p:spTree>
      <p:nvGrpSpPr>
        <p:cNvPr id="1" name=""/>
        <p:cNvGrpSpPr/>
        <p:nvPr/>
      </p:nvGrpSpPr>
      <p:grpSpPr bwMode="auto">
        <a:xfrm>
          <a:off x="0" y="0"/>
          <a:ext cx="0" cy="0"/>
          <a:chOff x="0" y="0"/>
          <a:chExt cx="0" cy="0"/>
        </a:xfrm>
      </p:grpSpPr>
      <p:sp>
        <p:nvSpPr>
          <p:cNvPr id="4" name="Title 1"/>
          <p:cNvSpPr>
            <a:spLocks noGrp="1"/>
          </p:cNvSpPr>
          <p:nvPr>
            <p:ph type="title"/>
          </p:nvPr>
        </p:nvSpPr>
        <p:spPr bwMode="auto">
          <a:xfrm>
            <a:off x="609600" y="792480"/>
            <a:ext cx="2856907" cy="1264919"/>
          </a:xfrm>
        </p:spPr>
        <p:txBody>
          <a:bodyPr anchor="b">
            <a:normAutofit/>
          </a:bodyPr>
          <a:lstStyle>
            <a:lvl1pPr algn="l">
              <a:defRPr sz="2400" b="0"/>
            </a:lvl1pPr>
          </a:lstStyle>
          <a:p>
            <a:pPr>
              <a:defRPr/>
            </a:pPr>
            <a:r>
              <a:rPr lang="fr-FR"/>
              <a:t>Modifiez le style du titre</a:t>
            </a:r>
            <a:endParaRPr lang="en-US"/>
          </a:p>
        </p:txBody>
      </p:sp>
      <p:sp>
        <p:nvSpPr>
          <p:cNvPr id="5" name="Picture Placeholder 2"/>
          <p:cNvSpPr>
            <a:spLocks noGrp="1"/>
          </p:cNvSpPr>
          <p:nvPr>
            <p:ph type="pic" idx="1"/>
          </p:nvPr>
        </p:nvSpPr>
        <p:spPr bwMode="auto">
          <a:xfrm>
            <a:off x="3811480" y="838201"/>
            <a:ext cx="7872520" cy="5500456"/>
          </a:xfrm>
          <a:prstGeom prst="rect">
            <a:avLst/>
          </a:prstGeo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a:defRPr/>
            </a:pPr>
            <a:r>
              <a:rPr lang="fr-FR"/>
              <a:t>Cliquez sur l'icône pour ajouter une image</a:t>
            </a:r>
            <a:endParaRPr lang="en-US"/>
          </a:p>
        </p:txBody>
      </p:sp>
      <p:sp>
        <p:nvSpPr>
          <p:cNvPr id="6" name="Text Placeholder 3"/>
          <p:cNvSpPr>
            <a:spLocks noGrp="1"/>
          </p:cNvSpPr>
          <p:nvPr>
            <p:ph type="body" sz="half" idx="2"/>
          </p:nvPr>
        </p:nvSpPr>
        <p:spPr bwMode="auto">
          <a:xfrm>
            <a:off x="609600" y="2133600"/>
            <a:ext cx="2852928"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defRPr/>
            </a:pPr>
            <a:r>
              <a:rPr lang="fr-FR"/>
              <a:t>Modifier les styles du texte du masque</a:t>
            </a:r>
            <a:endParaRPr/>
          </a:p>
        </p:txBody>
      </p:sp>
      <p:sp>
        <p:nvSpPr>
          <p:cNvPr id="7" name="Date Placeholder 4"/>
          <p:cNvSpPr>
            <a:spLocks noGrp="1"/>
          </p:cNvSpPr>
          <p:nvPr>
            <p:ph type="dt" sz="half" idx="10"/>
          </p:nvPr>
        </p:nvSpPr>
        <p:spPr bwMode="auto"/>
        <p:txBody>
          <a:bodyPr/>
          <a:lstStyle/>
          <a:p>
            <a:pPr>
              <a:defRPr/>
            </a:pPr>
            <a:fld id="{0A932BC9-AC83-46DD-AD68-06679AB2BB0C}" type="datetimeFigureOut">
              <a:rPr lang="fr-FR"/>
              <a:t>25/09/2022</a:t>
            </a:fld>
            <a:endParaRPr lang="fr-FR"/>
          </a:p>
        </p:txBody>
      </p:sp>
      <p:sp>
        <p:nvSpPr>
          <p:cNvPr id="8" name="Footer Placeholder 5"/>
          <p:cNvSpPr>
            <a:spLocks noGrp="1"/>
          </p:cNvSpPr>
          <p:nvPr>
            <p:ph type="ftr" sz="quarter" idx="11"/>
          </p:nvPr>
        </p:nvSpPr>
        <p:spPr bwMode="auto"/>
        <p:txBody>
          <a:bodyPr/>
          <a:lstStyle/>
          <a:p>
            <a:pPr>
              <a:defRPr/>
            </a:pPr>
            <a:endParaRPr lang="fr-FR"/>
          </a:p>
        </p:txBody>
      </p:sp>
      <p:sp>
        <p:nvSpPr>
          <p:cNvPr id="9" name="Slide Number Placeholder 6"/>
          <p:cNvSpPr>
            <a:spLocks noGrp="1"/>
          </p:cNvSpPr>
          <p:nvPr>
            <p:ph type="sldNum" sz="quarter" idx="12"/>
          </p:nvPr>
        </p:nvSpPr>
        <p:spPr bwMode="auto"/>
        <p:txBody>
          <a:bodyPr/>
          <a:lstStyle/>
          <a:p>
            <a:pPr>
              <a:defRPr/>
            </a:pPr>
            <a:fld id="{33EFC0FB-D8B1-4977-A8CD-CE140FD7FD25}" type="slidenum">
              <a:rPr lang="fr-F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4" name="Rectangle 9"/>
          <p:cNvSpPr/>
          <p:nvPr/>
        </p:nvSpPr>
        <p:spPr bwMode="auto">
          <a:xfrm>
            <a:off x="0" y="220786"/>
            <a:ext cx="12192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800"/>
          </a:p>
        </p:txBody>
      </p:sp>
      <p:sp>
        <p:nvSpPr>
          <p:cNvPr id="5" name="Title Placeholder 1"/>
          <p:cNvSpPr>
            <a:spLocks noGrp="1"/>
          </p:cNvSpPr>
          <p:nvPr>
            <p:ph type="title"/>
          </p:nvPr>
        </p:nvSpPr>
        <p:spPr bwMode="auto">
          <a:xfrm>
            <a:off x="609600" y="533400"/>
            <a:ext cx="10972800" cy="990600"/>
          </a:xfrm>
          <a:prstGeom prst="rect">
            <a:avLst/>
          </a:prstGeom>
        </p:spPr>
        <p:txBody>
          <a:bodyPr vert="horz" lIns="91440" tIns="45720" rIns="91440" bIns="45720" rtlCol="0" anchor="ctr">
            <a:normAutofit/>
          </a:bodyPr>
          <a:lstStyle/>
          <a:p>
            <a:pPr>
              <a:defRPr/>
            </a:pPr>
            <a:r>
              <a:rPr lang="fr-FR"/>
              <a:t>Modifiez le style du titre</a:t>
            </a:r>
            <a:endParaRPr lang="en-US"/>
          </a:p>
        </p:txBody>
      </p:sp>
      <p:sp>
        <p:nvSpPr>
          <p:cNvPr id="6" name="Text Placeholder 2"/>
          <p:cNvSpPr>
            <a:spLocks noGrp="1"/>
          </p:cNvSpPr>
          <p:nvPr>
            <p:ph type="body" idx="1"/>
          </p:nvPr>
        </p:nvSpPr>
        <p:spPr bwMode="auto">
          <a:xfrm>
            <a:off x="609600" y="1600200"/>
            <a:ext cx="10972800" cy="4876800"/>
          </a:xfrm>
          <a:prstGeom prst="rect">
            <a:avLst/>
          </a:prstGeom>
        </p:spPr>
        <p:txBody>
          <a:bodyPr vert="horz" lIns="91440" tIns="45720" rIns="91440" bIns="45720" rtlCol="0">
            <a:normAutofit/>
          </a:bodyPr>
          <a:lstStyle/>
          <a:p>
            <a:pPr lvl="0">
              <a:defRPr/>
            </a:pPr>
            <a:r>
              <a:rPr lang="fr-FR"/>
              <a:t>Modifiez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lang="en-US"/>
          </a:p>
        </p:txBody>
      </p:sp>
      <p:sp>
        <p:nvSpPr>
          <p:cNvPr id="7" name="Rectangle 6"/>
          <p:cNvSpPr/>
          <p:nvPr/>
        </p:nvSpPr>
        <p:spPr bwMode="auto">
          <a:xfrm>
            <a:off x="0" y="0"/>
            <a:ext cx="12192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800"/>
          </a:p>
        </p:txBody>
      </p:sp>
      <p:sp>
        <p:nvSpPr>
          <p:cNvPr id="8" name="Date Placeholder 3"/>
          <p:cNvSpPr>
            <a:spLocks noGrp="1"/>
          </p:cNvSpPr>
          <p:nvPr>
            <p:ph type="dt" sz="half" idx="2"/>
          </p:nvPr>
        </p:nvSpPr>
        <p:spPr bwMode="auto">
          <a:xfrm>
            <a:off x="609600" y="18288"/>
            <a:ext cx="3860800" cy="329184"/>
          </a:xfrm>
          <a:prstGeom prst="rect">
            <a:avLst/>
          </a:prstGeom>
        </p:spPr>
        <p:txBody>
          <a:bodyPr vert="horz" lIns="91440" tIns="45720" rIns="91440" bIns="45720" rtlCol="0" anchor="ctr"/>
          <a:lstStyle>
            <a:lvl1pPr algn="l">
              <a:defRPr sz="1200">
                <a:solidFill>
                  <a:srgbClr val="FFFFFF"/>
                </a:solidFill>
              </a:defRPr>
            </a:lvl1pPr>
          </a:lstStyle>
          <a:p>
            <a:pPr>
              <a:defRPr/>
            </a:pPr>
            <a:fld id="{0A932BC9-AC83-46DD-AD68-06679AB2BB0C}" type="datetimeFigureOut">
              <a:rPr lang="fr-FR"/>
              <a:t>25/09/2022</a:t>
            </a:fld>
            <a:endParaRPr lang="fr-FR"/>
          </a:p>
        </p:txBody>
      </p:sp>
      <p:sp>
        <p:nvSpPr>
          <p:cNvPr id="9" name="Footer Placeholder 4"/>
          <p:cNvSpPr>
            <a:spLocks noGrp="1"/>
          </p:cNvSpPr>
          <p:nvPr>
            <p:ph type="ftr" sz="quarter" idx="3"/>
          </p:nvPr>
        </p:nvSpPr>
        <p:spPr bwMode="auto">
          <a:xfrm>
            <a:off x="4572000" y="18288"/>
            <a:ext cx="5486400" cy="329184"/>
          </a:xfrm>
          <a:prstGeom prst="rect">
            <a:avLst/>
          </a:prstGeom>
        </p:spPr>
        <p:txBody>
          <a:bodyPr vert="horz" lIns="91440" tIns="45720" rIns="91440" bIns="45720" rtlCol="0" anchor="ctr"/>
          <a:lstStyle>
            <a:lvl1pPr algn="ctr">
              <a:defRPr sz="1200">
                <a:solidFill>
                  <a:srgbClr val="FFFFFF"/>
                </a:solidFill>
              </a:defRPr>
            </a:lvl1pPr>
          </a:lstStyle>
          <a:p>
            <a:pPr>
              <a:defRPr/>
            </a:pPr>
            <a:endParaRPr lang="fr-FR"/>
          </a:p>
        </p:txBody>
      </p:sp>
      <p:sp>
        <p:nvSpPr>
          <p:cNvPr id="10" name="Slide Number Placeholder 5"/>
          <p:cNvSpPr>
            <a:spLocks noGrp="1"/>
          </p:cNvSpPr>
          <p:nvPr>
            <p:ph type="sldNum" sz="quarter" idx="4"/>
          </p:nvPr>
        </p:nvSpPr>
        <p:spPr bwMode="auto">
          <a:xfrm>
            <a:off x="10160000" y="18288"/>
            <a:ext cx="1422400" cy="329184"/>
          </a:xfrm>
          <a:prstGeom prst="rect">
            <a:avLst/>
          </a:prstGeom>
        </p:spPr>
        <p:txBody>
          <a:bodyPr vert="horz" lIns="91440" tIns="45720" rIns="91440" bIns="45720" rtlCol="0" anchor="ctr"/>
          <a:lstStyle>
            <a:lvl1pPr algn="l">
              <a:defRPr sz="1400" b="1">
                <a:solidFill>
                  <a:srgbClr val="FFFFFF"/>
                </a:solidFill>
              </a:defRPr>
            </a:lvl1pPr>
          </a:lstStyle>
          <a:p>
            <a:pPr>
              <a:defRPr/>
            </a:pPr>
            <a:fld id="{33EFC0FB-D8B1-4977-A8CD-CE140FD7FD25}" type="slidenum">
              <a:rPr lang="fr-F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a:spcBef>
          <a:spcPts val="0"/>
        </a:spcBef>
        <a:buNone/>
        <a:defRPr sz="4000" spc="-100">
          <a:solidFill>
            <a:schemeClr val="tx2"/>
          </a:solidFill>
          <a:latin typeface="+mj-lt"/>
          <a:ea typeface="+mj-ea"/>
          <a:cs typeface="+mj-cs"/>
        </a:defRPr>
      </a:lvl1pPr>
    </p:titleStyle>
    <p:bodyStyle>
      <a:lvl1pPr marL="182880" indent="-182880" algn="l" defTabSz="914400">
        <a:spcBef>
          <a:spcPts val="0"/>
        </a:spcBef>
        <a:buClr>
          <a:schemeClr val="accent1"/>
        </a:buClr>
        <a:buSzPct val="85000"/>
        <a:buFont typeface="Arial"/>
        <a:buChar char="•"/>
        <a:defRPr sz="2400">
          <a:solidFill>
            <a:schemeClr val="tx1"/>
          </a:solidFill>
          <a:latin typeface="+mn-lt"/>
          <a:ea typeface="+mn-ea"/>
          <a:cs typeface="+mn-cs"/>
        </a:defRPr>
      </a:lvl1pPr>
      <a:lvl2pPr marL="457200" indent="-182880" algn="l" defTabSz="914400">
        <a:spcBef>
          <a:spcPts val="0"/>
        </a:spcBef>
        <a:buClr>
          <a:schemeClr val="accent1"/>
        </a:buClr>
        <a:buSzPct val="85000"/>
        <a:buFont typeface="Arial"/>
        <a:buChar char="•"/>
        <a:defRPr sz="2000">
          <a:solidFill>
            <a:schemeClr val="tx1"/>
          </a:solidFill>
          <a:latin typeface="+mn-lt"/>
          <a:ea typeface="+mn-ea"/>
          <a:cs typeface="+mn-cs"/>
        </a:defRPr>
      </a:lvl2pPr>
      <a:lvl3pPr marL="731520" indent="-182880" algn="l" defTabSz="914400">
        <a:spcBef>
          <a:spcPts val="0"/>
        </a:spcBef>
        <a:buClr>
          <a:schemeClr val="accent1"/>
        </a:buClr>
        <a:buSzPct val="90000"/>
        <a:buFont typeface="Arial"/>
        <a:buChar char="•"/>
        <a:defRPr sz="1800">
          <a:solidFill>
            <a:schemeClr val="tx1"/>
          </a:solidFill>
          <a:latin typeface="+mn-lt"/>
          <a:ea typeface="+mn-ea"/>
          <a:cs typeface="+mn-cs"/>
        </a:defRPr>
      </a:lvl3pPr>
      <a:lvl4pPr marL="1005840" indent="-182880" algn="l" defTabSz="914400">
        <a:spcBef>
          <a:spcPts val="0"/>
        </a:spcBef>
        <a:buClr>
          <a:schemeClr val="accent1"/>
        </a:buClr>
        <a:buFont typeface="Arial"/>
        <a:buChar char="•"/>
        <a:defRPr sz="1600">
          <a:solidFill>
            <a:schemeClr val="tx1"/>
          </a:solidFill>
          <a:latin typeface="+mn-lt"/>
          <a:ea typeface="+mn-ea"/>
          <a:cs typeface="+mn-cs"/>
        </a:defRPr>
      </a:lvl4pPr>
      <a:lvl5pPr marL="1188720" indent="-137160" algn="l" defTabSz="914400">
        <a:spcBef>
          <a:spcPts val="0"/>
        </a:spcBef>
        <a:buClr>
          <a:schemeClr val="accent1"/>
        </a:buClr>
        <a:buSzPct val="100000"/>
        <a:buFont typeface="Arial"/>
        <a:buChar char="•"/>
        <a:defRPr sz="1400">
          <a:solidFill>
            <a:schemeClr val="tx1"/>
          </a:solidFill>
          <a:latin typeface="+mn-lt"/>
          <a:ea typeface="+mn-ea"/>
          <a:cs typeface="+mn-cs"/>
        </a:defRPr>
      </a:lvl5pPr>
      <a:lvl6pPr marL="1371600" indent="-182880" algn="l" defTabSz="914400">
        <a:spcBef>
          <a:spcPts val="0"/>
        </a:spcBef>
        <a:buClr>
          <a:schemeClr val="accent1"/>
        </a:buClr>
        <a:buFont typeface="Arial"/>
        <a:buChar char="•"/>
        <a:defRPr sz="1300">
          <a:solidFill>
            <a:schemeClr val="tx1"/>
          </a:solidFill>
          <a:latin typeface="+mn-lt"/>
          <a:ea typeface="+mn-ea"/>
          <a:cs typeface="+mn-cs"/>
        </a:defRPr>
      </a:lvl6pPr>
      <a:lvl7pPr marL="1554480" indent="-182880" algn="l" defTabSz="914400">
        <a:spcBef>
          <a:spcPts val="0"/>
        </a:spcBef>
        <a:buClr>
          <a:schemeClr val="accent1"/>
        </a:buClr>
        <a:buFont typeface="Arial"/>
        <a:buChar char="•"/>
        <a:defRPr sz="1300">
          <a:solidFill>
            <a:schemeClr val="tx1"/>
          </a:solidFill>
          <a:latin typeface="+mn-lt"/>
          <a:ea typeface="+mn-ea"/>
          <a:cs typeface="+mn-cs"/>
        </a:defRPr>
      </a:lvl7pPr>
      <a:lvl8pPr marL="1737360" indent="-182880" algn="l" defTabSz="914400">
        <a:spcBef>
          <a:spcPts val="0"/>
        </a:spcBef>
        <a:buClr>
          <a:schemeClr val="accent1"/>
        </a:buClr>
        <a:buFont typeface="Arial"/>
        <a:buChar char="•"/>
        <a:defRPr sz="1300">
          <a:solidFill>
            <a:schemeClr val="tx1"/>
          </a:solidFill>
          <a:latin typeface="+mn-lt"/>
          <a:ea typeface="+mn-ea"/>
          <a:cs typeface="+mn-cs"/>
        </a:defRPr>
      </a:lvl8pPr>
      <a:lvl9pPr marL="1920240" indent="-182880" algn="l" defTabSz="914400">
        <a:spcBef>
          <a:spcPts val="0"/>
        </a:spcBef>
        <a:buClr>
          <a:schemeClr val="accent1"/>
        </a:buClr>
        <a:buFont typeface="Arial"/>
        <a:buChar char="•"/>
        <a:defRPr sz="1300">
          <a:solidFill>
            <a:schemeClr val="tx1"/>
          </a:solidFill>
          <a:latin typeface="+mn-lt"/>
          <a:ea typeface="+mn-ea"/>
          <a:cs typeface="+mn-cs"/>
        </a:defRPr>
      </a:lvl9pPr>
    </p:bodyStyle>
    <p:otherStyle>
      <a:defPPr>
        <a:defRPr lang="en-US"/>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eduscol.education.fr/3046/suivi-et-accompagnement-des-eleves-de-3e-et-de-2de-en-mathematiques"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education.gouv.fr/bo/22/Hebdo27/MENE2218178A.htm"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geogebra.org/m/gjkggufr"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3" Type="http://schemas.openxmlformats.org/officeDocument/2006/relationships/hyperlink" Target="https://eduscol.education.fr/1723/programmes-et-ressources-en-mathematiques-voie-gt"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hyperlink" Target="https://www.geogebra.org/m/gjkggufr" TargetMode="External"/><Relationship Id="rId5" Type="http://schemas.openxmlformats.org/officeDocument/2006/relationships/image" Target="../media/image19.png"/><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tmp"/><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1.tmp"/></Relationships>
</file>

<file path=ppt/slides/_rels/slide24.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2.tmp"/></Relationships>
</file>

<file path=ppt/slides/_rels/slide25.xml.rels><?xml version="1.0" encoding="UTF-8" standalone="yes"?>
<Relationships xmlns="http://schemas.openxmlformats.org/package/2006/relationships"><Relationship Id="rId3" Type="http://schemas.openxmlformats.org/officeDocument/2006/relationships/hyperlink" Target="https://eduscol.education.fr/document/13132/download"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90.png"/><Relationship Id="rId4" Type="http://schemas.openxmlformats.org/officeDocument/2006/relationships/image" Target="../media/image23.png"/></Relationships>
</file>

<file path=ppt/slides/_rels/slide26.xml.rels><?xml version="1.0" encoding="UTF-8" standalone="yes"?>
<Relationships xmlns="http://schemas.openxmlformats.org/package/2006/relationships"><Relationship Id="rId3" Type="http://schemas.openxmlformats.org/officeDocument/2006/relationships/hyperlink" Target="https://euler.ac-versailles.fr/article569.html"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3.xml.rels><?xml version="1.0" encoding="UTF-8" standalone="yes"?>
<Relationships xmlns="http://schemas.openxmlformats.org/package/2006/relationships"><Relationship Id="rId3" Type="http://schemas.openxmlformats.org/officeDocument/2006/relationships/hyperlink" Target="mailto:prenom.nom@ac-versailles.fr"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mailto:Frederique.chauvin@ac-versailles.fr"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1.xml"/><Relationship Id="rId1" Type="http://schemas.openxmlformats.org/officeDocument/2006/relationships/slideLayout" Target="../slideLayouts/slideLayout1.xml"/><Relationship Id="rId5" Type="http://schemas.openxmlformats.org/officeDocument/2006/relationships/hyperlink" Target="https://monnuage.ac-versailles.fr/s/HGCkZcYQMw4C9Mi" TargetMode="External"/><Relationship Id="rId4" Type="http://schemas.openxmlformats.org/officeDocument/2006/relationships/image" Target="../media/image27.png"/></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33.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9.png"/><Relationship Id="rId7" Type="http://schemas.openxmlformats.org/officeDocument/2006/relationships/image" Target="../media/image32.pn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31.png"/><Relationship Id="rId11" Type="http://schemas.openxmlformats.org/officeDocument/2006/relationships/image" Target="../media/image36.png"/><Relationship Id="rId5" Type="http://schemas.openxmlformats.org/officeDocument/2006/relationships/image" Target="../media/image30.png"/><Relationship Id="rId10" Type="http://schemas.openxmlformats.org/officeDocument/2006/relationships/image" Target="../media/image35.png"/><Relationship Id="rId4" Type="http://schemas.openxmlformats.org/officeDocument/2006/relationships/image" Target="../media/image24.png"/><Relationship Id="rId9" Type="http://schemas.openxmlformats.org/officeDocument/2006/relationships/image" Target="../media/image34.png"/></Relationships>
</file>

<file path=ppt/slides/_rels/slide34.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24.png"/><Relationship Id="rId7" Type="http://schemas.openxmlformats.org/officeDocument/2006/relationships/image" Target="../media/image39.pn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38.png"/><Relationship Id="rId11" Type="http://schemas.openxmlformats.org/officeDocument/2006/relationships/image" Target="../media/image43.png"/><Relationship Id="rId5" Type="http://schemas.openxmlformats.org/officeDocument/2006/relationships/image" Target="../media/image37.png"/><Relationship Id="rId10" Type="http://schemas.openxmlformats.org/officeDocument/2006/relationships/image" Target="../media/image42.png"/><Relationship Id="rId4" Type="http://schemas.openxmlformats.org/officeDocument/2006/relationships/image" Target="../media/image36.png"/><Relationship Id="rId9" Type="http://schemas.openxmlformats.org/officeDocument/2006/relationships/image" Target="../media/image41.png"/></Relationships>
</file>

<file path=ppt/slides/_rels/slide3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image" Target="../media/image44.png"/><Relationship Id="rId4" Type="http://schemas.openxmlformats.org/officeDocument/2006/relationships/hyperlink" Target="https://wiki.wimsedu.info/lib/exe/fetch.php?media=association:diapo4.22to4.24.pdf"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8" Type="http://schemas.openxmlformats.org/officeDocument/2006/relationships/hyperlink" Target="https://www.geogebra.org/m/gjkggufr" TargetMode="External"/><Relationship Id="rId3" Type="http://schemas.openxmlformats.org/officeDocument/2006/relationships/hyperlink" Target="https://eduscol.education.fr/document/13132/download" TargetMode="External"/><Relationship Id="rId7" Type="http://schemas.openxmlformats.org/officeDocument/2006/relationships/hyperlink" Target="https://eduscol.education.fr/1723/programmes-et-ressources-en-mathematiques-voie-gt" TargetMode="External"/><Relationship Id="rId2" Type="http://schemas.openxmlformats.org/officeDocument/2006/relationships/hyperlink" Target="https://eduscol.education.fr/2304/evaluations-de-debut-de-sixieme" TargetMode="External"/><Relationship Id="rId1" Type="http://schemas.openxmlformats.org/officeDocument/2006/relationships/slideLayout" Target="../slideLayouts/slideLayout2.xml"/><Relationship Id="rId6" Type="http://schemas.openxmlformats.org/officeDocument/2006/relationships/hyperlink" Target="https://eduscol.education.fr/3046/suivi-et-accompagnement-des-eleves-de-3e-et-de-2de-en-mathematiques" TargetMode="External"/><Relationship Id="rId5" Type="http://schemas.openxmlformats.org/officeDocument/2006/relationships/hyperlink" Target="https://eduscol.education.fr/test_accompagnement_mathematiques_niveau_seconde_gt/" TargetMode="External"/><Relationship Id="rId4" Type="http://schemas.openxmlformats.org/officeDocument/2006/relationships/hyperlink" Target="https://eduscol.education.fr/document/32206/download?attachment" TargetMode="Externa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forms.office.com/r/K2Cr7psZi1"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hyperlink" Target="https://euler.ac-versailles.fr/rubrique195.html" TargetMode="Externa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hyperlink" Target="https://www.ac-versailles.fr/eafc"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4" name="Image 4"/>
          <p:cNvPicPr>
            <a:picLocks noChangeAspect="1"/>
          </p:cNvPicPr>
          <p:nvPr/>
        </p:nvPicPr>
        <p:blipFill>
          <a:blip r:embed="rId3"/>
          <a:stretch/>
        </p:blipFill>
        <p:spPr bwMode="auto">
          <a:xfrm>
            <a:off x="152865" y="421821"/>
            <a:ext cx="2808312" cy="2159909"/>
          </a:xfrm>
          <a:prstGeom prst="rect">
            <a:avLst/>
          </a:prstGeom>
        </p:spPr>
      </p:pic>
      <p:sp>
        <p:nvSpPr>
          <p:cNvPr id="5" name="Titre 1"/>
          <p:cNvSpPr>
            <a:spLocks noGrp="1"/>
          </p:cNvSpPr>
          <p:nvPr>
            <p:ph type="ctrTitle"/>
          </p:nvPr>
        </p:nvSpPr>
        <p:spPr bwMode="auto">
          <a:xfrm>
            <a:off x="2207840" y="1501776"/>
            <a:ext cx="7848600" cy="1927225"/>
          </a:xfrm>
        </p:spPr>
        <p:txBody>
          <a:bodyPr/>
          <a:lstStyle/>
          <a:p>
            <a:pPr>
              <a:defRPr/>
            </a:pPr>
            <a:r>
              <a:rPr lang="fr-FR">
                <a:solidFill>
                  <a:schemeClr val="accent5"/>
                </a:solidFill>
              </a:rPr>
              <a:t>Rentrée mathématique</a:t>
            </a:r>
            <a:endParaRPr/>
          </a:p>
        </p:txBody>
      </p:sp>
      <p:sp>
        <p:nvSpPr>
          <p:cNvPr id="6" name="Sous-titre 2"/>
          <p:cNvSpPr>
            <a:spLocks noGrp="1"/>
          </p:cNvSpPr>
          <p:nvPr>
            <p:ph type="subTitle" idx="1"/>
          </p:nvPr>
        </p:nvSpPr>
        <p:spPr bwMode="auto">
          <a:xfrm>
            <a:off x="887104" y="4078406"/>
            <a:ext cx="8534400" cy="1752599"/>
          </a:xfrm>
        </p:spPr>
        <p:txBody>
          <a:bodyPr/>
          <a:lstStyle/>
          <a:p>
            <a:pPr>
              <a:defRPr/>
            </a:pPr>
            <a:r>
              <a:rPr lang="fr-FR" sz="3200" b="1" dirty="0">
                <a:solidFill>
                  <a:srgbClr val="292934"/>
                </a:solidFill>
              </a:rPr>
              <a:t>Septembre 2022</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564E440-5371-4025-A76B-73089579188F}"/>
              </a:ext>
            </a:extLst>
          </p:cNvPr>
          <p:cNvSpPr>
            <a:spLocks noGrp="1"/>
          </p:cNvSpPr>
          <p:nvPr>
            <p:ph type="title"/>
          </p:nvPr>
        </p:nvSpPr>
        <p:spPr/>
        <p:txBody>
          <a:bodyPr/>
          <a:lstStyle/>
          <a:p>
            <a:r>
              <a:rPr lang="fr-FR" dirty="0"/>
              <a:t>Formations : présentation de l’EAFC</a:t>
            </a:r>
          </a:p>
        </p:txBody>
      </p:sp>
      <p:sp>
        <p:nvSpPr>
          <p:cNvPr id="3" name="Espace réservé du contenu 2">
            <a:extLst>
              <a:ext uri="{FF2B5EF4-FFF2-40B4-BE49-F238E27FC236}">
                <a16:creationId xmlns:a16="http://schemas.microsoft.com/office/drawing/2014/main" id="{951EED44-49C2-4BD7-A3FD-FAB2EA7EA985}"/>
              </a:ext>
            </a:extLst>
          </p:cNvPr>
          <p:cNvSpPr>
            <a:spLocks noGrp="1"/>
          </p:cNvSpPr>
          <p:nvPr>
            <p:ph idx="1"/>
          </p:nvPr>
        </p:nvSpPr>
        <p:spPr/>
        <p:txBody>
          <a:bodyPr>
            <a:normAutofit/>
          </a:bodyPr>
          <a:lstStyle/>
          <a:p>
            <a:pPr marL="274320" lvl="1" indent="0" algn="ctr">
              <a:buNone/>
            </a:pPr>
            <a:r>
              <a:rPr lang="fr-FR" dirty="0"/>
              <a:t>EAFC : École Académique de la Formation Continue</a:t>
            </a:r>
          </a:p>
          <a:p>
            <a:pPr marL="274320" lvl="1" indent="0">
              <a:buNone/>
            </a:pPr>
            <a:endParaRPr lang="fr-FR" dirty="0"/>
          </a:p>
          <a:p>
            <a:pPr marL="274320" lvl="1" indent="0">
              <a:buNone/>
            </a:pPr>
            <a:r>
              <a:rPr lang="fr-FR" dirty="0"/>
              <a:t>Elle remplace la DAFOR depuis janvier 2022.</a:t>
            </a:r>
          </a:p>
          <a:p>
            <a:pPr marL="274320" lvl="1" indent="0">
              <a:buNone/>
            </a:pPr>
            <a:endParaRPr lang="fr-FR" dirty="0"/>
          </a:p>
          <a:p>
            <a:pPr marL="274320" lvl="1" indent="0">
              <a:buNone/>
            </a:pPr>
            <a:r>
              <a:rPr lang="fr-FR" dirty="0"/>
              <a:t>L’objectif est de permettre une meilleure visibilité des différents parcours et formations proposées, ainsi qu’une plus grande cohérence dans le parcours de formation de chaque personnel.</a:t>
            </a:r>
          </a:p>
          <a:p>
            <a:pPr marL="274320" lvl="1" indent="0">
              <a:buNone/>
            </a:pPr>
            <a:endParaRPr lang="fr-FR" dirty="0"/>
          </a:p>
          <a:p>
            <a:pPr marL="274320" lvl="1" indent="0">
              <a:buNone/>
            </a:pPr>
            <a:r>
              <a:rPr lang="fr-FR" dirty="0"/>
              <a:t>La publication des offres de formation sur le site </a:t>
            </a:r>
            <a:r>
              <a:rPr lang="fr-FR"/>
              <a:t>de l’EAFC va </a:t>
            </a:r>
            <a:r>
              <a:rPr lang="fr-FR" dirty="0"/>
              <a:t>se faire progressivement courant du mois de septembre.</a:t>
            </a:r>
          </a:p>
          <a:p>
            <a:pPr marL="274320" lvl="1" indent="0">
              <a:buNone/>
            </a:pPr>
            <a:endParaRPr lang="fr-FR" dirty="0"/>
          </a:p>
          <a:p>
            <a:pPr marL="274320" lvl="1" indent="0">
              <a:buNone/>
            </a:pPr>
            <a:r>
              <a:rPr lang="fr-FR" dirty="0"/>
              <a:t>Les inscriptions aux formations pourront se faire au fur et à mesure de l’année, et plus seulement en juin et septembre, et lors de la préinscription, les dates des formations seront connues.</a:t>
            </a:r>
          </a:p>
          <a:p>
            <a:pPr marL="274320" lvl="1" indent="0">
              <a:buNone/>
            </a:pPr>
            <a:endParaRPr lang="fr-FR" dirty="0"/>
          </a:p>
          <a:p>
            <a:pPr marL="0" indent="0">
              <a:buNone/>
            </a:pPr>
            <a:endParaRPr lang="fr-FR" dirty="0"/>
          </a:p>
          <a:p>
            <a:pPr lvl="1"/>
            <a:endParaRPr lang="fr-FR" dirty="0"/>
          </a:p>
          <a:p>
            <a:pPr lvl="1"/>
            <a:endParaRPr lang="fr-FR" dirty="0"/>
          </a:p>
          <a:p>
            <a:pPr lvl="1"/>
            <a:endParaRPr lang="fr-FR" baseline="30000" dirty="0"/>
          </a:p>
          <a:p>
            <a:pPr lvl="1"/>
            <a:endParaRPr lang="fr-FR" baseline="30000" dirty="0"/>
          </a:p>
          <a:p>
            <a:pPr lvl="1"/>
            <a:endParaRPr lang="fr-FR" baseline="30000" dirty="0"/>
          </a:p>
        </p:txBody>
      </p:sp>
    </p:spTree>
    <p:extLst>
      <p:ext uri="{BB962C8B-B14F-4D97-AF65-F5344CB8AC3E}">
        <p14:creationId xmlns:p14="http://schemas.microsoft.com/office/powerpoint/2010/main" val="30672208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564E440-5371-4025-A76B-73089579188F}"/>
              </a:ext>
            </a:extLst>
          </p:cNvPr>
          <p:cNvSpPr>
            <a:spLocks noGrp="1"/>
          </p:cNvSpPr>
          <p:nvPr>
            <p:ph type="title"/>
          </p:nvPr>
        </p:nvSpPr>
        <p:spPr/>
        <p:txBody>
          <a:bodyPr/>
          <a:lstStyle/>
          <a:p>
            <a:r>
              <a:rPr lang="fr-FR" dirty="0"/>
              <a:t>Formations : présentation de l’EAFC</a:t>
            </a:r>
          </a:p>
        </p:txBody>
      </p:sp>
      <p:sp>
        <p:nvSpPr>
          <p:cNvPr id="3" name="Espace réservé du contenu 2">
            <a:extLst>
              <a:ext uri="{FF2B5EF4-FFF2-40B4-BE49-F238E27FC236}">
                <a16:creationId xmlns:a16="http://schemas.microsoft.com/office/drawing/2014/main" id="{951EED44-49C2-4BD7-A3FD-FAB2EA7EA985}"/>
              </a:ext>
            </a:extLst>
          </p:cNvPr>
          <p:cNvSpPr>
            <a:spLocks noGrp="1"/>
          </p:cNvSpPr>
          <p:nvPr>
            <p:ph idx="1"/>
          </p:nvPr>
        </p:nvSpPr>
        <p:spPr/>
        <p:txBody>
          <a:bodyPr>
            <a:normAutofit lnSpcReduction="10000"/>
          </a:bodyPr>
          <a:lstStyle/>
          <a:p>
            <a:pPr marL="0" indent="0">
              <a:buNone/>
            </a:pPr>
            <a:r>
              <a:rPr lang="fr-FR" dirty="0"/>
              <a:t>Dès la rentrée 2022 : </a:t>
            </a:r>
          </a:p>
          <a:p>
            <a:pPr marL="0" indent="0">
              <a:buNone/>
            </a:pPr>
            <a:endParaRPr lang="fr-FR" sz="2000" dirty="0"/>
          </a:p>
          <a:p>
            <a:r>
              <a:rPr lang="fr-FR" sz="2000" dirty="0"/>
              <a:t>La plateforme GAIA n’est plus utilisée pour s’inscrire au plan académique de formation, vous pouvez désormais suivre les différentes étapes des formations via Sofia-FMO (disponible sur le portail ARENA).</a:t>
            </a:r>
          </a:p>
          <a:p>
            <a:endParaRPr lang="fr-FR" sz="2000" dirty="0"/>
          </a:p>
          <a:p>
            <a:r>
              <a:rPr lang="fr-FR" sz="2000" dirty="0"/>
              <a:t>Nouvelles modalités d’inscription </a:t>
            </a:r>
          </a:p>
          <a:p>
            <a:pPr marL="0" indent="0">
              <a:buNone/>
            </a:pPr>
            <a:endParaRPr lang="fr-FR" dirty="0"/>
          </a:p>
          <a:p>
            <a:pPr lvl="1">
              <a:buFont typeface="Courier New" panose="02070309020205020404" pitchFamily="49" charset="0"/>
              <a:buChar char="o"/>
            </a:pPr>
            <a:r>
              <a:rPr lang="fr-FR" dirty="0"/>
              <a:t>Phase 1 : l’abonnement.</a:t>
            </a:r>
          </a:p>
          <a:p>
            <a:pPr marL="548640" lvl="2" indent="0">
              <a:buNone/>
            </a:pPr>
            <a:r>
              <a:rPr lang="fr-FR" dirty="0"/>
              <a:t>Si vous êtes intéressé par une formation, cliquer sur le bouton « abonnement »</a:t>
            </a:r>
          </a:p>
          <a:p>
            <a:pPr marL="274320" lvl="1" indent="0">
              <a:buNone/>
            </a:pPr>
            <a:endParaRPr lang="fr-FR" dirty="0"/>
          </a:p>
          <a:p>
            <a:pPr lvl="1">
              <a:buFont typeface="Courier New" panose="02070309020205020404" pitchFamily="49" charset="0"/>
              <a:buChar char="o"/>
            </a:pPr>
            <a:r>
              <a:rPr lang="fr-FR" dirty="0"/>
              <a:t>Phase 2 : la pré-inscription</a:t>
            </a:r>
          </a:p>
          <a:p>
            <a:pPr marL="548640" lvl="2" indent="0">
              <a:buNone/>
            </a:pPr>
            <a:r>
              <a:rPr lang="fr-FR" dirty="0"/>
              <a:t>Lorsque la formation est ouverte, vous recevez  un mail sur votre messagerie académique vous demandant de vous préinscrire. Vous connaissez alors le lieu et les dates de la formation. Vous vous inscrivez donc avec davantage d’informations. </a:t>
            </a:r>
          </a:p>
          <a:p>
            <a:pPr marL="548640" lvl="2" indent="0">
              <a:buNone/>
            </a:pPr>
            <a:r>
              <a:rPr lang="fr-FR" dirty="0"/>
              <a:t>Votre demande de préinscription sera soumise au chef d’établissement. </a:t>
            </a:r>
          </a:p>
          <a:p>
            <a:pPr marL="548640" lvl="2" indent="0">
              <a:buNone/>
            </a:pPr>
            <a:r>
              <a:rPr lang="fr-FR" dirty="0"/>
              <a:t>Son avis favorable validera l’inscription.</a:t>
            </a:r>
          </a:p>
          <a:p>
            <a:pPr marL="0" indent="0">
              <a:buNone/>
            </a:pPr>
            <a:endParaRPr lang="fr-FR" dirty="0"/>
          </a:p>
          <a:p>
            <a:pPr marL="731520" lvl="1" indent="-457200">
              <a:buFont typeface="+mj-lt"/>
              <a:buAutoNum type="arabicPeriod"/>
            </a:pPr>
            <a:endParaRPr lang="fr-FR" dirty="0"/>
          </a:p>
          <a:p>
            <a:pPr marL="731520" lvl="1" indent="-457200">
              <a:buFont typeface="+mj-lt"/>
              <a:buAutoNum type="arabicPeriod"/>
            </a:pPr>
            <a:endParaRPr lang="fr-FR" dirty="0"/>
          </a:p>
          <a:p>
            <a:pPr marL="731520" lvl="1" indent="-457200">
              <a:buFont typeface="+mj-lt"/>
              <a:buAutoNum type="arabicPeriod"/>
            </a:pPr>
            <a:endParaRPr lang="fr-FR" dirty="0"/>
          </a:p>
          <a:p>
            <a:pPr marL="731520" lvl="1" indent="-457200">
              <a:buFont typeface="+mj-lt"/>
              <a:buAutoNum type="arabicPeriod"/>
            </a:pPr>
            <a:endParaRPr lang="fr-FR" dirty="0"/>
          </a:p>
          <a:p>
            <a:pPr marL="731520" lvl="1" indent="-457200">
              <a:buFont typeface="+mj-lt"/>
              <a:buAutoNum type="arabicPeriod"/>
            </a:pPr>
            <a:endParaRPr lang="fr-FR" dirty="0"/>
          </a:p>
          <a:p>
            <a:endParaRPr lang="fr-FR" dirty="0"/>
          </a:p>
          <a:p>
            <a:pPr lvl="1"/>
            <a:endParaRPr lang="fr-FR" dirty="0"/>
          </a:p>
          <a:p>
            <a:pPr lvl="1"/>
            <a:endParaRPr lang="fr-FR" dirty="0"/>
          </a:p>
          <a:p>
            <a:pPr lvl="1"/>
            <a:endParaRPr lang="fr-FR" baseline="30000" dirty="0"/>
          </a:p>
          <a:p>
            <a:pPr lvl="1"/>
            <a:endParaRPr lang="fr-FR" baseline="30000" dirty="0"/>
          </a:p>
          <a:p>
            <a:pPr lvl="1"/>
            <a:endParaRPr lang="fr-FR" baseline="30000" dirty="0"/>
          </a:p>
        </p:txBody>
      </p:sp>
    </p:spTree>
    <p:extLst>
      <p:ext uri="{BB962C8B-B14F-4D97-AF65-F5344CB8AC3E}">
        <p14:creationId xmlns:p14="http://schemas.microsoft.com/office/powerpoint/2010/main" val="37181757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re 1"/>
          <p:cNvSpPr>
            <a:spLocks noGrp="1"/>
          </p:cNvSpPr>
          <p:nvPr>
            <p:ph type="title"/>
          </p:nvPr>
        </p:nvSpPr>
        <p:spPr bwMode="auto">
          <a:xfrm>
            <a:off x="0" y="3071884"/>
            <a:ext cx="11734800" cy="1601716"/>
          </a:xfrm>
        </p:spPr>
        <p:txBody>
          <a:bodyPr>
            <a:noAutofit/>
          </a:bodyPr>
          <a:lstStyle/>
          <a:p>
            <a:pPr algn="ctr">
              <a:defRPr/>
            </a:pPr>
            <a:r>
              <a:rPr lang="fr-FR" sz="6000" dirty="0"/>
              <a:t>Evaluations sixième</a:t>
            </a:r>
            <a:br>
              <a:rPr lang="fr-FR" sz="6000" dirty="0"/>
            </a:br>
            <a:r>
              <a:rPr lang="fr-FR" sz="6000" dirty="0"/>
              <a:t> Tests de positionnement seconde</a:t>
            </a:r>
            <a:endParaRPr dirty="0"/>
          </a:p>
        </p:txBody>
      </p:sp>
    </p:spTree>
    <p:extLst>
      <p:ext uri="{BB962C8B-B14F-4D97-AF65-F5344CB8AC3E}">
        <p14:creationId xmlns:p14="http://schemas.microsoft.com/office/powerpoint/2010/main" val="13034392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564E440-5371-4025-A76B-73089579188F}"/>
              </a:ext>
            </a:extLst>
          </p:cNvPr>
          <p:cNvSpPr>
            <a:spLocks noGrp="1"/>
          </p:cNvSpPr>
          <p:nvPr>
            <p:ph type="title"/>
          </p:nvPr>
        </p:nvSpPr>
        <p:spPr/>
        <p:txBody>
          <a:bodyPr/>
          <a:lstStyle/>
          <a:p>
            <a:r>
              <a:rPr lang="fr-FR" dirty="0"/>
              <a:t>Évaluations 6</a:t>
            </a:r>
            <a:r>
              <a:rPr lang="fr-FR" baseline="30000" dirty="0"/>
              <a:t>e</a:t>
            </a:r>
            <a:r>
              <a:rPr lang="fr-FR" dirty="0"/>
              <a:t> - tests de positionnement 2</a:t>
            </a:r>
            <a:r>
              <a:rPr lang="fr-FR" baseline="30000" dirty="0"/>
              <a:t>nde</a:t>
            </a:r>
            <a:r>
              <a:rPr lang="fr-FR" dirty="0"/>
              <a:t> </a:t>
            </a:r>
          </a:p>
        </p:txBody>
      </p:sp>
      <p:sp>
        <p:nvSpPr>
          <p:cNvPr id="3" name="Espace réservé du contenu 2">
            <a:extLst>
              <a:ext uri="{FF2B5EF4-FFF2-40B4-BE49-F238E27FC236}">
                <a16:creationId xmlns:a16="http://schemas.microsoft.com/office/drawing/2014/main" id="{951EED44-49C2-4BD7-A3FD-FAB2EA7EA985}"/>
              </a:ext>
            </a:extLst>
          </p:cNvPr>
          <p:cNvSpPr>
            <a:spLocks noGrp="1"/>
          </p:cNvSpPr>
          <p:nvPr>
            <p:ph idx="1"/>
          </p:nvPr>
        </p:nvSpPr>
        <p:spPr/>
        <p:txBody>
          <a:bodyPr>
            <a:normAutofit lnSpcReduction="10000"/>
          </a:bodyPr>
          <a:lstStyle/>
          <a:p>
            <a:endParaRPr lang="fr-FR" dirty="0"/>
          </a:p>
          <a:p>
            <a:r>
              <a:rPr lang="fr-FR" dirty="0"/>
              <a:t>Passation du 12 au 30 septembre 2022</a:t>
            </a:r>
          </a:p>
          <a:p>
            <a:pPr lvl="1"/>
            <a:r>
              <a:rPr lang="fr-FR" dirty="0"/>
              <a:t>Durée 60 minutes : 10 minutes de préparation 50 minutes de passation.</a:t>
            </a:r>
          </a:p>
          <a:p>
            <a:pPr lvl="1"/>
            <a:r>
              <a:rPr lang="fr-FR" dirty="0"/>
              <a:t>Des résultats disponibles dès le lendemain.</a:t>
            </a:r>
          </a:p>
          <a:p>
            <a:endParaRPr lang="fr-FR" dirty="0"/>
          </a:p>
          <a:p>
            <a:r>
              <a:rPr lang="fr-FR" dirty="0"/>
              <a:t>En 2022 :</a:t>
            </a:r>
          </a:p>
          <a:p>
            <a:pPr lvl="1"/>
            <a:r>
              <a:rPr lang="fr-FR" dirty="0"/>
              <a:t>Évaluations de 6</a:t>
            </a:r>
            <a:r>
              <a:rPr lang="fr-FR" baseline="30000" dirty="0"/>
              <a:t>e</a:t>
            </a:r>
            <a:r>
              <a:rPr lang="fr-FR" dirty="0"/>
              <a:t>  : </a:t>
            </a:r>
          </a:p>
          <a:p>
            <a:pPr lvl="2"/>
            <a:r>
              <a:rPr lang="fr-FR" dirty="0"/>
              <a:t>Suppression du processus adaptatif, le test est commun à tous.</a:t>
            </a:r>
          </a:p>
          <a:p>
            <a:pPr lvl="2"/>
            <a:r>
              <a:rPr lang="fr-FR" dirty="0"/>
              <a:t>Passage à 3 groupes de maitrise (À besoins, fragile, satisfaisant).</a:t>
            </a:r>
          </a:p>
          <a:p>
            <a:pPr lvl="2"/>
            <a:r>
              <a:rPr lang="fr-FR" dirty="0"/>
              <a:t>Un test spécifique en automatismes (nouveau) et un test spécifique sur la résolution de problèmes (énoncés entièrement disponibles pour ces deux tests).</a:t>
            </a:r>
          </a:p>
          <a:p>
            <a:pPr lvl="2"/>
            <a:r>
              <a:rPr lang="fr-FR" dirty="0"/>
              <a:t>Pour les tests spécifiques, une restitution par classe et par élève, item par item. </a:t>
            </a:r>
          </a:p>
          <a:p>
            <a:pPr lvl="2"/>
            <a:endParaRPr lang="fr-FR" dirty="0">
              <a:solidFill>
                <a:srgbClr val="00B050"/>
              </a:solidFill>
            </a:endParaRPr>
          </a:p>
          <a:p>
            <a:pPr lvl="1"/>
            <a:r>
              <a:rPr lang="fr-FR" dirty="0"/>
              <a:t>Tests de </a:t>
            </a:r>
            <a:r>
              <a:rPr lang="fr-FR"/>
              <a:t>positionnement de 2</a:t>
            </a:r>
            <a:r>
              <a:rPr lang="fr-FR" baseline="30000"/>
              <a:t>nde</a:t>
            </a:r>
            <a:r>
              <a:rPr lang="fr-FR"/>
              <a:t> </a:t>
            </a:r>
            <a:r>
              <a:rPr lang="fr-FR" dirty="0"/>
              <a:t>:</a:t>
            </a:r>
          </a:p>
          <a:p>
            <a:pPr lvl="2"/>
            <a:r>
              <a:rPr lang="fr-FR" dirty="0"/>
              <a:t>Un processus en partie adaptatif.</a:t>
            </a:r>
          </a:p>
          <a:p>
            <a:pPr lvl="2"/>
            <a:r>
              <a:rPr lang="fr-FR" dirty="0"/>
              <a:t>Un test spécifique en automatismes (énoncés et résultats détaillés disponibles).</a:t>
            </a:r>
          </a:p>
          <a:p>
            <a:pPr lvl="2"/>
            <a:r>
              <a:rPr lang="fr-FR" dirty="0"/>
              <a:t>Pour le test spécifique, une restitution par classe et par élève, item par item.</a:t>
            </a:r>
          </a:p>
          <a:p>
            <a:pPr lvl="1"/>
            <a:endParaRPr lang="fr-FR" dirty="0"/>
          </a:p>
          <a:p>
            <a:pPr lvl="1"/>
            <a:endParaRPr lang="fr-FR" dirty="0"/>
          </a:p>
          <a:p>
            <a:pPr lvl="1"/>
            <a:endParaRPr lang="fr-FR" baseline="30000" dirty="0"/>
          </a:p>
          <a:p>
            <a:pPr lvl="1"/>
            <a:endParaRPr lang="fr-FR" baseline="30000" dirty="0"/>
          </a:p>
          <a:p>
            <a:pPr lvl="1"/>
            <a:endParaRPr lang="fr-FR" baseline="30000" dirty="0"/>
          </a:p>
        </p:txBody>
      </p:sp>
    </p:spTree>
    <p:extLst>
      <p:ext uri="{BB962C8B-B14F-4D97-AF65-F5344CB8AC3E}">
        <p14:creationId xmlns:p14="http://schemas.microsoft.com/office/powerpoint/2010/main" val="18466918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F034506-FF50-49C7-871C-C242B8F2C716}"/>
              </a:ext>
            </a:extLst>
          </p:cNvPr>
          <p:cNvSpPr>
            <a:spLocks noGrp="1"/>
          </p:cNvSpPr>
          <p:nvPr>
            <p:ph type="title"/>
          </p:nvPr>
        </p:nvSpPr>
        <p:spPr>
          <a:xfrm>
            <a:off x="524019" y="545808"/>
            <a:ext cx="10972800" cy="990600"/>
          </a:xfrm>
        </p:spPr>
        <p:txBody>
          <a:bodyPr/>
          <a:lstStyle/>
          <a:p>
            <a:r>
              <a:rPr lang="fr-FR" dirty="0"/>
              <a:t>Ressources pour la classe de sixième</a:t>
            </a:r>
          </a:p>
        </p:txBody>
      </p:sp>
      <p:sp>
        <p:nvSpPr>
          <p:cNvPr id="3" name="Espace réservé du contenu 2">
            <a:extLst>
              <a:ext uri="{FF2B5EF4-FFF2-40B4-BE49-F238E27FC236}">
                <a16:creationId xmlns:a16="http://schemas.microsoft.com/office/drawing/2014/main" id="{91EF610D-B5D4-4026-9EA6-C47D94A827B3}"/>
              </a:ext>
            </a:extLst>
          </p:cNvPr>
          <p:cNvSpPr>
            <a:spLocks noGrp="1"/>
          </p:cNvSpPr>
          <p:nvPr>
            <p:ph idx="1"/>
          </p:nvPr>
        </p:nvSpPr>
        <p:spPr>
          <a:xfrm>
            <a:off x="304800" y="1600200"/>
            <a:ext cx="11582400" cy="5257800"/>
          </a:xfrm>
        </p:spPr>
        <p:txBody>
          <a:bodyPr>
            <a:normAutofit fontScale="85000" lnSpcReduction="20000"/>
          </a:bodyPr>
          <a:lstStyle/>
          <a:p>
            <a:pPr marL="0" indent="0">
              <a:buNone/>
            </a:pPr>
            <a:r>
              <a:rPr lang="fr-FR" dirty="0"/>
              <a:t>   Des fiches d’accompagnement et d’aide dans le cadre de l’AP</a:t>
            </a:r>
          </a:p>
          <a:p>
            <a:endParaRPr lang="fr-FR" dirty="0"/>
          </a:p>
          <a:p>
            <a:endParaRPr lang="fr-FR" dirty="0"/>
          </a:p>
          <a:p>
            <a:pPr marL="0" indent="0">
              <a:buNone/>
            </a:pPr>
            <a:endParaRPr lang="fr-FR" b="1" dirty="0"/>
          </a:p>
          <a:p>
            <a:pPr marL="0" indent="0">
              <a:buNone/>
            </a:pPr>
            <a:endParaRPr lang="fr-FR" b="1" dirty="0"/>
          </a:p>
          <a:p>
            <a:pPr marL="0" indent="0">
              <a:buNone/>
            </a:pPr>
            <a:endParaRPr lang="fr-FR" b="1" dirty="0"/>
          </a:p>
          <a:p>
            <a:pPr marL="0" indent="0">
              <a:buNone/>
            </a:pPr>
            <a:endParaRPr lang="fr-FR" b="1" dirty="0"/>
          </a:p>
          <a:p>
            <a:pPr marL="0" indent="0">
              <a:buNone/>
            </a:pPr>
            <a:endParaRPr lang="fr-FR" b="1" dirty="0"/>
          </a:p>
          <a:p>
            <a:pPr marL="0" indent="0">
              <a:buNone/>
            </a:pPr>
            <a:endParaRPr lang="fr-FR" b="1" dirty="0"/>
          </a:p>
          <a:p>
            <a:pPr marL="0" indent="0">
              <a:buNone/>
            </a:pPr>
            <a:endParaRPr lang="fr-FR" b="1" dirty="0"/>
          </a:p>
          <a:p>
            <a:pPr marL="0" indent="0">
              <a:buNone/>
            </a:pPr>
            <a:endParaRPr lang="fr-FR" b="1" dirty="0"/>
          </a:p>
          <a:p>
            <a:pPr marL="0" indent="0">
              <a:buNone/>
            </a:pPr>
            <a:endParaRPr lang="fr-FR" b="1" dirty="0"/>
          </a:p>
          <a:p>
            <a:pPr marL="0" indent="0">
              <a:buNone/>
            </a:pPr>
            <a:endParaRPr lang="fr-FR" b="1" dirty="0"/>
          </a:p>
          <a:p>
            <a:pPr marL="0" indent="0">
              <a:buNone/>
            </a:pPr>
            <a:endParaRPr lang="fr-FR" b="1" dirty="0"/>
          </a:p>
          <a:p>
            <a:pPr marL="0" indent="0">
              <a:buNone/>
            </a:pPr>
            <a:endParaRPr lang="fr-FR" b="1" dirty="0"/>
          </a:p>
          <a:p>
            <a:pPr marL="0" indent="0">
              <a:buNone/>
            </a:pPr>
            <a:endParaRPr lang="fr-FR" b="1" dirty="0"/>
          </a:p>
          <a:p>
            <a:pPr marL="0" indent="0">
              <a:buNone/>
            </a:pPr>
            <a:endParaRPr lang="fr-FR" b="1" dirty="0"/>
          </a:p>
          <a:p>
            <a:pPr marL="0" indent="0">
              <a:buNone/>
            </a:pPr>
            <a:endParaRPr lang="fr-FR" b="1" dirty="0"/>
          </a:p>
          <a:p>
            <a:pPr marL="0" indent="0">
              <a:buNone/>
            </a:pPr>
            <a:endParaRPr lang="fr-FR" b="1" dirty="0"/>
          </a:p>
          <a:p>
            <a:pPr marL="0" indent="0">
              <a:buNone/>
            </a:pPr>
            <a:endParaRPr lang="fr-FR" b="1" dirty="0"/>
          </a:p>
          <a:p>
            <a:pPr marL="0" indent="0">
              <a:buNone/>
            </a:pPr>
            <a:r>
              <a:rPr lang="fr-FR" sz="1300" b="1" dirty="0"/>
              <a:t>https://</a:t>
            </a:r>
            <a:r>
              <a:rPr lang="fr-FR" sz="1300" b="1" dirty="0" err="1"/>
              <a:t>eduscol.education.fr</a:t>
            </a:r>
            <a:r>
              <a:rPr lang="fr-FR" sz="1300" b="1" dirty="0"/>
              <a:t>/2304/</a:t>
            </a:r>
            <a:r>
              <a:rPr lang="fr-FR" sz="1300" b="1" dirty="0" err="1"/>
              <a:t>evaluations</a:t>
            </a:r>
            <a:r>
              <a:rPr lang="fr-FR" sz="1300" b="1" dirty="0"/>
              <a:t>-de-</a:t>
            </a:r>
            <a:r>
              <a:rPr lang="fr-FR" sz="1300" b="1" dirty="0" err="1"/>
              <a:t>debut</a:t>
            </a:r>
            <a:r>
              <a:rPr lang="fr-FR" sz="1300" b="1" dirty="0"/>
              <a:t>-de-</a:t>
            </a:r>
            <a:r>
              <a:rPr lang="fr-FR" sz="1300" b="1" dirty="0" err="1"/>
              <a:t>sixieme</a:t>
            </a:r>
            <a:endParaRPr lang="fr-FR" sz="1300" b="1" dirty="0"/>
          </a:p>
        </p:txBody>
      </p:sp>
      <p:pic>
        <p:nvPicPr>
          <p:cNvPr id="5" name="Image 4">
            <a:extLst>
              <a:ext uri="{FF2B5EF4-FFF2-40B4-BE49-F238E27FC236}">
                <a16:creationId xmlns:a16="http://schemas.microsoft.com/office/drawing/2014/main" id="{AB24E4E6-7810-0D9E-403D-E70E83B72B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2148446"/>
            <a:ext cx="6663630" cy="3930620"/>
          </a:xfrm>
          <a:prstGeom prst="rect">
            <a:avLst/>
          </a:prstGeom>
        </p:spPr>
      </p:pic>
      <p:sp>
        <p:nvSpPr>
          <p:cNvPr id="8" name="Flèche droite rayée 7">
            <a:extLst>
              <a:ext uri="{FF2B5EF4-FFF2-40B4-BE49-F238E27FC236}">
                <a16:creationId xmlns:a16="http://schemas.microsoft.com/office/drawing/2014/main" id="{BA4D4CE3-1FEE-091E-D581-C609B8E161D9}"/>
              </a:ext>
            </a:extLst>
          </p:cNvPr>
          <p:cNvSpPr/>
          <p:nvPr/>
        </p:nvSpPr>
        <p:spPr>
          <a:xfrm>
            <a:off x="6766367" y="3870573"/>
            <a:ext cx="1274164" cy="419724"/>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ZoneTexte 10">
            <a:extLst>
              <a:ext uri="{FF2B5EF4-FFF2-40B4-BE49-F238E27FC236}">
                <a16:creationId xmlns:a16="http://schemas.microsoft.com/office/drawing/2014/main" id="{C81A4AF5-4DF3-01B8-AEF2-0515B11DD9D8}"/>
              </a:ext>
            </a:extLst>
          </p:cNvPr>
          <p:cNvSpPr txBox="1"/>
          <p:nvPr/>
        </p:nvSpPr>
        <p:spPr>
          <a:xfrm>
            <a:off x="8173473" y="2397471"/>
            <a:ext cx="3323346" cy="3785652"/>
          </a:xfrm>
          <a:prstGeom prst="rect">
            <a:avLst/>
          </a:prstGeom>
          <a:noFill/>
        </p:spPr>
        <p:txBody>
          <a:bodyPr wrap="none" rtlCol="0">
            <a:spAutoFit/>
          </a:bodyPr>
          <a:lstStyle/>
          <a:p>
            <a:r>
              <a:rPr lang="fr-FR" sz="2000" b="1" dirty="0"/>
              <a:t>Analyse d’une question</a:t>
            </a:r>
          </a:p>
          <a:p>
            <a:endParaRPr lang="fr-FR" sz="2000" dirty="0"/>
          </a:p>
          <a:p>
            <a:pPr marL="342900" indent="-342900">
              <a:buFont typeface="Arial" panose="020B0604020202020204" pitchFamily="34" charset="0"/>
              <a:buChar char="•"/>
            </a:pPr>
            <a:r>
              <a:rPr lang="fr-FR" sz="2000" dirty="0"/>
              <a:t>Descriptif de la tâche </a:t>
            </a:r>
          </a:p>
          <a:p>
            <a:pPr marL="342900" indent="-342900">
              <a:buFont typeface="Arial" panose="020B0604020202020204" pitchFamily="34" charset="0"/>
              <a:buChar char="•"/>
            </a:pPr>
            <a:r>
              <a:rPr lang="fr-FR" sz="2000" dirty="0"/>
              <a:t>Niveau de maitrise</a:t>
            </a:r>
          </a:p>
          <a:p>
            <a:pPr marL="342900" indent="-342900">
              <a:buFont typeface="Arial" panose="020B0604020202020204" pitchFamily="34" charset="0"/>
              <a:buChar char="•"/>
            </a:pPr>
            <a:r>
              <a:rPr lang="fr-FR" sz="2000" dirty="0"/>
              <a:t>Contexte de la situation</a:t>
            </a:r>
          </a:p>
          <a:p>
            <a:pPr marL="342900" indent="-342900">
              <a:buFont typeface="Arial" panose="020B0604020202020204" pitchFamily="34" charset="0"/>
              <a:buChar char="•"/>
            </a:pPr>
            <a:r>
              <a:rPr lang="fr-FR" sz="2000" dirty="0"/>
              <a:t>Type de tâche</a:t>
            </a:r>
          </a:p>
          <a:p>
            <a:pPr marL="342900" indent="-342900">
              <a:buFont typeface="Arial" panose="020B0604020202020204" pitchFamily="34" charset="0"/>
              <a:buChar char="•"/>
            </a:pPr>
            <a:endParaRPr lang="fr-FR" sz="2000" dirty="0"/>
          </a:p>
          <a:p>
            <a:r>
              <a:rPr lang="fr-FR" sz="2000" b="1" dirty="0"/>
              <a:t>Prolongements</a:t>
            </a:r>
          </a:p>
          <a:p>
            <a:endParaRPr lang="fr-FR" sz="2000" dirty="0"/>
          </a:p>
          <a:p>
            <a:pPr marL="342900" indent="-342900">
              <a:buFont typeface="Arial" panose="020B0604020202020204" pitchFamily="34" charset="0"/>
              <a:buChar char="•"/>
            </a:pPr>
            <a:r>
              <a:rPr lang="fr-FR" sz="2000" dirty="0"/>
              <a:t>Analyse des difficultés</a:t>
            </a:r>
          </a:p>
          <a:p>
            <a:pPr marL="342900" indent="-342900">
              <a:buFont typeface="Arial" panose="020B0604020202020204" pitchFamily="34" charset="0"/>
              <a:buChar char="•"/>
            </a:pPr>
            <a:r>
              <a:rPr lang="fr-FR" sz="2000" dirty="0"/>
              <a:t>Analyse des distracteurs</a:t>
            </a:r>
          </a:p>
          <a:p>
            <a:pPr marL="342900" indent="-342900">
              <a:buFont typeface="Arial" panose="020B0604020202020204" pitchFamily="34" charset="0"/>
              <a:buChar char="•"/>
            </a:pPr>
            <a:r>
              <a:rPr lang="fr-FR" sz="2000" dirty="0"/>
              <a:t>Pistes de différenciation</a:t>
            </a:r>
          </a:p>
        </p:txBody>
      </p:sp>
    </p:spTree>
    <p:extLst>
      <p:ext uri="{BB962C8B-B14F-4D97-AF65-F5344CB8AC3E}">
        <p14:creationId xmlns:p14="http://schemas.microsoft.com/office/powerpoint/2010/main" val="37255395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F034506-FF50-49C7-871C-C242B8F2C716}"/>
              </a:ext>
            </a:extLst>
          </p:cNvPr>
          <p:cNvSpPr>
            <a:spLocks noGrp="1"/>
          </p:cNvSpPr>
          <p:nvPr>
            <p:ph type="title"/>
          </p:nvPr>
        </p:nvSpPr>
        <p:spPr/>
        <p:txBody>
          <a:bodyPr/>
          <a:lstStyle/>
          <a:p>
            <a:r>
              <a:rPr lang="fr-FR" dirty="0"/>
              <a:t>Ressources pour la classe de seconde</a:t>
            </a:r>
          </a:p>
        </p:txBody>
      </p:sp>
      <p:sp>
        <p:nvSpPr>
          <p:cNvPr id="3" name="Espace réservé du contenu 2">
            <a:extLst>
              <a:ext uri="{FF2B5EF4-FFF2-40B4-BE49-F238E27FC236}">
                <a16:creationId xmlns:a16="http://schemas.microsoft.com/office/drawing/2014/main" id="{91EF610D-B5D4-4026-9EA6-C47D94A827B3}"/>
              </a:ext>
            </a:extLst>
          </p:cNvPr>
          <p:cNvSpPr>
            <a:spLocks noGrp="1"/>
          </p:cNvSpPr>
          <p:nvPr>
            <p:ph idx="1"/>
          </p:nvPr>
        </p:nvSpPr>
        <p:spPr>
          <a:xfrm>
            <a:off x="304800" y="1600200"/>
            <a:ext cx="11582400" cy="4876800"/>
          </a:xfrm>
        </p:spPr>
        <p:txBody>
          <a:bodyPr/>
          <a:lstStyle/>
          <a:p>
            <a:r>
              <a:rPr lang="fr-FR" dirty="0"/>
              <a:t>Des fiches d’activités sur chacun des quatre domaines </a:t>
            </a:r>
            <a:r>
              <a:rPr lang="fr-FR" dirty="0">
                <a:hlinkClick r:id="rId3"/>
              </a:rPr>
              <a:t>https://eduscol.education.fr/3046/suivi-et-accompagnement-des-eleves-de-3e-et-de-2de-en-mathematiques</a:t>
            </a:r>
            <a:endParaRPr lang="fr-FR" dirty="0"/>
          </a:p>
          <a:p>
            <a:endParaRPr lang="fr-FR" dirty="0"/>
          </a:p>
          <a:p>
            <a:r>
              <a:rPr lang="fr-FR" dirty="0"/>
              <a:t>Une des activités de la ressource </a:t>
            </a:r>
          </a:p>
          <a:p>
            <a:pPr marL="0" indent="0">
              <a:buNone/>
            </a:pPr>
            <a:r>
              <a:rPr lang="fr-FR" dirty="0"/>
              <a:t>« développer la pratique du calcul </a:t>
            </a:r>
          </a:p>
          <a:p>
            <a:pPr marL="0" indent="0">
              <a:buNone/>
            </a:pPr>
            <a:r>
              <a:rPr lang="fr-FR" dirty="0"/>
              <a:t>   algébrique »</a:t>
            </a:r>
          </a:p>
        </p:txBody>
      </p:sp>
      <p:pic>
        <p:nvPicPr>
          <p:cNvPr id="10" name="Image 9">
            <a:extLst>
              <a:ext uri="{FF2B5EF4-FFF2-40B4-BE49-F238E27FC236}">
                <a16:creationId xmlns:a16="http://schemas.microsoft.com/office/drawing/2014/main" id="{4C2BAF2D-D5CF-4D57-812F-C348D5439693}"/>
              </a:ext>
            </a:extLst>
          </p:cNvPr>
          <p:cNvPicPr>
            <a:picLocks noChangeAspect="1"/>
          </p:cNvPicPr>
          <p:nvPr/>
        </p:nvPicPr>
        <p:blipFill rotWithShape="1">
          <a:blip r:embed="rId4">
            <a:extLst>
              <a:ext uri="{28A0092B-C50C-407E-A947-70E740481C1C}">
                <a14:useLocalDpi xmlns:a14="http://schemas.microsoft.com/office/drawing/2010/main" val="0"/>
              </a:ext>
            </a:extLst>
          </a:blip>
          <a:srcRect l="17084" t="22210" r="21111" b="5533"/>
          <a:stretch/>
        </p:blipFill>
        <p:spPr>
          <a:xfrm>
            <a:off x="6205727" y="2344615"/>
            <a:ext cx="5681473" cy="3734451"/>
          </a:xfrm>
          <a:prstGeom prst="rect">
            <a:avLst/>
          </a:prstGeom>
        </p:spPr>
      </p:pic>
    </p:spTree>
    <p:extLst>
      <p:ext uri="{BB962C8B-B14F-4D97-AF65-F5344CB8AC3E}">
        <p14:creationId xmlns:p14="http://schemas.microsoft.com/office/powerpoint/2010/main" val="10619163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re 1"/>
          <p:cNvSpPr>
            <a:spLocks noGrp="1"/>
          </p:cNvSpPr>
          <p:nvPr>
            <p:ph type="title"/>
          </p:nvPr>
        </p:nvSpPr>
        <p:spPr bwMode="auto"/>
        <p:txBody>
          <a:bodyPr/>
          <a:lstStyle/>
          <a:p>
            <a:pPr>
              <a:defRPr/>
            </a:pPr>
            <a:r>
              <a:rPr lang="fr-FR" dirty="0"/>
              <a:t>Plan Lettres &amp; Mathématiques en seconde</a:t>
            </a:r>
            <a:endParaRPr dirty="0"/>
          </a:p>
        </p:txBody>
      </p:sp>
      <p:sp>
        <p:nvSpPr>
          <p:cNvPr id="5" name="Espace réservé du contenu 2"/>
          <p:cNvSpPr>
            <a:spLocks noGrp="1"/>
          </p:cNvSpPr>
          <p:nvPr>
            <p:ph idx="1"/>
          </p:nvPr>
        </p:nvSpPr>
        <p:spPr bwMode="auto"/>
        <p:txBody>
          <a:bodyPr>
            <a:normAutofit lnSpcReduction="10000"/>
          </a:bodyPr>
          <a:lstStyle/>
          <a:p>
            <a:pPr marL="0" indent="0">
              <a:buNone/>
              <a:defRPr/>
            </a:pPr>
            <a:r>
              <a:rPr lang="fr-FR" sz="2800" dirty="0"/>
              <a:t>Une mallette d’accompagnement pédagogique, disponible sur Ariane, pour :</a:t>
            </a:r>
            <a:br>
              <a:rPr lang="fr-FR" sz="2800" dirty="0"/>
            </a:br>
            <a:endParaRPr lang="fr-FR" sz="2800" dirty="0"/>
          </a:p>
          <a:p>
            <a:pPr lvl="1">
              <a:defRPr/>
            </a:pPr>
            <a:r>
              <a:rPr lang="fr-FR" sz="2400" dirty="0"/>
              <a:t>Exploiter davantage les tests de positionnement</a:t>
            </a:r>
            <a:br>
              <a:rPr lang="fr-FR" sz="2400" dirty="0"/>
            </a:br>
            <a:endParaRPr lang="fr-FR" sz="2400" dirty="0"/>
          </a:p>
          <a:p>
            <a:pPr lvl="1">
              <a:defRPr/>
            </a:pPr>
            <a:r>
              <a:rPr lang="fr-FR" sz="2400" dirty="0"/>
              <a:t>Accompagner la transformation du collégien en lycéen</a:t>
            </a:r>
            <a:br>
              <a:rPr lang="fr-FR" sz="2400" dirty="0"/>
            </a:br>
            <a:endParaRPr lang="fr-FR" sz="2400" dirty="0"/>
          </a:p>
          <a:p>
            <a:pPr lvl="1">
              <a:defRPr/>
            </a:pPr>
            <a:r>
              <a:rPr lang="fr-FR" sz="2400" dirty="0"/>
              <a:t>Développer des compétences transversales en mathématiques et français</a:t>
            </a:r>
          </a:p>
          <a:p>
            <a:pPr lvl="2">
              <a:defRPr/>
            </a:pPr>
            <a:r>
              <a:rPr lang="fr-FR" sz="2000" dirty="0"/>
              <a:t>Expression orale</a:t>
            </a:r>
          </a:p>
          <a:p>
            <a:pPr lvl="2">
              <a:defRPr/>
            </a:pPr>
            <a:r>
              <a:rPr lang="fr-FR" sz="2000" dirty="0"/>
              <a:t>Compétences psycho-sociales</a:t>
            </a:r>
          </a:p>
          <a:p>
            <a:pPr lvl="2">
              <a:defRPr/>
            </a:pPr>
            <a:r>
              <a:rPr lang="fr-FR" sz="2000" dirty="0"/>
              <a:t>Abstraction </a:t>
            </a:r>
          </a:p>
          <a:p>
            <a:pPr lvl="2">
              <a:defRPr/>
            </a:pPr>
            <a:r>
              <a:rPr lang="fr-FR" sz="2000" dirty="0"/>
              <a:t>Egalité filles-garçons</a:t>
            </a:r>
          </a:p>
          <a:p>
            <a:pPr lvl="2">
              <a:defRPr/>
            </a:pPr>
            <a:r>
              <a:rPr lang="fr-FR" sz="2000" dirty="0"/>
              <a:t>Engagement dans le travail</a:t>
            </a:r>
            <a:br>
              <a:rPr lang="fr-FR" sz="2000" dirty="0"/>
            </a:br>
            <a:endParaRPr lang="fr-FR" sz="2000" dirty="0"/>
          </a:p>
          <a:p>
            <a:pPr lvl="1">
              <a:defRPr/>
            </a:pPr>
            <a:r>
              <a:rPr lang="fr-FR" sz="2400" dirty="0"/>
              <a:t>Partager des initiatives d’équipes en établissement</a:t>
            </a:r>
          </a:p>
        </p:txBody>
      </p:sp>
    </p:spTree>
    <p:extLst>
      <p:ext uri="{BB962C8B-B14F-4D97-AF65-F5344CB8AC3E}">
        <p14:creationId xmlns:p14="http://schemas.microsoft.com/office/powerpoint/2010/main" val="19658035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11" name="Image 10">
            <a:extLst>
              <a:ext uri="{FF2B5EF4-FFF2-40B4-BE49-F238E27FC236}">
                <a16:creationId xmlns:a16="http://schemas.microsoft.com/office/drawing/2014/main" id="{C66804D9-3E11-4407-941A-DA1075FFD1BF}"/>
              </a:ext>
            </a:extLst>
          </p:cNvPr>
          <p:cNvPicPr>
            <a:picLocks noChangeAspect="1"/>
          </p:cNvPicPr>
          <p:nvPr/>
        </p:nvPicPr>
        <p:blipFill>
          <a:blip r:embed="rId3"/>
          <a:stretch>
            <a:fillRect/>
          </a:stretch>
        </p:blipFill>
        <p:spPr>
          <a:xfrm rot="20650281">
            <a:off x="346117" y="1887352"/>
            <a:ext cx="5734850" cy="990738"/>
          </a:xfrm>
          <a:prstGeom prst="rect">
            <a:avLst/>
          </a:prstGeom>
        </p:spPr>
      </p:pic>
      <p:sp>
        <p:nvSpPr>
          <p:cNvPr id="4" name="Titre 1"/>
          <p:cNvSpPr>
            <a:spLocks noGrp="1"/>
          </p:cNvSpPr>
          <p:nvPr>
            <p:ph type="title"/>
          </p:nvPr>
        </p:nvSpPr>
        <p:spPr bwMode="auto"/>
        <p:txBody>
          <a:bodyPr/>
          <a:lstStyle/>
          <a:p>
            <a:pPr>
              <a:defRPr/>
            </a:pPr>
            <a:r>
              <a:rPr lang="fr-FR" dirty="0"/>
              <a:t>Plan Lettres &amp; Mathématiques en seconde</a:t>
            </a:r>
            <a:endParaRPr dirty="0"/>
          </a:p>
        </p:txBody>
      </p:sp>
      <p:sp>
        <p:nvSpPr>
          <p:cNvPr id="5" name="Espace réservé du contenu 2"/>
          <p:cNvSpPr>
            <a:spLocks noGrp="1"/>
          </p:cNvSpPr>
          <p:nvPr>
            <p:ph idx="1"/>
          </p:nvPr>
        </p:nvSpPr>
        <p:spPr bwMode="auto"/>
        <p:txBody>
          <a:bodyPr>
            <a:normAutofit/>
          </a:bodyPr>
          <a:lstStyle/>
          <a:p>
            <a:pPr marL="0" indent="0">
              <a:buNone/>
              <a:defRPr/>
            </a:pPr>
            <a:r>
              <a:rPr lang="fr-FR" dirty="0"/>
              <a:t>Un exemple : </a:t>
            </a:r>
          </a:p>
        </p:txBody>
      </p:sp>
      <p:pic>
        <p:nvPicPr>
          <p:cNvPr id="10" name="Image 9">
            <a:extLst>
              <a:ext uri="{FF2B5EF4-FFF2-40B4-BE49-F238E27FC236}">
                <a16:creationId xmlns:a16="http://schemas.microsoft.com/office/drawing/2014/main" id="{50F546A0-6CE3-45C7-9505-7422416FC757}"/>
              </a:ext>
            </a:extLst>
          </p:cNvPr>
          <p:cNvPicPr>
            <a:picLocks noChangeAspect="1"/>
          </p:cNvPicPr>
          <p:nvPr/>
        </p:nvPicPr>
        <p:blipFill>
          <a:blip r:embed="rId4"/>
          <a:stretch>
            <a:fillRect/>
          </a:stretch>
        </p:blipFill>
        <p:spPr>
          <a:xfrm rot="947151">
            <a:off x="6095422" y="4859871"/>
            <a:ext cx="5649113" cy="695422"/>
          </a:xfrm>
          <a:prstGeom prst="rect">
            <a:avLst/>
          </a:prstGeom>
        </p:spPr>
      </p:pic>
      <p:pic>
        <p:nvPicPr>
          <p:cNvPr id="12" name="Image 11">
            <a:extLst>
              <a:ext uri="{FF2B5EF4-FFF2-40B4-BE49-F238E27FC236}">
                <a16:creationId xmlns:a16="http://schemas.microsoft.com/office/drawing/2014/main" id="{DF74C5FA-D063-4418-9CF3-DA4521AE7784}"/>
              </a:ext>
            </a:extLst>
          </p:cNvPr>
          <p:cNvPicPr>
            <a:picLocks noChangeAspect="1"/>
          </p:cNvPicPr>
          <p:nvPr/>
        </p:nvPicPr>
        <p:blipFill>
          <a:blip r:embed="rId5"/>
          <a:stretch>
            <a:fillRect/>
          </a:stretch>
        </p:blipFill>
        <p:spPr>
          <a:xfrm rot="925602">
            <a:off x="5610923" y="2627532"/>
            <a:ext cx="6258798" cy="866896"/>
          </a:xfrm>
          <a:prstGeom prst="rect">
            <a:avLst/>
          </a:prstGeom>
        </p:spPr>
      </p:pic>
      <p:pic>
        <p:nvPicPr>
          <p:cNvPr id="3" name="Image 2">
            <a:extLst>
              <a:ext uri="{FF2B5EF4-FFF2-40B4-BE49-F238E27FC236}">
                <a16:creationId xmlns:a16="http://schemas.microsoft.com/office/drawing/2014/main" id="{81D052BC-FE95-459F-A91B-C45C26561BF5}"/>
              </a:ext>
            </a:extLst>
          </p:cNvPr>
          <p:cNvPicPr>
            <a:picLocks noChangeAspect="1"/>
          </p:cNvPicPr>
          <p:nvPr/>
        </p:nvPicPr>
        <p:blipFill>
          <a:blip r:embed="rId6"/>
          <a:stretch>
            <a:fillRect/>
          </a:stretch>
        </p:blipFill>
        <p:spPr>
          <a:xfrm>
            <a:off x="2842531" y="3374913"/>
            <a:ext cx="6529651" cy="533033"/>
          </a:xfrm>
          <a:prstGeom prst="rect">
            <a:avLst/>
          </a:prstGeom>
        </p:spPr>
      </p:pic>
      <p:sp>
        <p:nvSpPr>
          <p:cNvPr id="7" name="ZoneTexte 6">
            <a:extLst>
              <a:ext uri="{FF2B5EF4-FFF2-40B4-BE49-F238E27FC236}">
                <a16:creationId xmlns:a16="http://schemas.microsoft.com/office/drawing/2014/main" id="{A3C4533E-43C2-4EFD-989F-EF2AB082437E}"/>
              </a:ext>
            </a:extLst>
          </p:cNvPr>
          <p:cNvSpPr txBox="1"/>
          <p:nvPr/>
        </p:nvSpPr>
        <p:spPr>
          <a:xfrm rot="21076090">
            <a:off x="1200997" y="3944392"/>
            <a:ext cx="4005263" cy="2215991"/>
          </a:xfrm>
          <a:prstGeom prst="rect">
            <a:avLst/>
          </a:prstGeom>
          <a:noFill/>
        </p:spPr>
        <p:txBody>
          <a:bodyPr wrap="square" rtlCol="0">
            <a:spAutoFit/>
          </a:bodyPr>
          <a:lstStyle/>
          <a:p>
            <a:pPr algn="just" rtl="0" fontAlgn="base"/>
            <a:r>
              <a:rPr lang="fr-FR" sz="1200" b="1" i="0" dirty="0">
                <a:solidFill>
                  <a:schemeClr val="tx2">
                    <a:lumMod val="75000"/>
                  </a:schemeClr>
                </a:solidFill>
                <a:effectLst/>
                <a:latin typeface="Marianne" panose="02000000000000000000" pitchFamily="50" charset="0"/>
              </a:rPr>
              <a:t>Énoncé :</a:t>
            </a:r>
            <a:r>
              <a:rPr lang="fr-FR" sz="1200" b="0" i="0" dirty="0">
                <a:solidFill>
                  <a:schemeClr val="tx2">
                    <a:lumMod val="75000"/>
                  </a:schemeClr>
                </a:solidFill>
                <a:effectLst/>
                <a:latin typeface="Marianne" panose="02000000000000000000" pitchFamily="50" charset="0"/>
              </a:rPr>
              <a:t> </a:t>
            </a:r>
          </a:p>
          <a:p>
            <a:pPr algn="just" rtl="0" fontAlgn="base"/>
            <a:r>
              <a:rPr lang="fr-FR" sz="1200" b="0" i="0" dirty="0">
                <a:effectLst/>
                <a:latin typeface="Marianne" panose="02000000000000000000" pitchFamily="50" charset="0"/>
              </a:rPr>
              <a:t> </a:t>
            </a:r>
            <a:endParaRPr lang="fr-FR" sz="1200" b="1" i="1" dirty="0">
              <a:effectLst/>
              <a:latin typeface="Marianne" panose="02000000000000000000" pitchFamily="50" charset="0"/>
            </a:endParaRPr>
          </a:p>
          <a:p>
            <a:pPr algn="just" rtl="0" fontAlgn="base"/>
            <a:r>
              <a:rPr lang="fr-FR" sz="1200" dirty="0">
                <a:effectLst/>
                <a:latin typeface="Marianne" panose="02000000000000000000" pitchFamily="50" charset="0"/>
              </a:rPr>
              <a:t>ABCD est un quadrilatère. </a:t>
            </a:r>
          </a:p>
          <a:p>
            <a:pPr algn="just" rtl="0" fontAlgn="base"/>
            <a:r>
              <a:rPr lang="fr-FR" sz="1200" dirty="0">
                <a:effectLst/>
                <a:latin typeface="Marianne" panose="02000000000000000000" pitchFamily="50" charset="0"/>
              </a:rPr>
              <a:t>Le point E est le milieu des segments [AC] et [DB]  </a:t>
            </a:r>
          </a:p>
          <a:p>
            <a:pPr algn="just" rtl="0" fontAlgn="base"/>
            <a:r>
              <a:rPr lang="fr-FR" sz="1200" dirty="0">
                <a:effectLst/>
                <a:latin typeface="Marianne" panose="02000000000000000000" pitchFamily="50" charset="0"/>
              </a:rPr>
              <a:t>comme sur la figure ci-dessous. </a:t>
            </a:r>
          </a:p>
          <a:p>
            <a:pPr algn="just" rtl="0" fontAlgn="base"/>
            <a:r>
              <a:rPr lang="fr-FR" sz="1200" dirty="0">
                <a:effectLst/>
                <a:latin typeface="Marianne" panose="02000000000000000000" pitchFamily="50" charset="0"/>
              </a:rPr>
              <a:t>Démontrer que le quadrilatère ABCD  </a:t>
            </a:r>
          </a:p>
          <a:p>
            <a:pPr algn="just" rtl="0" fontAlgn="base"/>
            <a:r>
              <a:rPr lang="fr-FR" sz="1200" dirty="0">
                <a:effectLst/>
                <a:latin typeface="Marianne" panose="02000000000000000000" pitchFamily="50" charset="0"/>
              </a:rPr>
              <a:t>est un parallélogramme. </a:t>
            </a:r>
          </a:p>
          <a:p>
            <a:pPr algn="just" rtl="0" fontAlgn="base"/>
            <a:r>
              <a:rPr lang="fr-FR" sz="1200" dirty="0">
                <a:effectLst/>
                <a:latin typeface="Marianne" panose="02000000000000000000" pitchFamily="50" charset="0"/>
              </a:rPr>
              <a:t> </a:t>
            </a:r>
          </a:p>
          <a:p>
            <a:pPr algn="l" rtl="0" fontAlgn="base"/>
            <a:r>
              <a:rPr lang="fr-FR" sz="1200" dirty="0">
                <a:effectLst/>
                <a:latin typeface="Marianne" panose="02000000000000000000" pitchFamily="50" charset="0"/>
              </a:rPr>
              <a:t>Voici les réponses de 5 élèves, lequel a raison ?  </a:t>
            </a:r>
          </a:p>
          <a:p>
            <a:pPr algn="l" rtl="0" fontAlgn="base"/>
            <a:r>
              <a:rPr lang="fr-FR" sz="1200" dirty="0">
                <a:effectLst/>
                <a:latin typeface="Marianne" panose="02000000000000000000" pitchFamily="50" charset="0"/>
              </a:rPr>
              <a:t>Cocher la bonne réponse. </a:t>
            </a:r>
          </a:p>
          <a:p>
            <a:endParaRPr lang="fr-FR" dirty="0"/>
          </a:p>
        </p:txBody>
      </p:sp>
    </p:spTree>
    <p:extLst>
      <p:ext uri="{BB962C8B-B14F-4D97-AF65-F5344CB8AC3E}">
        <p14:creationId xmlns:p14="http://schemas.microsoft.com/office/powerpoint/2010/main" val="14901796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re 1"/>
          <p:cNvSpPr>
            <a:spLocks noGrp="1"/>
          </p:cNvSpPr>
          <p:nvPr>
            <p:ph type="title"/>
          </p:nvPr>
        </p:nvSpPr>
        <p:spPr bwMode="auto">
          <a:xfrm>
            <a:off x="0" y="3071884"/>
            <a:ext cx="11734800" cy="1601716"/>
          </a:xfrm>
        </p:spPr>
        <p:txBody>
          <a:bodyPr>
            <a:noAutofit/>
          </a:bodyPr>
          <a:lstStyle/>
          <a:p>
            <a:pPr algn="ctr">
              <a:defRPr/>
            </a:pPr>
            <a:r>
              <a:rPr lang="fr-FR" sz="6000" dirty="0"/>
              <a:t>Option Mathématiques intégrées à l'enseignement scientifique</a:t>
            </a:r>
            <a:endParaRPr dirty="0"/>
          </a:p>
        </p:txBody>
      </p:sp>
    </p:spTree>
    <p:extLst>
      <p:ext uri="{BB962C8B-B14F-4D97-AF65-F5344CB8AC3E}">
        <p14:creationId xmlns:p14="http://schemas.microsoft.com/office/powerpoint/2010/main" val="19394568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564E440-5371-4025-A76B-73089579188F}"/>
              </a:ext>
            </a:extLst>
          </p:cNvPr>
          <p:cNvSpPr>
            <a:spLocks noGrp="1"/>
          </p:cNvSpPr>
          <p:nvPr>
            <p:ph type="title"/>
          </p:nvPr>
        </p:nvSpPr>
        <p:spPr/>
        <p:txBody>
          <a:bodyPr>
            <a:normAutofit fontScale="90000"/>
          </a:bodyPr>
          <a:lstStyle/>
          <a:p>
            <a:r>
              <a:rPr lang="fr-FR" dirty="0"/>
              <a:t>Option Mathématiques intégrées à l'enseignement scientifique.</a:t>
            </a:r>
          </a:p>
        </p:txBody>
      </p:sp>
      <p:sp>
        <p:nvSpPr>
          <p:cNvPr id="3" name="Espace réservé du contenu 2">
            <a:extLst>
              <a:ext uri="{FF2B5EF4-FFF2-40B4-BE49-F238E27FC236}">
                <a16:creationId xmlns:a16="http://schemas.microsoft.com/office/drawing/2014/main" id="{951EED44-49C2-4BD7-A3FD-FAB2EA7EA985}"/>
              </a:ext>
            </a:extLst>
          </p:cNvPr>
          <p:cNvSpPr>
            <a:spLocks noGrp="1"/>
          </p:cNvSpPr>
          <p:nvPr>
            <p:ph idx="1"/>
          </p:nvPr>
        </p:nvSpPr>
        <p:spPr>
          <a:xfrm>
            <a:off x="609600" y="1600200"/>
            <a:ext cx="11044686" cy="4876800"/>
          </a:xfrm>
        </p:spPr>
        <p:txBody>
          <a:bodyPr vert="horz" lIns="91440" tIns="45720" rIns="91440" bIns="45720" rtlCol="0" anchor="t">
            <a:normAutofit/>
          </a:bodyPr>
          <a:lstStyle/>
          <a:p>
            <a:endParaRPr lang="fr-FR"/>
          </a:p>
          <a:p>
            <a:pPr>
              <a:buFont typeface="Wingdings"/>
              <a:buChar char="§"/>
            </a:pPr>
            <a:endParaRPr lang="fr-FR" dirty="0"/>
          </a:p>
          <a:p>
            <a:pPr>
              <a:buFont typeface="Wingdings"/>
              <a:buChar char="§"/>
            </a:pPr>
            <a:endParaRPr lang="fr-FR" dirty="0"/>
          </a:p>
          <a:p>
            <a:endParaRPr lang="fr-FR" dirty="0"/>
          </a:p>
          <a:p>
            <a:endParaRPr lang="fr-FR" dirty="0"/>
          </a:p>
          <a:p>
            <a:endParaRPr lang="fr-FR" dirty="0"/>
          </a:p>
          <a:p>
            <a:endParaRPr lang="fr-FR" dirty="0"/>
          </a:p>
          <a:p>
            <a:pPr marL="0" indent="0">
              <a:buNone/>
            </a:pPr>
            <a:endParaRPr lang="fr-FR" dirty="0"/>
          </a:p>
        </p:txBody>
      </p:sp>
      <p:sp>
        <p:nvSpPr>
          <p:cNvPr id="4" name="ZoneTexte 3">
            <a:extLst>
              <a:ext uri="{FF2B5EF4-FFF2-40B4-BE49-F238E27FC236}">
                <a16:creationId xmlns:a16="http://schemas.microsoft.com/office/drawing/2014/main" id="{A4D7C839-3C4F-C4F9-6BA3-675023486867}"/>
              </a:ext>
            </a:extLst>
          </p:cNvPr>
          <p:cNvSpPr txBox="1"/>
          <p:nvPr/>
        </p:nvSpPr>
        <p:spPr>
          <a:xfrm>
            <a:off x="80512" y="1604513"/>
            <a:ext cx="6208143" cy="526297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2400" b="1" dirty="0">
                <a:solidFill>
                  <a:srgbClr val="0070C0"/>
                </a:solidFill>
              </a:rPr>
              <a:t>Contenus d'enseignement :</a:t>
            </a:r>
          </a:p>
          <a:p>
            <a:endParaRPr lang="fr-FR" sz="2400" dirty="0"/>
          </a:p>
          <a:p>
            <a:pPr marL="342900" indent="-342900">
              <a:buFont typeface="Wingdings"/>
              <a:buChar char="v"/>
            </a:pPr>
            <a:r>
              <a:rPr lang="fr-FR" sz="2400" dirty="0"/>
              <a:t>Analyse de l'</a:t>
            </a:r>
            <a:r>
              <a:rPr lang="fr-FR" sz="2400" b="1" dirty="0"/>
              <a:t>information chiffrée</a:t>
            </a:r>
          </a:p>
          <a:p>
            <a:endParaRPr lang="fr-FR" sz="2400" dirty="0"/>
          </a:p>
          <a:p>
            <a:pPr marL="342900" indent="-342900">
              <a:buFont typeface="Wingdings"/>
              <a:buChar char="v"/>
            </a:pPr>
            <a:r>
              <a:rPr lang="fr-FR" sz="2400" b="1" dirty="0"/>
              <a:t>Phénomènes aléatoires</a:t>
            </a:r>
          </a:p>
          <a:p>
            <a:endParaRPr lang="fr-FR" sz="2400" dirty="0"/>
          </a:p>
          <a:p>
            <a:pPr marL="342900" indent="-342900">
              <a:buFont typeface="Wingdings"/>
              <a:buChar char="v"/>
            </a:pPr>
            <a:r>
              <a:rPr lang="fr-FR" sz="2400" b="1" dirty="0"/>
              <a:t>Phénomènes d'évolution </a:t>
            </a:r>
            <a:r>
              <a:rPr lang="fr-FR" sz="2400" dirty="0"/>
              <a:t>:</a:t>
            </a:r>
          </a:p>
          <a:p>
            <a:pPr marL="742950" lvl="1" indent="-285750">
              <a:buFont typeface="Arial"/>
              <a:buChar char="•"/>
            </a:pPr>
            <a:r>
              <a:rPr lang="fr-FR" sz="2400" dirty="0"/>
              <a:t>Croissance linéaire </a:t>
            </a:r>
          </a:p>
          <a:p>
            <a:pPr marL="742950" lvl="1" indent="-285750">
              <a:buFont typeface="Arial"/>
              <a:buChar char="•"/>
            </a:pPr>
            <a:r>
              <a:rPr lang="fr-FR" sz="2400" dirty="0"/>
              <a:t>Croissance exponentielle </a:t>
            </a:r>
          </a:p>
          <a:p>
            <a:pPr marL="742950" lvl="1" indent="-285750">
              <a:buFont typeface="Arial"/>
              <a:buChar char="•"/>
            </a:pPr>
            <a:r>
              <a:rPr lang="fr-FR" sz="2400" dirty="0"/>
              <a:t>Variation instantanée, </a:t>
            </a:r>
          </a:p>
          <a:p>
            <a:pPr lvl="1"/>
            <a:r>
              <a:rPr lang="fr-FR" sz="2400" dirty="0"/>
              <a:t>    variation</a:t>
            </a:r>
            <a:r>
              <a:rPr lang="fr-FR" dirty="0"/>
              <a:t> </a:t>
            </a:r>
            <a:r>
              <a:rPr lang="fr-FR" sz="2400" dirty="0"/>
              <a:t>globale </a:t>
            </a:r>
          </a:p>
          <a:p>
            <a:pPr marL="342900" indent="-342900">
              <a:buFont typeface="Wingdings"/>
              <a:buChar char="v"/>
            </a:pPr>
            <a:r>
              <a:rPr lang="fr-FR" sz="2400" b="1" dirty="0"/>
              <a:t>Automatismes</a:t>
            </a:r>
            <a:endParaRPr lang="fr-FR" b="1" dirty="0"/>
          </a:p>
          <a:p>
            <a:endParaRPr lang="en-US" sz="2400" dirty="0"/>
          </a:p>
          <a:p>
            <a:endParaRPr lang="en-US" sz="2400" dirty="0"/>
          </a:p>
        </p:txBody>
      </p:sp>
      <p:sp>
        <p:nvSpPr>
          <p:cNvPr id="5" name="ZoneTexte 4">
            <a:extLst>
              <a:ext uri="{FF2B5EF4-FFF2-40B4-BE49-F238E27FC236}">
                <a16:creationId xmlns:a16="http://schemas.microsoft.com/office/drawing/2014/main" id="{1E7D23A6-3589-0D93-7BB4-F5689A39E1A0}"/>
              </a:ext>
            </a:extLst>
          </p:cNvPr>
          <p:cNvSpPr txBox="1"/>
          <p:nvPr/>
        </p:nvSpPr>
        <p:spPr>
          <a:xfrm>
            <a:off x="281797" y="6449683"/>
            <a:ext cx="1093829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ea typeface="+mn-lt"/>
                <a:cs typeface="+mn-lt"/>
                <a:hlinkClick r:id="rId3"/>
              </a:rPr>
              <a:t>Programmme en vigueur </a:t>
            </a:r>
            <a:endParaRPr lang="fr-FR">
              <a:ea typeface="+mn-lt"/>
              <a:cs typeface="+mn-lt"/>
            </a:endParaRPr>
          </a:p>
        </p:txBody>
      </p:sp>
      <p:pic>
        <p:nvPicPr>
          <p:cNvPr id="6" name="Image 6" descr="Une image contenant texte&#10;&#10;Description générée automatiquement">
            <a:extLst>
              <a:ext uri="{FF2B5EF4-FFF2-40B4-BE49-F238E27FC236}">
                <a16:creationId xmlns:a16="http://schemas.microsoft.com/office/drawing/2014/main" id="{DE32B792-C640-E216-AC7B-373DDDE2E044}"/>
              </a:ext>
            </a:extLst>
          </p:cNvPr>
          <p:cNvPicPr>
            <a:picLocks noChangeAspect="1"/>
          </p:cNvPicPr>
          <p:nvPr/>
        </p:nvPicPr>
        <p:blipFill>
          <a:blip r:embed="rId4"/>
          <a:stretch>
            <a:fillRect/>
          </a:stretch>
        </p:blipFill>
        <p:spPr>
          <a:xfrm>
            <a:off x="5082851" y="1152513"/>
            <a:ext cx="7108388" cy="4941160"/>
          </a:xfrm>
          <a:prstGeom prst="rect">
            <a:avLst/>
          </a:prstGeom>
        </p:spPr>
      </p:pic>
    </p:spTree>
    <p:extLst>
      <p:ext uri="{BB962C8B-B14F-4D97-AF65-F5344CB8AC3E}">
        <p14:creationId xmlns:p14="http://schemas.microsoft.com/office/powerpoint/2010/main" val="19731983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re 1"/>
          <p:cNvSpPr>
            <a:spLocks noGrp="1"/>
          </p:cNvSpPr>
          <p:nvPr>
            <p:ph type="title"/>
          </p:nvPr>
        </p:nvSpPr>
        <p:spPr bwMode="auto"/>
        <p:txBody>
          <a:bodyPr/>
          <a:lstStyle/>
          <a:p>
            <a:pPr>
              <a:defRPr/>
            </a:pPr>
            <a:r>
              <a:rPr lang="fr-FR"/>
              <a:t>Plan de la réunion</a:t>
            </a:r>
            <a:endParaRPr/>
          </a:p>
        </p:txBody>
      </p:sp>
      <p:sp>
        <p:nvSpPr>
          <p:cNvPr id="5" name="Espace réservé du contenu 2"/>
          <p:cNvSpPr>
            <a:spLocks noGrp="1"/>
          </p:cNvSpPr>
          <p:nvPr>
            <p:ph idx="1"/>
          </p:nvPr>
        </p:nvSpPr>
        <p:spPr bwMode="auto"/>
        <p:txBody>
          <a:bodyPr>
            <a:normAutofit/>
          </a:bodyPr>
          <a:lstStyle/>
          <a:p>
            <a:pPr>
              <a:defRPr/>
            </a:pPr>
            <a:endParaRPr lang="fr-FR" dirty="0"/>
          </a:p>
          <a:p>
            <a:pPr>
              <a:defRPr/>
            </a:pPr>
            <a:r>
              <a:rPr lang="fr-FR" dirty="0"/>
              <a:t>L’inspection pédagogique de mathématiques</a:t>
            </a:r>
          </a:p>
          <a:p>
            <a:pPr>
              <a:defRPr/>
            </a:pPr>
            <a:r>
              <a:rPr lang="fr-FR" dirty="0"/>
              <a:t>Initiatives académiques/Vie des maths/Formations  </a:t>
            </a:r>
          </a:p>
          <a:p>
            <a:pPr>
              <a:defRPr/>
            </a:pPr>
            <a:r>
              <a:rPr lang="fr-FR" dirty="0"/>
              <a:t>Evaluations sixième/Tests de positionnement seconde </a:t>
            </a:r>
          </a:p>
          <a:p>
            <a:pPr>
              <a:defRPr/>
            </a:pPr>
            <a:r>
              <a:rPr lang="fr-FR" dirty="0"/>
              <a:t>Option « Mathématiques intégrées à l'enseignement scientifique »</a:t>
            </a:r>
          </a:p>
          <a:p>
            <a:pPr>
              <a:defRPr/>
            </a:pPr>
            <a:r>
              <a:rPr lang="fr-FR" dirty="0"/>
              <a:t>Développer différents types de raisonnement</a:t>
            </a:r>
          </a:p>
          <a:p>
            <a:pPr lvl="1">
              <a:defRPr/>
            </a:pPr>
            <a:r>
              <a:rPr lang="fr-FR" dirty="0"/>
              <a:t>Trace écrite de cours </a:t>
            </a:r>
          </a:p>
          <a:p>
            <a:pPr lvl="1">
              <a:defRPr/>
            </a:pPr>
            <a:r>
              <a:rPr lang="fr-FR" dirty="0"/>
              <a:t>Résolution de problèmes</a:t>
            </a:r>
          </a:p>
          <a:p>
            <a:pPr>
              <a:defRPr/>
            </a:pPr>
            <a:r>
              <a:rPr lang="fr-FR" dirty="0"/>
              <a:t>ORAL </a:t>
            </a:r>
          </a:p>
          <a:p>
            <a:pPr>
              <a:defRPr/>
            </a:pPr>
            <a:r>
              <a:rPr lang="fr-FR" dirty="0"/>
              <a:t>Euler-WIMS</a:t>
            </a:r>
            <a:endParaRPr dirty="0"/>
          </a:p>
        </p:txBody>
      </p:sp>
    </p:spTree>
    <p:extLst>
      <p:ext uri="{BB962C8B-B14F-4D97-AF65-F5344CB8AC3E}">
        <p14:creationId xmlns:p14="http://schemas.microsoft.com/office/powerpoint/2010/main" val="11732428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564E440-5371-4025-A76B-73089579188F}"/>
              </a:ext>
            </a:extLst>
          </p:cNvPr>
          <p:cNvSpPr>
            <a:spLocks noGrp="1"/>
          </p:cNvSpPr>
          <p:nvPr>
            <p:ph type="title"/>
          </p:nvPr>
        </p:nvSpPr>
        <p:spPr/>
        <p:txBody>
          <a:bodyPr>
            <a:normAutofit fontScale="90000"/>
          </a:bodyPr>
          <a:lstStyle/>
          <a:p>
            <a:r>
              <a:rPr lang="fr-FR" dirty="0"/>
              <a:t>Option Mathématiques intégrées à l'enseignement scientifique.</a:t>
            </a:r>
          </a:p>
        </p:txBody>
      </p:sp>
      <p:sp>
        <p:nvSpPr>
          <p:cNvPr id="3" name="Espace réservé du contenu 2">
            <a:extLst>
              <a:ext uri="{FF2B5EF4-FFF2-40B4-BE49-F238E27FC236}">
                <a16:creationId xmlns:a16="http://schemas.microsoft.com/office/drawing/2014/main" id="{951EED44-49C2-4BD7-A3FD-FAB2EA7EA985}"/>
              </a:ext>
            </a:extLst>
          </p:cNvPr>
          <p:cNvSpPr>
            <a:spLocks noGrp="1"/>
          </p:cNvSpPr>
          <p:nvPr>
            <p:ph idx="1"/>
          </p:nvPr>
        </p:nvSpPr>
        <p:spPr>
          <a:xfrm>
            <a:off x="609600" y="1600200"/>
            <a:ext cx="11044686" cy="4876800"/>
          </a:xfrm>
        </p:spPr>
        <p:txBody>
          <a:bodyPr vert="horz" lIns="91440" tIns="45720" rIns="91440" bIns="45720" rtlCol="0" anchor="t">
            <a:normAutofit/>
          </a:bodyPr>
          <a:lstStyle/>
          <a:p>
            <a:endParaRPr lang="fr-FR"/>
          </a:p>
          <a:p>
            <a:pPr>
              <a:buFont typeface="Wingdings"/>
              <a:buChar char="§"/>
            </a:pPr>
            <a:endParaRPr lang="fr-FR" dirty="0"/>
          </a:p>
          <a:p>
            <a:pPr>
              <a:buFont typeface="Wingdings"/>
              <a:buChar char="§"/>
            </a:pPr>
            <a:endParaRPr lang="fr-FR" dirty="0"/>
          </a:p>
          <a:p>
            <a:endParaRPr lang="fr-FR" dirty="0"/>
          </a:p>
          <a:p>
            <a:endParaRPr lang="fr-FR" dirty="0"/>
          </a:p>
          <a:p>
            <a:endParaRPr lang="fr-FR" dirty="0"/>
          </a:p>
          <a:p>
            <a:endParaRPr lang="fr-FR" dirty="0"/>
          </a:p>
          <a:p>
            <a:pPr marL="0" indent="0">
              <a:buNone/>
            </a:pPr>
            <a:endParaRPr lang="fr-FR" dirty="0"/>
          </a:p>
        </p:txBody>
      </p:sp>
      <p:sp>
        <p:nvSpPr>
          <p:cNvPr id="4" name="ZoneTexte 3">
            <a:extLst>
              <a:ext uri="{FF2B5EF4-FFF2-40B4-BE49-F238E27FC236}">
                <a16:creationId xmlns:a16="http://schemas.microsoft.com/office/drawing/2014/main" id="{A4D7C839-3C4F-C4F9-6BA3-675023486867}"/>
              </a:ext>
            </a:extLst>
          </p:cNvPr>
          <p:cNvSpPr txBox="1"/>
          <p:nvPr/>
        </p:nvSpPr>
        <p:spPr>
          <a:xfrm>
            <a:off x="80512" y="1604513"/>
            <a:ext cx="496527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err="1"/>
              <a:t>Appliquettes</a:t>
            </a:r>
            <a:r>
              <a:rPr lang="en-US" sz="2400" dirty="0"/>
              <a:t> </a:t>
            </a:r>
            <a:r>
              <a:rPr lang="en-US" sz="2400" dirty="0" err="1"/>
              <a:t>géogebra</a:t>
            </a:r>
            <a:r>
              <a:rPr lang="en-US" sz="2400" dirty="0"/>
              <a:t> (classroom)</a:t>
            </a:r>
          </a:p>
        </p:txBody>
      </p:sp>
      <p:sp>
        <p:nvSpPr>
          <p:cNvPr id="9" name="ZoneTexte 8">
            <a:extLst>
              <a:ext uri="{FF2B5EF4-FFF2-40B4-BE49-F238E27FC236}">
                <a16:creationId xmlns:a16="http://schemas.microsoft.com/office/drawing/2014/main" id="{6E11CB6F-FBBF-C684-CA00-7D0BD7B0C842}"/>
              </a:ext>
            </a:extLst>
          </p:cNvPr>
          <p:cNvSpPr txBox="1"/>
          <p:nvPr/>
        </p:nvSpPr>
        <p:spPr>
          <a:xfrm>
            <a:off x="82328" y="4835789"/>
            <a:ext cx="411560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hlinkClick r:id="rId3"/>
              </a:rPr>
              <a:t>https://www.geogebra.org/m/gjkggufr</a:t>
            </a:r>
            <a:r>
              <a:rPr lang="en-US" dirty="0"/>
              <a:t> </a:t>
            </a:r>
            <a:endParaRPr lang="fr-FR"/>
          </a:p>
        </p:txBody>
      </p:sp>
      <p:pic>
        <p:nvPicPr>
          <p:cNvPr id="6" name="Image 9" descr="Une image contenant texte&#10;&#10;Description générée automatiquement">
            <a:extLst>
              <a:ext uri="{FF2B5EF4-FFF2-40B4-BE49-F238E27FC236}">
                <a16:creationId xmlns:a16="http://schemas.microsoft.com/office/drawing/2014/main" id="{97D3A3B0-27C2-A2BF-6999-80E368911DD3}"/>
              </a:ext>
            </a:extLst>
          </p:cNvPr>
          <p:cNvPicPr>
            <a:picLocks noChangeAspect="1"/>
          </p:cNvPicPr>
          <p:nvPr/>
        </p:nvPicPr>
        <p:blipFill>
          <a:blip r:embed="rId4"/>
          <a:stretch>
            <a:fillRect/>
          </a:stretch>
        </p:blipFill>
        <p:spPr>
          <a:xfrm>
            <a:off x="195532" y="2314039"/>
            <a:ext cx="3982027" cy="2128859"/>
          </a:xfrm>
          <a:prstGeom prst="rect">
            <a:avLst/>
          </a:prstGeom>
        </p:spPr>
      </p:pic>
      <p:pic>
        <p:nvPicPr>
          <p:cNvPr id="5" name="Image 7">
            <a:extLst>
              <a:ext uri="{FF2B5EF4-FFF2-40B4-BE49-F238E27FC236}">
                <a16:creationId xmlns:a16="http://schemas.microsoft.com/office/drawing/2014/main" id="{5076C27F-265E-1B72-C5A2-186E4CFA385A}"/>
              </a:ext>
            </a:extLst>
          </p:cNvPr>
          <p:cNvPicPr>
            <a:picLocks noChangeAspect="1"/>
          </p:cNvPicPr>
          <p:nvPr/>
        </p:nvPicPr>
        <p:blipFill>
          <a:blip r:embed="rId5"/>
          <a:stretch>
            <a:fillRect/>
          </a:stretch>
        </p:blipFill>
        <p:spPr>
          <a:xfrm>
            <a:off x="7441720" y="2397368"/>
            <a:ext cx="4583501" cy="4406772"/>
          </a:xfrm>
          <a:prstGeom prst="rect">
            <a:avLst/>
          </a:prstGeom>
        </p:spPr>
      </p:pic>
      <p:pic>
        <p:nvPicPr>
          <p:cNvPr id="8" name="Image 9">
            <a:extLst>
              <a:ext uri="{FF2B5EF4-FFF2-40B4-BE49-F238E27FC236}">
                <a16:creationId xmlns:a16="http://schemas.microsoft.com/office/drawing/2014/main" id="{22B31E86-8E15-0851-2DD5-E4B7F46F5D4D}"/>
              </a:ext>
            </a:extLst>
          </p:cNvPr>
          <p:cNvPicPr>
            <a:picLocks noChangeAspect="1"/>
          </p:cNvPicPr>
          <p:nvPr/>
        </p:nvPicPr>
        <p:blipFill>
          <a:blip r:embed="rId6"/>
          <a:stretch>
            <a:fillRect/>
          </a:stretch>
        </p:blipFill>
        <p:spPr>
          <a:xfrm>
            <a:off x="4350589" y="2139697"/>
            <a:ext cx="4583501" cy="4404531"/>
          </a:xfrm>
          <a:prstGeom prst="rect">
            <a:avLst/>
          </a:prstGeom>
        </p:spPr>
      </p:pic>
    </p:spTree>
    <p:extLst>
      <p:ext uri="{BB962C8B-B14F-4D97-AF65-F5344CB8AC3E}">
        <p14:creationId xmlns:p14="http://schemas.microsoft.com/office/powerpoint/2010/main" val="23544667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564E440-5371-4025-A76B-73089579188F}"/>
              </a:ext>
            </a:extLst>
          </p:cNvPr>
          <p:cNvSpPr>
            <a:spLocks noGrp="1"/>
          </p:cNvSpPr>
          <p:nvPr>
            <p:ph type="title"/>
          </p:nvPr>
        </p:nvSpPr>
        <p:spPr/>
        <p:txBody>
          <a:bodyPr>
            <a:normAutofit fontScale="90000"/>
          </a:bodyPr>
          <a:lstStyle/>
          <a:p>
            <a:r>
              <a:rPr lang="fr-FR" dirty="0"/>
              <a:t>Option « Mathématiques intégrées à l'enseignement scientifique ».  </a:t>
            </a:r>
          </a:p>
        </p:txBody>
      </p:sp>
      <p:sp>
        <p:nvSpPr>
          <p:cNvPr id="3" name="Espace réservé du contenu 2">
            <a:extLst>
              <a:ext uri="{FF2B5EF4-FFF2-40B4-BE49-F238E27FC236}">
                <a16:creationId xmlns:a16="http://schemas.microsoft.com/office/drawing/2014/main" id="{951EED44-49C2-4BD7-A3FD-FAB2EA7EA985}"/>
              </a:ext>
            </a:extLst>
          </p:cNvPr>
          <p:cNvSpPr>
            <a:spLocks noGrp="1"/>
          </p:cNvSpPr>
          <p:nvPr>
            <p:ph idx="1"/>
          </p:nvPr>
        </p:nvSpPr>
        <p:spPr>
          <a:xfrm>
            <a:off x="609600" y="1600200"/>
            <a:ext cx="11044686" cy="4876800"/>
          </a:xfrm>
        </p:spPr>
        <p:txBody>
          <a:bodyPr vert="horz" lIns="91440" tIns="45720" rIns="91440" bIns="45720" rtlCol="0" anchor="t">
            <a:normAutofit/>
          </a:bodyPr>
          <a:lstStyle/>
          <a:p>
            <a:endParaRPr lang="fr-FR"/>
          </a:p>
          <a:p>
            <a:pPr>
              <a:buFont typeface="Wingdings"/>
              <a:buChar char="§"/>
            </a:pPr>
            <a:endParaRPr lang="fr-FR" dirty="0"/>
          </a:p>
          <a:p>
            <a:pPr>
              <a:buFont typeface="Wingdings"/>
              <a:buChar char="§"/>
            </a:pPr>
            <a:endParaRPr lang="fr-FR" dirty="0"/>
          </a:p>
          <a:p>
            <a:endParaRPr lang="fr-FR" dirty="0"/>
          </a:p>
          <a:p>
            <a:endParaRPr lang="fr-FR" dirty="0"/>
          </a:p>
          <a:p>
            <a:endParaRPr lang="fr-FR" dirty="0"/>
          </a:p>
          <a:p>
            <a:endParaRPr lang="fr-FR" dirty="0"/>
          </a:p>
          <a:p>
            <a:pPr marL="0" indent="0">
              <a:buNone/>
            </a:pPr>
            <a:endParaRPr lang="fr-FR" dirty="0"/>
          </a:p>
        </p:txBody>
      </p:sp>
      <p:sp>
        <p:nvSpPr>
          <p:cNvPr id="4" name="ZoneTexte 3">
            <a:extLst>
              <a:ext uri="{FF2B5EF4-FFF2-40B4-BE49-F238E27FC236}">
                <a16:creationId xmlns:a16="http://schemas.microsoft.com/office/drawing/2014/main" id="{A4D7C839-3C4F-C4F9-6BA3-675023486867}"/>
              </a:ext>
            </a:extLst>
          </p:cNvPr>
          <p:cNvSpPr txBox="1"/>
          <p:nvPr/>
        </p:nvSpPr>
        <p:spPr>
          <a:xfrm>
            <a:off x="80512" y="1604513"/>
            <a:ext cx="6208143" cy="415498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ea typeface="+mn-lt"/>
                <a:cs typeface="+mn-lt"/>
                <a:hlinkClick r:id="rId3"/>
              </a:rPr>
              <a:t>Ressources d'accompagnement</a:t>
            </a:r>
          </a:p>
          <a:p>
            <a:endParaRPr lang="en-US" sz="2400" dirty="0"/>
          </a:p>
          <a:p>
            <a:r>
              <a:rPr lang="fr-FR" sz="2400" dirty="0"/>
              <a:t>Histoire enjeux et débats</a:t>
            </a:r>
          </a:p>
          <a:p>
            <a:r>
              <a:rPr lang="fr-FR" sz="2400" dirty="0"/>
              <a:t>Intentions pédagogiques </a:t>
            </a:r>
          </a:p>
          <a:p>
            <a:r>
              <a:rPr lang="fr-FR" sz="2400" dirty="0"/>
              <a:t>Scénario pédagogique</a:t>
            </a:r>
          </a:p>
          <a:p>
            <a:r>
              <a:rPr lang="fr-FR" sz="2400" dirty="0"/>
              <a:t>Situation de l'activité</a:t>
            </a:r>
          </a:p>
          <a:p>
            <a:r>
              <a:rPr lang="fr-FR" sz="2400" dirty="0"/>
              <a:t>Exemples de questions</a:t>
            </a:r>
          </a:p>
          <a:p>
            <a:r>
              <a:rPr lang="fr-FR" sz="2400" dirty="0"/>
              <a:t>Commentaires </a:t>
            </a:r>
          </a:p>
          <a:p>
            <a:r>
              <a:rPr lang="fr-FR" sz="2400" dirty="0"/>
              <a:t>Pistes de différenciation possibles </a:t>
            </a:r>
          </a:p>
          <a:p>
            <a:r>
              <a:rPr lang="fr-FR" sz="2400" dirty="0"/>
              <a:t>Pistes d'évaluation</a:t>
            </a:r>
          </a:p>
          <a:p>
            <a:r>
              <a:rPr lang="fr-FR" sz="2400" dirty="0"/>
              <a:t>Appliquettes </a:t>
            </a:r>
            <a:r>
              <a:rPr lang="fr-FR" sz="2400" dirty="0" err="1"/>
              <a:t>géogebra</a:t>
            </a:r>
            <a:r>
              <a:rPr lang="fr-FR" sz="2400" dirty="0"/>
              <a:t> (</a:t>
            </a:r>
            <a:r>
              <a:rPr lang="fr-FR" sz="2400" dirty="0" err="1"/>
              <a:t>classroom</a:t>
            </a:r>
            <a:r>
              <a:rPr lang="fr-FR" sz="2400" dirty="0"/>
              <a:t>)</a:t>
            </a:r>
          </a:p>
        </p:txBody>
      </p:sp>
      <p:pic>
        <p:nvPicPr>
          <p:cNvPr id="7" name="Image 7">
            <a:extLst>
              <a:ext uri="{FF2B5EF4-FFF2-40B4-BE49-F238E27FC236}">
                <a16:creationId xmlns:a16="http://schemas.microsoft.com/office/drawing/2014/main" id="{B3CC7391-1347-D740-E901-EA5DEA22CD0E}"/>
              </a:ext>
            </a:extLst>
          </p:cNvPr>
          <p:cNvPicPr>
            <a:picLocks noChangeAspect="1"/>
          </p:cNvPicPr>
          <p:nvPr/>
        </p:nvPicPr>
        <p:blipFill>
          <a:blip r:embed="rId4"/>
          <a:stretch>
            <a:fillRect/>
          </a:stretch>
        </p:blipFill>
        <p:spPr>
          <a:xfrm>
            <a:off x="5112588" y="1641352"/>
            <a:ext cx="4871049" cy="4064127"/>
          </a:xfrm>
          <a:prstGeom prst="rect">
            <a:avLst/>
          </a:prstGeom>
        </p:spPr>
      </p:pic>
      <p:pic>
        <p:nvPicPr>
          <p:cNvPr id="8" name="Image 8">
            <a:extLst>
              <a:ext uri="{FF2B5EF4-FFF2-40B4-BE49-F238E27FC236}">
                <a16:creationId xmlns:a16="http://schemas.microsoft.com/office/drawing/2014/main" id="{648A27AB-6426-673F-AEEC-22657BF19B2D}"/>
              </a:ext>
            </a:extLst>
          </p:cNvPr>
          <p:cNvPicPr>
            <a:picLocks noChangeAspect="1"/>
          </p:cNvPicPr>
          <p:nvPr/>
        </p:nvPicPr>
        <p:blipFill>
          <a:blip r:embed="rId5"/>
          <a:stretch>
            <a:fillRect/>
          </a:stretch>
        </p:blipFill>
        <p:spPr>
          <a:xfrm>
            <a:off x="7154174" y="4248353"/>
            <a:ext cx="4899804" cy="2458842"/>
          </a:xfrm>
          <a:prstGeom prst="rect">
            <a:avLst/>
          </a:prstGeom>
        </p:spPr>
      </p:pic>
      <p:sp>
        <p:nvSpPr>
          <p:cNvPr id="9" name="ZoneTexte 8">
            <a:extLst>
              <a:ext uri="{FF2B5EF4-FFF2-40B4-BE49-F238E27FC236}">
                <a16:creationId xmlns:a16="http://schemas.microsoft.com/office/drawing/2014/main" id="{6E11CB6F-FBBF-C684-CA00-7D0BD7B0C842}"/>
              </a:ext>
            </a:extLst>
          </p:cNvPr>
          <p:cNvSpPr txBox="1"/>
          <p:nvPr/>
        </p:nvSpPr>
        <p:spPr>
          <a:xfrm>
            <a:off x="296173" y="5932099"/>
            <a:ext cx="489980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hlinkClick r:id="rId6"/>
              </a:rPr>
              <a:t>https://www.geogebra.org/m/gjkggufr</a:t>
            </a:r>
            <a:r>
              <a:rPr lang="en-US" dirty="0"/>
              <a:t> </a:t>
            </a:r>
            <a:endParaRPr lang="fr-FR"/>
          </a:p>
        </p:txBody>
      </p:sp>
      <p:sp>
        <p:nvSpPr>
          <p:cNvPr id="5" name="ZoneTexte 4">
            <a:extLst>
              <a:ext uri="{FF2B5EF4-FFF2-40B4-BE49-F238E27FC236}">
                <a16:creationId xmlns:a16="http://schemas.microsoft.com/office/drawing/2014/main" id="{0596B00A-005D-B91F-3EEA-B21912C90C8C}"/>
              </a:ext>
            </a:extLst>
          </p:cNvPr>
          <p:cNvSpPr txBox="1"/>
          <p:nvPr/>
        </p:nvSpPr>
        <p:spPr>
          <a:xfrm>
            <a:off x="7714891" y="1173192"/>
            <a:ext cx="498606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dirty="0"/>
          </a:p>
        </p:txBody>
      </p:sp>
    </p:spTree>
    <p:extLst>
      <p:ext uri="{BB962C8B-B14F-4D97-AF65-F5344CB8AC3E}">
        <p14:creationId xmlns:p14="http://schemas.microsoft.com/office/powerpoint/2010/main" val="22576682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re 1"/>
          <p:cNvSpPr>
            <a:spLocks noGrp="1"/>
          </p:cNvSpPr>
          <p:nvPr>
            <p:ph type="title"/>
          </p:nvPr>
        </p:nvSpPr>
        <p:spPr bwMode="auto">
          <a:xfrm>
            <a:off x="0" y="3071884"/>
            <a:ext cx="11734800" cy="1601716"/>
          </a:xfrm>
        </p:spPr>
        <p:txBody>
          <a:bodyPr>
            <a:noAutofit/>
          </a:bodyPr>
          <a:lstStyle/>
          <a:p>
            <a:pPr algn="ctr">
              <a:defRPr/>
            </a:pPr>
            <a:r>
              <a:rPr lang="fr-FR" sz="6000" dirty="0"/>
              <a:t>Développer différents types de raisonnement</a:t>
            </a:r>
            <a:endParaRPr dirty="0"/>
          </a:p>
        </p:txBody>
      </p:sp>
    </p:spTree>
    <p:extLst>
      <p:ext uri="{BB962C8B-B14F-4D97-AF65-F5344CB8AC3E}">
        <p14:creationId xmlns:p14="http://schemas.microsoft.com/office/powerpoint/2010/main" val="36936539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09600" y="533400"/>
            <a:ext cx="10972800" cy="990600"/>
          </a:xfrm>
        </p:spPr>
        <p:txBody>
          <a:bodyPr/>
          <a:lstStyle/>
          <a:p>
            <a:r>
              <a:rPr lang="fr-FR" dirty="0"/>
              <a:t>TRACE ÉCRITE -1-</a:t>
            </a:r>
          </a:p>
        </p:txBody>
      </p:sp>
      <p:pic>
        <p:nvPicPr>
          <p:cNvPr id="7" name="Image 6">
            <a:extLst>
              <a:ext uri="{FF2B5EF4-FFF2-40B4-BE49-F238E27FC236}">
                <a16:creationId xmlns:a16="http://schemas.microsoft.com/office/drawing/2014/main" id="{F17A3C77-B0D0-4780-9DAC-B8AE13772E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87713" y="2831949"/>
            <a:ext cx="5404286" cy="2359291"/>
          </a:xfrm>
          <a:prstGeom prst="rect">
            <a:avLst/>
          </a:prstGeom>
          <a:ln w="50800">
            <a:solidFill>
              <a:srgbClr val="002060">
                <a:alpha val="50000"/>
              </a:srgbClr>
            </a:solidFill>
          </a:ln>
        </p:spPr>
      </p:pic>
      <p:sp>
        <p:nvSpPr>
          <p:cNvPr id="8" name="ZoneTexte 7">
            <a:extLst>
              <a:ext uri="{FF2B5EF4-FFF2-40B4-BE49-F238E27FC236}">
                <a16:creationId xmlns:a16="http://schemas.microsoft.com/office/drawing/2014/main" id="{63F93A25-C968-456F-AFED-4412AFA57EE4}"/>
              </a:ext>
            </a:extLst>
          </p:cNvPr>
          <p:cNvSpPr txBox="1"/>
          <p:nvPr/>
        </p:nvSpPr>
        <p:spPr>
          <a:xfrm>
            <a:off x="323043" y="1574573"/>
            <a:ext cx="5772956" cy="369332"/>
          </a:xfrm>
          <a:prstGeom prst="rect">
            <a:avLst/>
          </a:prstGeom>
          <a:noFill/>
        </p:spPr>
        <p:txBody>
          <a:bodyPr wrap="square" rtlCol="0">
            <a:spAutoFit/>
          </a:bodyPr>
          <a:lstStyle/>
          <a:p>
            <a:r>
              <a:rPr lang="fr-FR" b="1" dirty="0"/>
              <a:t>Énoncé d’un exercice du DNB métropole, juin 2011</a:t>
            </a:r>
          </a:p>
        </p:txBody>
      </p:sp>
      <p:sp>
        <p:nvSpPr>
          <p:cNvPr id="10" name="ZoneTexte 9">
            <a:extLst>
              <a:ext uri="{FF2B5EF4-FFF2-40B4-BE49-F238E27FC236}">
                <a16:creationId xmlns:a16="http://schemas.microsoft.com/office/drawing/2014/main" id="{5BA604FB-FE99-4A48-B4E1-B945E9A1E40F}"/>
              </a:ext>
            </a:extLst>
          </p:cNvPr>
          <p:cNvSpPr txBox="1"/>
          <p:nvPr/>
        </p:nvSpPr>
        <p:spPr>
          <a:xfrm>
            <a:off x="6797615" y="1596056"/>
            <a:ext cx="4623759" cy="369332"/>
          </a:xfrm>
          <a:prstGeom prst="rect">
            <a:avLst/>
          </a:prstGeom>
          <a:noFill/>
        </p:spPr>
        <p:txBody>
          <a:bodyPr wrap="square" rtlCol="0">
            <a:spAutoFit/>
          </a:bodyPr>
          <a:lstStyle/>
          <a:p>
            <a:r>
              <a:rPr lang="fr-FR" b="1" dirty="0"/>
              <a:t>Exemple de résolution d’élève</a:t>
            </a:r>
          </a:p>
        </p:txBody>
      </p:sp>
      <p:pic>
        <p:nvPicPr>
          <p:cNvPr id="16" name="Image 15">
            <a:extLst>
              <a:ext uri="{FF2B5EF4-FFF2-40B4-BE49-F238E27FC236}">
                <a16:creationId xmlns:a16="http://schemas.microsoft.com/office/drawing/2014/main" id="{4C672C7B-4A20-4A47-A7F0-08591BF21B7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140668"/>
            <a:ext cx="6538873" cy="4545203"/>
          </a:xfrm>
          <a:prstGeom prst="rect">
            <a:avLst/>
          </a:prstGeom>
          <a:ln w="50800">
            <a:solidFill>
              <a:srgbClr val="002060">
                <a:alpha val="50000"/>
              </a:srgbClr>
            </a:solidFill>
          </a:ln>
        </p:spPr>
      </p:pic>
    </p:spTree>
    <p:extLst>
      <p:ext uri="{BB962C8B-B14F-4D97-AF65-F5344CB8AC3E}">
        <p14:creationId xmlns:p14="http://schemas.microsoft.com/office/powerpoint/2010/main" val="24367207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09600" y="533400"/>
            <a:ext cx="10972800" cy="990600"/>
          </a:xfrm>
        </p:spPr>
        <p:txBody>
          <a:bodyPr/>
          <a:lstStyle/>
          <a:p>
            <a:r>
              <a:rPr lang="fr-FR" dirty="0"/>
              <a:t>TRACE ÉCRITE -2-</a:t>
            </a:r>
          </a:p>
        </p:txBody>
      </p:sp>
      <p:sp>
        <p:nvSpPr>
          <p:cNvPr id="8" name="ZoneTexte 7">
            <a:extLst>
              <a:ext uri="{FF2B5EF4-FFF2-40B4-BE49-F238E27FC236}">
                <a16:creationId xmlns:a16="http://schemas.microsoft.com/office/drawing/2014/main" id="{63F93A25-C968-456F-AFED-4412AFA57EE4}"/>
              </a:ext>
            </a:extLst>
          </p:cNvPr>
          <p:cNvSpPr txBox="1"/>
          <p:nvPr/>
        </p:nvSpPr>
        <p:spPr>
          <a:xfrm>
            <a:off x="446688" y="1797339"/>
            <a:ext cx="5239109" cy="646331"/>
          </a:xfrm>
          <a:prstGeom prst="rect">
            <a:avLst/>
          </a:prstGeom>
          <a:noFill/>
        </p:spPr>
        <p:txBody>
          <a:bodyPr wrap="square" rtlCol="0">
            <a:spAutoFit/>
          </a:bodyPr>
          <a:lstStyle/>
          <a:p>
            <a:r>
              <a:rPr lang="fr-FR" b="1" dirty="0"/>
              <a:t>Énoncé d’un exercice donné en première générale, spécialité mathématiques</a:t>
            </a:r>
          </a:p>
        </p:txBody>
      </p:sp>
      <p:sp>
        <p:nvSpPr>
          <p:cNvPr id="10" name="ZoneTexte 9">
            <a:extLst>
              <a:ext uri="{FF2B5EF4-FFF2-40B4-BE49-F238E27FC236}">
                <a16:creationId xmlns:a16="http://schemas.microsoft.com/office/drawing/2014/main" id="{5BA604FB-FE99-4A48-B4E1-B945E9A1E40F}"/>
              </a:ext>
            </a:extLst>
          </p:cNvPr>
          <p:cNvSpPr txBox="1"/>
          <p:nvPr/>
        </p:nvSpPr>
        <p:spPr>
          <a:xfrm>
            <a:off x="6780362" y="1797339"/>
            <a:ext cx="4623759" cy="369332"/>
          </a:xfrm>
          <a:prstGeom prst="rect">
            <a:avLst/>
          </a:prstGeom>
          <a:noFill/>
        </p:spPr>
        <p:txBody>
          <a:bodyPr wrap="square" rtlCol="0">
            <a:spAutoFit/>
          </a:bodyPr>
          <a:lstStyle/>
          <a:p>
            <a:r>
              <a:rPr lang="fr-FR" b="1" dirty="0"/>
              <a:t>Exemple de résolution d’élève</a:t>
            </a:r>
          </a:p>
        </p:txBody>
      </p:sp>
      <mc:AlternateContent xmlns:mc="http://schemas.openxmlformats.org/markup-compatibility/2006" xmlns:a14="http://schemas.microsoft.com/office/drawing/2010/main">
        <mc:Choice Requires="a14">
          <p:sp>
            <p:nvSpPr>
              <p:cNvPr id="6" name="ZoneTexte 5">
                <a:extLst>
                  <a:ext uri="{FF2B5EF4-FFF2-40B4-BE49-F238E27FC236}">
                    <a16:creationId xmlns:a16="http://schemas.microsoft.com/office/drawing/2014/main" id="{7CA8698D-092F-440D-817F-ED6FCE2F325D}"/>
                  </a:ext>
                </a:extLst>
              </p:cNvPr>
              <p:cNvSpPr txBox="1"/>
              <p:nvPr/>
            </p:nvSpPr>
            <p:spPr>
              <a:xfrm>
                <a:off x="446688" y="2771943"/>
                <a:ext cx="4825042" cy="2831544"/>
              </a:xfrm>
              <a:prstGeom prst="rect">
                <a:avLst/>
              </a:prstGeom>
              <a:noFill/>
              <a:ln w="50800">
                <a:solidFill>
                  <a:srgbClr val="002060">
                    <a:alpha val="50000"/>
                  </a:srgbClr>
                </a:solidFill>
              </a:ln>
            </p:spPr>
            <p:txBody>
              <a:bodyPr wrap="square" rtlCol="0">
                <a:spAutoFit/>
              </a:bodyPr>
              <a:lstStyle/>
              <a:p>
                <a:pPr algn="just"/>
                <a:endParaRPr lang="fr-FR" sz="2000" dirty="0">
                  <a:effectLst/>
                  <a:latin typeface="Arial" panose="020B0604020202020204" pitchFamily="34" charset="0"/>
                  <a:ea typeface="Calibri" panose="020F0502020204030204" pitchFamily="34" charset="0"/>
                  <a:cs typeface="Times New Roman" panose="02020603050405020304" pitchFamily="18" charset="0"/>
                </a:endParaRPr>
              </a:p>
              <a:p>
                <a:pPr algn="just"/>
                <a:r>
                  <a:rPr lang="fr-FR" sz="2000" dirty="0">
                    <a:effectLst/>
                    <a:latin typeface="Arial" panose="020B0604020202020204" pitchFamily="34" charset="0"/>
                    <a:ea typeface="Calibri" panose="020F0502020204030204" pitchFamily="34" charset="0"/>
                    <a:cs typeface="Times New Roman" panose="02020603050405020304" pitchFamily="18" charset="0"/>
                  </a:rPr>
                  <a:t>Un groupe d’amis a gagné les </a:t>
                </a:r>
                <a14:m>
                  <m:oMath xmlns:m="http://schemas.openxmlformats.org/officeDocument/2006/math">
                    <m:r>
                      <a:rPr lang="fr-FR" sz="2000" i="1">
                        <a:effectLst/>
                        <a:latin typeface="Cambria Math" panose="02040503050406030204" pitchFamily="18" charset="0"/>
                        <a:ea typeface="Calibri" panose="020F0502020204030204" pitchFamily="34" charset="0"/>
                        <a:cs typeface="Arial" panose="020B0604020202020204" pitchFamily="34" charset="0"/>
                      </a:rPr>
                      <m:t>2</m:t>
                    </m:r>
                  </m:oMath>
                </a14:m>
                <a:r>
                  <a:rPr lang="fr-FR" sz="2000" dirty="0">
                    <a:effectLst/>
                    <a:latin typeface="Arial" panose="020B0604020202020204" pitchFamily="34" charset="0"/>
                    <a:ea typeface="Calibri" panose="020F0502020204030204" pitchFamily="34" charset="0"/>
                    <a:cs typeface="Times New Roman" panose="02020603050405020304" pitchFamily="18" charset="0"/>
                  </a:rPr>
                  <a:t> millions d’euros de la cagnotte du Loto. Ils se partagent équitablement le gain. Combien sont-ils sachant que l’un d’eux affirme : « Si nous avions été </a:t>
                </a:r>
                <a14:m>
                  <m:oMath xmlns:m="http://schemas.openxmlformats.org/officeDocument/2006/math">
                    <m:r>
                      <a:rPr lang="fr-FR" sz="2000" i="1">
                        <a:effectLst/>
                        <a:latin typeface="Cambria Math" panose="02040503050406030204" pitchFamily="18" charset="0"/>
                        <a:ea typeface="Calibri" panose="020F0502020204030204" pitchFamily="34" charset="0"/>
                        <a:cs typeface="Arial" panose="020B0604020202020204" pitchFamily="34" charset="0"/>
                      </a:rPr>
                      <m:t>5</m:t>
                    </m:r>
                  </m:oMath>
                </a14:m>
                <a:r>
                  <a:rPr lang="fr-FR" sz="2000" dirty="0">
                    <a:effectLst/>
                    <a:latin typeface="Arial" panose="020B0604020202020204" pitchFamily="34" charset="0"/>
                    <a:ea typeface="Calibri" panose="020F0502020204030204" pitchFamily="34" charset="0"/>
                    <a:cs typeface="Times New Roman" panose="02020603050405020304" pitchFamily="18" charset="0"/>
                  </a:rPr>
                  <a:t> de moins, nous aurions gagné chacun </a:t>
                </a:r>
                <a14:m>
                  <m:oMath xmlns:m="http://schemas.openxmlformats.org/officeDocument/2006/math">
                    <m:r>
                      <a:rPr lang="fr-FR" sz="2000" i="1">
                        <a:effectLst/>
                        <a:latin typeface="Cambria Math" panose="02040503050406030204" pitchFamily="18" charset="0"/>
                        <a:ea typeface="Calibri" panose="020F0502020204030204" pitchFamily="34" charset="0"/>
                        <a:cs typeface="Arial" panose="020B0604020202020204" pitchFamily="34" charset="0"/>
                      </a:rPr>
                      <m:t>20</m:t>
                    </m:r>
                    <m:r>
                      <a:rPr lang="fr-FR" sz="2000" b="0" i="1" smtClean="0">
                        <a:effectLst/>
                        <a:latin typeface="Cambria Math" panose="02040503050406030204" pitchFamily="18" charset="0"/>
                        <a:ea typeface="Calibri" panose="020F0502020204030204" pitchFamily="34" charset="0"/>
                        <a:cs typeface="Arial" panose="020B0604020202020204" pitchFamily="34" charset="0"/>
                      </a:rPr>
                      <m:t> </m:t>
                    </m:r>
                    <m:r>
                      <a:rPr lang="fr-FR" sz="2000" i="1">
                        <a:effectLst/>
                        <a:latin typeface="Cambria Math" panose="02040503050406030204" pitchFamily="18" charset="0"/>
                        <a:ea typeface="Calibri" panose="020F0502020204030204" pitchFamily="34" charset="0"/>
                        <a:cs typeface="Arial" panose="020B0604020202020204" pitchFamily="34" charset="0"/>
                      </a:rPr>
                      <m:t>000</m:t>
                    </m:r>
                  </m:oMath>
                </a14:m>
                <a:r>
                  <a:rPr lang="fr-FR" sz="2000" dirty="0">
                    <a:effectLst/>
                    <a:latin typeface="Arial" panose="020B0604020202020204" pitchFamily="34" charset="0"/>
                    <a:ea typeface="Calibri" panose="020F0502020204030204" pitchFamily="34" charset="0"/>
                    <a:cs typeface="Times New Roman" panose="02020603050405020304" pitchFamily="18" charset="0"/>
                  </a:rPr>
                  <a:t> euros de plus. » ?</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mc:Choice>
        <mc:Fallback xmlns="">
          <p:sp>
            <p:nvSpPr>
              <p:cNvPr id="6" name="ZoneTexte 5">
                <a:extLst>
                  <a:ext uri="{FF2B5EF4-FFF2-40B4-BE49-F238E27FC236}">
                    <a16:creationId xmlns:a16="http://schemas.microsoft.com/office/drawing/2014/main" id="{7CA8698D-092F-440D-817F-ED6FCE2F325D}"/>
                  </a:ext>
                </a:extLst>
              </p:cNvPr>
              <p:cNvSpPr txBox="1">
                <a:spLocks noRot="1" noChangeAspect="1" noMove="1" noResize="1" noEditPoints="1" noAdjustHandles="1" noChangeArrowheads="1" noChangeShapeType="1" noTextEdit="1"/>
              </p:cNvSpPr>
              <p:nvPr/>
            </p:nvSpPr>
            <p:spPr>
              <a:xfrm>
                <a:off x="446688" y="2771943"/>
                <a:ext cx="4825042" cy="2831544"/>
              </a:xfrm>
              <a:prstGeom prst="rect">
                <a:avLst/>
              </a:prstGeom>
              <a:blipFill>
                <a:blip r:embed="rId3"/>
                <a:stretch>
                  <a:fillRect l="-750" r="-750"/>
                </a:stretch>
              </a:blipFill>
              <a:ln w="50800">
                <a:solidFill>
                  <a:srgbClr val="002060">
                    <a:alpha val="50000"/>
                  </a:srgbClr>
                </a:solidFill>
              </a:ln>
            </p:spPr>
            <p:txBody>
              <a:bodyPr/>
              <a:lstStyle/>
              <a:p>
                <a:r>
                  <a:rPr lang="fr-FR">
                    <a:noFill/>
                  </a:rPr>
                  <a:t> </a:t>
                </a:r>
              </a:p>
            </p:txBody>
          </p:sp>
        </mc:Fallback>
      </mc:AlternateContent>
      <p:pic>
        <p:nvPicPr>
          <p:cNvPr id="21" name="Image 20">
            <a:extLst>
              <a:ext uri="{FF2B5EF4-FFF2-40B4-BE49-F238E27FC236}">
                <a16:creationId xmlns:a16="http://schemas.microsoft.com/office/drawing/2014/main" id="{3629F714-10C3-4E0A-A959-D3DDCDAA10B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85792" y="2771943"/>
            <a:ext cx="6327388" cy="2150283"/>
          </a:xfrm>
          <a:prstGeom prst="rect">
            <a:avLst/>
          </a:prstGeom>
          <a:ln w="50800">
            <a:solidFill>
              <a:srgbClr val="002060">
                <a:alpha val="50000"/>
              </a:srgbClr>
            </a:solidFill>
          </a:ln>
        </p:spPr>
      </p:pic>
    </p:spTree>
    <p:extLst>
      <p:ext uri="{BB962C8B-B14F-4D97-AF65-F5344CB8AC3E}">
        <p14:creationId xmlns:p14="http://schemas.microsoft.com/office/powerpoint/2010/main" val="39331389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re 1"/>
          <p:cNvSpPr>
            <a:spLocks noGrp="1"/>
          </p:cNvSpPr>
          <p:nvPr>
            <p:ph type="title"/>
          </p:nvPr>
        </p:nvSpPr>
        <p:spPr bwMode="auto"/>
        <p:txBody>
          <a:bodyPr/>
          <a:lstStyle/>
          <a:p>
            <a:pPr>
              <a:defRPr/>
            </a:pPr>
            <a:r>
              <a:rPr lang="fr-FR" dirty="0"/>
              <a:t>La résolution de problèmes mathématiques</a:t>
            </a:r>
            <a:endParaRPr dirty="0"/>
          </a:p>
        </p:txBody>
      </p:sp>
      <p:sp>
        <p:nvSpPr>
          <p:cNvPr id="9" name="Espace réservé du contenu 2">
            <a:extLst>
              <a:ext uri="{FF2B5EF4-FFF2-40B4-BE49-F238E27FC236}">
                <a16:creationId xmlns:a16="http://schemas.microsoft.com/office/drawing/2014/main" id="{2B25F4E5-0FC9-4C2C-867A-1B304FA6B183}"/>
              </a:ext>
            </a:extLst>
          </p:cNvPr>
          <p:cNvSpPr>
            <a:spLocks noGrp="1"/>
          </p:cNvSpPr>
          <p:nvPr>
            <p:ph idx="1"/>
          </p:nvPr>
        </p:nvSpPr>
        <p:spPr bwMode="auto">
          <a:xfrm>
            <a:off x="609600" y="1600200"/>
            <a:ext cx="10972800" cy="4876800"/>
          </a:xfrm>
        </p:spPr>
        <p:txBody>
          <a:bodyPr>
            <a:normAutofit/>
          </a:bodyPr>
          <a:lstStyle/>
          <a:p>
            <a:pPr marL="0" indent="0">
              <a:buNone/>
              <a:defRPr/>
            </a:pPr>
            <a:r>
              <a:rPr lang="fr-FR" dirty="0">
                <a:hlinkClick r:id="rId3"/>
              </a:rPr>
              <a:t>https://eduscol.education.fr/document/13132/download</a:t>
            </a:r>
            <a:endParaRPr lang="fr-FR" dirty="0"/>
          </a:p>
          <a:p>
            <a:pPr marL="0" indent="0">
              <a:buNone/>
              <a:defRPr/>
            </a:pPr>
            <a:endParaRPr lang="fr-FR" sz="2400" dirty="0"/>
          </a:p>
        </p:txBody>
      </p:sp>
      <p:pic>
        <p:nvPicPr>
          <p:cNvPr id="2" name="Image 1">
            <a:extLst>
              <a:ext uri="{FF2B5EF4-FFF2-40B4-BE49-F238E27FC236}">
                <a16:creationId xmlns:a16="http://schemas.microsoft.com/office/drawing/2014/main" id="{19A2DCEB-7023-441B-8333-FB33DA67C4EC}"/>
              </a:ext>
            </a:extLst>
          </p:cNvPr>
          <p:cNvPicPr>
            <a:picLocks noChangeAspect="1"/>
          </p:cNvPicPr>
          <p:nvPr/>
        </p:nvPicPr>
        <p:blipFill>
          <a:blip r:embed="rId4"/>
          <a:stretch>
            <a:fillRect/>
          </a:stretch>
        </p:blipFill>
        <p:spPr>
          <a:xfrm>
            <a:off x="767033" y="2065990"/>
            <a:ext cx="3715268" cy="2438740"/>
          </a:xfrm>
          <a:prstGeom prst="rect">
            <a:avLst/>
          </a:prstGeom>
        </p:spPr>
      </p:pic>
      <p:sp>
        <p:nvSpPr>
          <p:cNvPr id="7" name="ZoneTexte 6">
            <a:extLst>
              <a:ext uri="{FF2B5EF4-FFF2-40B4-BE49-F238E27FC236}">
                <a16:creationId xmlns:a16="http://schemas.microsoft.com/office/drawing/2014/main" id="{0F8323D0-703A-4C0E-9489-6E65A746EFED}"/>
              </a:ext>
            </a:extLst>
          </p:cNvPr>
          <p:cNvSpPr txBox="1"/>
          <p:nvPr/>
        </p:nvSpPr>
        <p:spPr>
          <a:xfrm>
            <a:off x="767033" y="4746135"/>
            <a:ext cx="3715268" cy="1631216"/>
          </a:xfrm>
          <a:prstGeom prst="rect">
            <a:avLst/>
          </a:prstGeom>
          <a:noFill/>
        </p:spPr>
        <p:txBody>
          <a:bodyPr wrap="square" rtlCol="0">
            <a:spAutoFit/>
          </a:bodyPr>
          <a:lstStyle/>
          <a:p>
            <a:pPr marL="285750" indent="-285750">
              <a:buFontTx/>
              <a:buChar char="-"/>
            </a:pPr>
            <a:r>
              <a:rPr lang="fr-FR" sz="2000" dirty="0"/>
              <a:t>Calculer le nombre de jetons au rang 4.</a:t>
            </a:r>
          </a:p>
          <a:p>
            <a:pPr marL="285750" indent="-285750">
              <a:buFontTx/>
              <a:buChar char="-"/>
            </a:pPr>
            <a:r>
              <a:rPr lang="fr-FR" sz="2000" dirty="0"/>
              <a:t>Calculer le nombre de jetons au rang 100.</a:t>
            </a:r>
          </a:p>
          <a:p>
            <a:pPr marL="285750" indent="-285750">
              <a:buFontTx/>
              <a:buChar char="-"/>
            </a:pPr>
            <a:r>
              <a:rPr lang="fr-FR" sz="2000" dirty="0"/>
              <a:t>Et à n’importe quel rang ?</a:t>
            </a:r>
          </a:p>
        </p:txBody>
      </p:sp>
      <mc:AlternateContent xmlns:mc="http://schemas.openxmlformats.org/markup-compatibility/2006" xmlns:a14="http://schemas.microsoft.com/office/drawing/2010/main">
        <mc:Choice Requires="a14">
          <p:sp>
            <p:nvSpPr>
              <p:cNvPr id="13" name="ZoneTexte 12">
                <a:extLst>
                  <a:ext uri="{FF2B5EF4-FFF2-40B4-BE49-F238E27FC236}">
                    <a16:creationId xmlns:a16="http://schemas.microsoft.com/office/drawing/2014/main" id="{5329BE04-E6E1-46CE-9C01-7FD6F9266B5E}"/>
                  </a:ext>
                </a:extLst>
              </p:cNvPr>
              <p:cNvSpPr txBox="1"/>
              <p:nvPr/>
            </p:nvSpPr>
            <p:spPr>
              <a:xfrm>
                <a:off x="4978400" y="2065990"/>
                <a:ext cx="6604000" cy="4708981"/>
              </a:xfrm>
              <a:prstGeom prst="rect">
                <a:avLst/>
              </a:prstGeom>
              <a:noFill/>
            </p:spPr>
            <p:txBody>
              <a:bodyPr wrap="square" rtlCol="0">
                <a:spAutoFit/>
              </a:bodyPr>
              <a:lstStyle/>
              <a:p>
                <a:pPr marL="285750" indent="-285750">
                  <a:buFont typeface="Arial" panose="020B0604020202020204" pitchFamily="34" charset="0"/>
                  <a:buChar char="•"/>
                </a:pPr>
                <a:r>
                  <a:rPr lang="fr-FR" sz="2000" dirty="0"/>
                  <a:t>Se préparer à la pensée algébrique (dès le cycle 3) en cherchant une régularité dans les différents motifs.</a:t>
                </a:r>
                <a:br>
                  <a:rPr lang="fr-FR" sz="2000" dirty="0"/>
                </a:br>
                <a:endParaRPr lang="fr-FR" sz="2000" dirty="0"/>
              </a:p>
              <a:p>
                <a:pPr marL="285750" indent="-285750">
                  <a:buFont typeface="Arial" panose="020B0604020202020204" pitchFamily="34" charset="0"/>
                  <a:buChar char="•"/>
                </a:pPr>
                <a:r>
                  <a:rPr lang="fr-FR" sz="2000" dirty="0"/>
                  <a:t>Possibilité de traitement sans recours à la lettre (« on ajoute deux jetons à chaque rang »).</a:t>
                </a:r>
                <a:br>
                  <a:rPr lang="fr-FR" sz="2000" dirty="0"/>
                </a:br>
                <a:endParaRPr lang="fr-FR" sz="2000" dirty="0"/>
              </a:p>
              <a:p>
                <a:pPr marL="285750" indent="-285750">
                  <a:buFont typeface="Arial" panose="020B0604020202020204" pitchFamily="34" charset="0"/>
                  <a:buChar char="•"/>
                </a:pPr>
                <a:r>
                  <a:rPr lang="fr-FR" sz="2000" dirty="0"/>
                  <a:t>Mais aussi, possibilité de sensibiliser à l’usage de la lettre (« au rang </a:t>
                </a:r>
                <a14:m>
                  <m:oMath xmlns:m="http://schemas.openxmlformats.org/officeDocument/2006/math">
                    <m:r>
                      <a:rPr lang="fr-FR" sz="2000" b="0" i="1" smtClean="0">
                        <a:latin typeface="Cambria Math" panose="02040503050406030204" pitchFamily="18" charset="0"/>
                      </a:rPr>
                      <m:t>𝑛</m:t>
                    </m:r>
                  </m:oMath>
                </a14:m>
                <a:r>
                  <a:rPr lang="fr-FR" sz="2000" dirty="0"/>
                  <a:t>, il y a </a:t>
                </a:r>
                <a14:m>
                  <m:oMath xmlns:m="http://schemas.openxmlformats.org/officeDocument/2006/math">
                    <m:r>
                      <a:rPr lang="fr-FR" sz="2000" b="0" i="1" smtClean="0">
                        <a:latin typeface="Cambria Math" panose="02040503050406030204" pitchFamily="18" charset="0"/>
                      </a:rPr>
                      <m:t>2</m:t>
                    </m:r>
                    <m:r>
                      <a:rPr lang="fr-FR" sz="2000" b="0" i="1" smtClean="0">
                        <a:latin typeface="Cambria Math" panose="02040503050406030204" pitchFamily="18" charset="0"/>
                      </a:rPr>
                      <m:t>𝑛</m:t>
                    </m:r>
                    <m:r>
                      <a:rPr lang="fr-FR" sz="2000" b="0" i="1" smtClean="0">
                        <a:latin typeface="Cambria Math" panose="02040503050406030204" pitchFamily="18" charset="0"/>
                      </a:rPr>
                      <m:t>−1</m:t>
                    </m:r>
                  </m:oMath>
                </a14:m>
                <a:r>
                  <a:rPr lang="fr-FR" sz="2000" dirty="0"/>
                  <a:t> jetons »).</a:t>
                </a:r>
                <a:br>
                  <a:rPr lang="fr-FR" sz="2000" dirty="0"/>
                </a:br>
                <a:endParaRPr lang="fr-FR" sz="2000" dirty="0"/>
              </a:p>
              <a:p>
                <a:pPr marL="285750" indent="-285750">
                  <a:buFont typeface="Arial" panose="020B0604020202020204" pitchFamily="34" charset="0"/>
                  <a:buChar char="•"/>
                </a:pPr>
                <a:r>
                  <a:rPr lang="fr-FR" sz="2000" dirty="0"/>
                  <a:t>Possibilité d’un traitement à l’aide d’un tableur.</a:t>
                </a:r>
              </a:p>
              <a:p>
                <a:pPr marL="285750" indent="-285750">
                  <a:buFont typeface="Arial" panose="020B0604020202020204" pitchFamily="34" charset="0"/>
                  <a:buChar char="•"/>
                </a:pPr>
                <a:endParaRPr lang="fr-FR" sz="2000" dirty="0"/>
              </a:p>
              <a:p>
                <a:pPr marL="285750" indent="-285750">
                  <a:buFont typeface="Arial" panose="020B0604020202020204" pitchFamily="34" charset="0"/>
                  <a:buChar char="•"/>
                </a:pPr>
                <a:r>
                  <a:rPr lang="fr-FR" sz="2000" dirty="0"/>
                  <a:t>Envisager une « preuve géométrique » de </a:t>
                </a:r>
                <a:br>
                  <a:rPr lang="fr-FR" sz="2000" dirty="0"/>
                </a:br>
                <a14:m>
                  <m:oMath xmlns:m="http://schemas.openxmlformats.org/officeDocument/2006/math">
                    <m:r>
                      <a:rPr lang="fr-FR" sz="2000" b="0" i="1" smtClean="0">
                        <a:latin typeface="Cambria Math" panose="02040503050406030204" pitchFamily="18" charset="0"/>
                      </a:rPr>
                      <m:t>1+3+…+</m:t>
                    </m:r>
                    <m:d>
                      <m:dPr>
                        <m:ctrlPr>
                          <a:rPr lang="fr-FR" sz="2000" b="0" i="1" smtClean="0">
                            <a:latin typeface="Cambria Math" panose="02040503050406030204" pitchFamily="18" charset="0"/>
                          </a:rPr>
                        </m:ctrlPr>
                      </m:dPr>
                      <m:e>
                        <m:r>
                          <a:rPr lang="fr-FR" sz="2000" b="0" i="1" smtClean="0">
                            <a:latin typeface="Cambria Math" panose="02040503050406030204" pitchFamily="18" charset="0"/>
                          </a:rPr>
                          <m:t>2</m:t>
                        </m:r>
                        <m:r>
                          <a:rPr lang="fr-FR" sz="2000" b="0" i="1" smtClean="0">
                            <a:latin typeface="Cambria Math" panose="02040503050406030204" pitchFamily="18" charset="0"/>
                          </a:rPr>
                          <m:t>𝑛</m:t>
                        </m:r>
                        <m:r>
                          <a:rPr lang="fr-FR" sz="2000" b="0" i="1" smtClean="0">
                            <a:latin typeface="Cambria Math" panose="02040503050406030204" pitchFamily="18" charset="0"/>
                          </a:rPr>
                          <m:t>−1</m:t>
                        </m:r>
                      </m:e>
                    </m:d>
                    <m:r>
                      <a:rPr lang="fr-FR" sz="2000" b="0" i="1" smtClean="0">
                        <a:latin typeface="Cambria Math" panose="02040503050406030204" pitchFamily="18" charset="0"/>
                      </a:rPr>
                      <m:t>=</m:t>
                    </m:r>
                    <m:sSup>
                      <m:sSupPr>
                        <m:ctrlPr>
                          <a:rPr lang="fr-FR" sz="2000" b="0" i="1" smtClean="0">
                            <a:latin typeface="Cambria Math" panose="02040503050406030204" pitchFamily="18" charset="0"/>
                          </a:rPr>
                        </m:ctrlPr>
                      </m:sSupPr>
                      <m:e>
                        <m:r>
                          <a:rPr lang="fr-FR" sz="2000" b="0" i="1" smtClean="0">
                            <a:latin typeface="Cambria Math" panose="02040503050406030204" pitchFamily="18" charset="0"/>
                          </a:rPr>
                          <m:t>𝑛</m:t>
                        </m:r>
                      </m:e>
                      <m:sup>
                        <m:r>
                          <a:rPr lang="fr-FR" sz="2000" b="0" i="1" smtClean="0">
                            <a:latin typeface="Cambria Math" panose="02040503050406030204" pitchFamily="18" charset="0"/>
                          </a:rPr>
                          <m:t>2</m:t>
                        </m:r>
                      </m:sup>
                    </m:sSup>
                  </m:oMath>
                </a14:m>
                <a:br>
                  <a:rPr lang="fr-FR" sz="2000" dirty="0"/>
                </a:br>
                <a:endParaRPr lang="fr-FR" sz="2000" dirty="0"/>
              </a:p>
              <a:p>
                <a:pPr marL="285750" indent="-285750">
                  <a:buFont typeface="Arial" panose="020B0604020202020204" pitchFamily="34" charset="0"/>
                  <a:buChar char="•"/>
                </a:pPr>
                <a:endParaRPr lang="fr-FR" sz="2000" dirty="0"/>
              </a:p>
              <a:p>
                <a:pPr marL="285750" indent="-285750">
                  <a:buFont typeface="Arial" panose="020B0604020202020204" pitchFamily="34" charset="0"/>
                  <a:buChar char="•"/>
                </a:pPr>
                <a:r>
                  <a:rPr lang="fr-FR" sz="2000" dirty="0"/>
                  <a:t>Appui possible pour l’introduction d’une suite.</a:t>
                </a:r>
              </a:p>
            </p:txBody>
          </p:sp>
        </mc:Choice>
        <mc:Fallback xmlns="">
          <p:sp>
            <p:nvSpPr>
              <p:cNvPr id="13" name="ZoneTexte 12">
                <a:extLst>
                  <a:ext uri="{FF2B5EF4-FFF2-40B4-BE49-F238E27FC236}">
                    <a16:creationId xmlns:a16="http://schemas.microsoft.com/office/drawing/2014/main" id="{5329BE04-E6E1-46CE-9C01-7FD6F9266B5E}"/>
                  </a:ext>
                </a:extLst>
              </p:cNvPr>
              <p:cNvSpPr txBox="1">
                <a:spLocks noRot="1" noChangeAspect="1" noMove="1" noResize="1" noEditPoints="1" noAdjustHandles="1" noChangeArrowheads="1" noChangeShapeType="1" noTextEdit="1"/>
              </p:cNvSpPr>
              <p:nvPr/>
            </p:nvSpPr>
            <p:spPr>
              <a:xfrm>
                <a:off x="4978400" y="2065990"/>
                <a:ext cx="6604000" cy="4708981"/>
              </a:xfrm>
              <a:prstGeom prst="rect">
                <a:avLst/>
              </a:prstGeom>
              <a:blipFill>
                <a:blip r:embed="rId5"/>
                <a:stretch>
                  <a:fillRect l="-831" t="-648" r="-1662" b="-1554"/>
                </a:stretch>
              </a:blipFill>
            </p:spPr>
            <p:txBody>
              <a:bodyPr/>
              <a:lstStyle/>
              <a:p>
                <a:r>
                  <a:rPr lang="fr-FR">
                    <a:noFill/>
                  </a:rPr>
                  <a:t> </a:t>
                </a:r>
              </a:p>
            </p:txBody>
          </p:sp>
        </mc:Fallback>
      </mc:AlternateContent>
      <p:sp>
        <p:nvSpPr>
          <p:cNvPr id="3" name="AutoShape 2" descr="https://frc-powerpoint.officeapps.live.com/pods/GetClipboardImage.ashx?Id=a1eb7a80-aa51-43d6-8ebd-536e5f62adaf&amp;DC=GFR1&amp;pkey=13252ded-ffe0-4f78-8b24-526193d272a3&amp;wdwaccluster=GFR1">
            <a:extLst>
              <a:ext uri="{FF2B5EF4-FFF2-40B4-BE49-F238E27FC236}">
                <a16:creationId xmlns:a16="http://schemas.microsoft.com/office/drawing/2014/main" id="{6D869E3C-384B-48E4-BB9E-13088D5324EF}"/>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 name="AutoShape 4" descr="https://frc-powerpoint.officeapps.live.com/pods/GetClipboardImage.ashx?Id=6c434436-b8b6-4259-90fd-0317f51f3633&amp;DC=GFR1&amp;pkey=413c9d2d-fab4-4ab5-b14d-8608c690d324&amp;wdwaccluster=GFR1">
            <a:extLst>
              <a:ext uri="{FF2B5EF4-FFF2-40B4-BE49-F238E27FC236}">
                <a16:creationId xmlns:a16="http://schemas.microsoft.com/office/drawing/2014/main" id="{C0EEE1F8-BFA2-4EF1-A511-D7FFDCD5A499}"/>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 name="AutoShape 6" descr="https://frc-powerpoint.officeapps.live.com/pods/GetClipboardImage.ashx?Id=51213983-66d5-493b-885d-9f73133c8298&amp;DC=GFR1&amp;pkey=fef23d83-4519-40b8-8a1f-0576113fce44&amp;wdwaccluster=GFR1">
            <a:extLst>
              <a:ext uri="{FF2B5EF4-FFF2-40B4-BE49-F238E27FC236}">
                <a16:creationId xmlns:a16="http://schemas.microsoft.com/office/drawing/2014/main" id="{DA1EE245-0E7B-4D96-8266-53D789A11218}"/>
              </a:ext>
            </a:extLst>
          </p:cNvPr>
          <p:cNvSpPr>
            <a:spLocks noChangeAspect="1" noChangeArrowheads="1"/>
          </p:cNvSpPr>
          <p:nvPr/>
        </p:nvSpPr>
        <p:spPr bwMode="auto">
          <a:xfrm>
            <a:off x="6248400" y="3581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Tree>
    <p:extLst>
      <p:ext uri="{BB962C8B-B14F-4D97-AF65-F5344CB8AC3E}">
        <p14:creationId xmlns:p14="http://schemas.microsoft.com/office/powerpoint/2010/main" val="4276165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564E440-5371-4025-A76B-73089579188F}"/>
              </a:ext>
            </a:extLst>
          </p:cNvPr>
          <p:cNvSpPr>
            <a:spLocks noGrp="1"/>
          </p:cNvSpPr>
          <p:nvPr>
            <p:ph type="title"/>
          </p:nvPr>
        </p:nvSpPr>
        <p:spPr/>
        <p:txBody>
          <a:bodyPr/>
          <a:lstStyle/>
          <a:p>
            <a:r>
              <a:rPr lang="fr-FR" dirty="0"/>
              <a:t>Grand Oral : Mathématiques</a:t>
            </a:r>
          </a:p>
        </p:txBody>
      </p:sp>
      <p:sp>
        <p:nvSpPr>
          <p:cNvPr id="3" name="Espace réservé du contenu 2">
            <a:extLst>
              <a:ext uri="{FF2B5EF4-FFF2-40B4-BE49-F238E27FC236}">
                <a16:creationId xmlns:a16="http://schemas.microsoft.com/office/drawing/2014/main" id="{951EED44-49C2-4BD7-A3FD-FAB2EA7EA985}"/>
              </a:ext>
            </a:extLst>
          </p:cNvPr>
          <p:cNvSpPr>
            <a:spLocks noGrp="1"/>
          </p:cNvSpPr>
          <p:nvPr>
            <p:ph idx="1"/>
          </p:nvPr>
        </p:nvSpPr>
        <p:spPr/>
        <p:txBody>
          <a:bodyPr vert="horz" lIns="91440" tIns="45720" rIns="91440" bIns="45720" rtlCol="0" anchor="t">
            <a:normAutofit/>
          </a:bodyPr>
          <a:lstStyle/>
          <a:p>
            <a:r>
              <a:rPr lang="fr-FR" dirty="0"/>
              <a:t>Quelques retours pédagogiques d’expériences</a:t>
            </a:r>
          </a:p>
          <a:p>
            <a:pPr lvl="1"/>
            <a:r>
              <a:rPr lang="fr-FR" dirty="0"/>
              <a:t>Importance de l'appropriation de la question : écart important et visible entre travail personnel et approfondi  (même pour répondre à une question classique) et préparation superficielle.</a:t>
            </a:r>
          </a:p>
          <a:p>
            <a:pPr lvl="1">
              <a:buFont typeface="Wingdings"/>
              <a:buChar char="§"/>
            </a:pPr>
            <a:r>
              <a:rPr lang="fr-FR" dirty="0"/>
              <a:t>Utilisation répandue et efficace du support méritant un accompagnement spécifique en amont.</a:t>
            </a:r>
          </a:p>
          <a:p>
            <a:pPr lvl="1">
              <a:buFont typeface="Wingdings"/>
              <a:buChar char="§"/>
            </a:pPr>
            <a:r>
              <a:rPr lang="fr-FR" dirty="0"/>
              <a:t>Maîtrise des connaissances disciplinaires indispensable pour donner crédibilité au propos </a:t>
            </a:r>
            <a:r>
              <a:rPr lang="fr-FR" dirty="0">
                <a:solidFill>
                  <a:srgbClr val="292934"/>
                </a:solidFill>
              </a:rPr>
              <a:t>(</a:t>
            </a:r>
            <a:r>
              <a:rPr lang="fr-FR" dirty="0"/>
              <a:t>y compris durant la phase de questions).</a:t>
            </a:r>
          </a:p>
          <a:p>
            <a:pPr lvl="1">
              <a:buFont typeface="Wingdings"/>
              <a:buChar char="§"/>
            </a:pPr>
            <a:r>
              <a:rPr lang="fr-FR" dirty="0"/>
              <a:t>Exposition du projet d'orientation permettant aux candidats de faire redescendre le stress et donnant lieu à des échanges souvent intéressants et plus sereins.</a:t>
            </a:r>
          </a:p>
          <a:p>
            <a:pPr lvl="1">
              <a:buFont typeface="Wingdings"/>
              <a:buChar char="§"/>
            </a:pPr>
            <a:r>
              <a:rPr lang="fr-FR" dirty="0"/>
              <a:t>Prise en compte conséquente de la posture</a:t>
            </a:r>
            <a:r>
              <a:rPr lang="fr-FR" dirty="0">
                <a:solidFill>
                  <a:srgbClr val="292934"/>
                </a:solidFill>
              </a:rPr>
              <a:t>,</a:t>
            </a:r>
            <a:r>
              <a:rPr lang="fr-FR" dirty="0"/>
              <a:t> de la qualité de l'élocution, du registre du vocabulaire employé.</a:t>
            </a:r>
          </a:p>
          <a:p>
            <a:pPr lvl="1">
              <a:buFont typeface="Wingdings"/>
              <a:buChar char="§"/>
            </a:pPr>
            <a:endParaRPr lang="fr-FR" dirty="0">
              <a:solidFill>
                <a:srgbClr val="FF0000"/>
              </a:solidFill>
              <a:ea typeface="+mn-lt"/>
              <a:cs typeface="+mn-lt"/>
            </a:endParaRPr>
          </a:p>
          <a:p>
            <a:pPr>
              <a:buFont typeface="Wingdings"/>
              <a:buChar char="§"/>
            </a:pPr>
            <a:r>
              <a:rPr lang="fr-FR" dirty="0"/>
              <a:t>Page Euler</a:t>
            </a:r>
            <a:r>
              <a:rPr lang="fr-FR" dirty="0">
                <a:ea typeface="+mn-lt"/>
                <a:cs typeface="+mn-lt"/>
              </a:rPr>
              <a:t> Grand Oral :</a:t>
            </a:r>
            <a:r>
              <a:rPr lang="fr-FR" dirty="0">
                <a:solidFill>
                  <a:srgbClr val="FF0000"/>
                </a:solidFill>
                <a:ea typeface="+mn-lt"/>
                <a:cs typeface="+mn-lt"/>
              </a:rPr>
              <a:t> </a:t>
            </a:r>
            <a:r>
              <a:rPr lang="fr-FR" dirty="0">
                <a:ea typeface="+mn-lt"/>
                <a:cs typeface="+mn-lt"/>
                <a:hlinkClick r:id="rId3"/>
              </a:rPr>
              <a:t>https://euler.ac-versailles.fr/article569.html</a:t>
            </a:r>
            <a:endParaRPr lang="fr-FR" dirty="0">
              <a:solidFill>
                <a:srgbClr val="FF0000"/>
              </a:solidFill>
            </a:endParaRPr>
          </a:p>
          <a:p>
            <a:pPr>
              <a:buFont typeface="Wingdings"/>
              <a:buChar char="§"/>
            </a:pPr>
            <a:endParaRPr lang="fr-FR" dirty="0">
              <a:ea typeface="+mn-lt"/>
              <a:cs typeface="+mn-lt"/>
            </a:endParaRPr>
          </a:p>
          <a:p>
            <a:pPr>
              <a:buFont typeface="Wingdings"/>
              <a:buChar char="§"/>
            </a:pPr>
            <a:endParaRPr lang="fr-FR" dirty="0"/>
          </a:p>
          <a:p>
            <a:pPr>
              <a:buFont typeface="Wingdings"/>
              <a:buChar char="§"/>
            </a:pPr>
            <a:endParaRPr lang="fr-FR" dirty="0"/>
          </a:p>
          <a:p>
            <a:endParaRPr lang="fr-FR" dirty="0"/>
          </a:p>
          <a:p>
            <a:endParaRPr lang="fr-FR" dirty="0"/>
          </a:p>
          <a:p>
            <a:endParaRPr lang="fr-FR" dirty="0"/>
          </a:p>
          <a:p>
            <a:endParaRPr lang="fr-FR" dirty="0"/>
          </a:p>
          <a:p>
            <a:pPr marL="0" indent="0">
              <a:buNone/>
            </a:pPr>
            <a:endParaRPr lang="fr-FR" dirty="0"/>
          </a:p>
        </p:txBody>
      </p:sp>
    </p:spTree>
    <p:extLst>
      <p:ext uri="{BB962C8B-B14F-4D97-AF65-F5344CB8AC3E}">
        <p14:creationId xmlns:p14="http://schemas.microsoft.com/office/powerpoint/2010/main" val="19877928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564E440-5371-4025-A76B-73089579188F}"/>
              </a:ext>
            </a:extLst>
          </p:cNvPr>
          <p:cNvSpPr>
            <a:spLocks noGrp="1"/>
          </p:cNvSpPr>
          <p:nvPr>
            <p:ph type="title"/>
          </p:nvPr>
        </p:nvSpPr>
        <p:spPr/>
        <p:txBody>
          <a:bodyPr/>
          <a:lstStyle/>
          <a:p>
            <a:r>
              <a:rPr lang="fr-FR" dirty="0"/>
              <a:t>Grand Oral : Mathématiques</a:t>
            </a:r>
          </a:p>
        </p:txBody>
      </p:sp>
      <p:sp>
        <p:nvSpPr>
          <p:cNvPr id="3" name="Espace réservé du contenu 2">
            <a:extLst>
              <a:ext uri="{FF2B5EF4-FFF2-40B4-BE49-F238E27FC236}">
                <a16:creationId xmlns:a16="http://schemas.microsoft.com/office/drawing/2014/main" id="{951EED44-49C2-4BD7-A3FD-FAB2EA7EA985}"/>
              </a:ext>
            </a:extLst>
          </p:cNvPr>
          <p:cNvSpPr>
            <a:spLocks noGrp="1"/>
          </p:cNvSpPr>
          <p:nvPr>
            <p:ph idx="1"/>
          </p:nvPr>
        </p:nvSpPr>
        <p:spPr/>
        <p:txBody>
          <a:bodyPr vert="horz" lIns="91440" tIns="45720" rIns="91440" bIns="45720" rtlCol="0" anchor="t">
            <a:normAutofit/>
          </a:bodyPr>
          <a:lstStyle/>
          <a:p>
            <a:pPr marL="0" indent="0">
              <a:buNone/>
            </a:pPr>
            <a:r>
              <a:rPr lang="fr-FR" b="1" dirty="0"/>
              <a:t>Exemples de questions les plus proposées en mathématiques </a:t>
            </a:r>
          </a:p>
          <a:p>
            <a:endParaRPr lang="fr-FR" dirty="0"/>
          </a:p>
          <a:p>
            <a:pPr>
              <a:buFont typeface="Wingdings"/>
              <a:buChar char="§"/>
            </a:pPr>
            <a:r>
              <a:rPr lang="fr-FR" dirty="0"/>
              <a:t>Comment prévoir l'évolution d'une population au cours du temps?</a:t>
            </a:r>
          </a:p>
          <a:p>
            <a:pPr>
              <a:buFont typeface="Wingdings"/>
              <a:buChar char="§"/>
            </a:pPr>
            <a:r>
              <a:rPr lang="fr-FR" dirty="0"/>
              <a:t>Quels sont les chances de gagner à un jeu d'argent?</a:t>
            </a:r>
          </a:p>
          <a:p>
            <a:pPr>
              <a:buFont typeface="Wingdings"/>
              <a:buChar char="§"/>
            </a:pPr>
            <a:r>
              <a:rPr lang="fr-FR" dirty="0"/>
              <a:t>Dans quelle mesure le résultat d'un sondage est-il fiable?</a:t>
            </a:r>
          </a:p>
          <a:p>
            <a:pPr>
              <a:buFont typeface="Wingdings"/>
              <a:buChar char="§"/>
            </a:pPr>
            <a:r>
              <a:rPr lang="fr-FR" dirty="0"/>
              <a:t>Comment les mathématiques peuvent intervenir dans les procès?</a:t>
            </a:r>
          </a:p>
          <a:p>
            <a:pPr>
              <a:buFont typeface="Wingdings"/>
              <a:buChar char="§"/>
            </a:pPr>
            <a:r>
              <a:rPr lang="fr-FR" dirty="0"/>
              <a:t>Qu'est-ce que le nombre d'or?</a:t>
            </a:r>
          </a:p>
          <a:p>
            <a:pPr>
              <a:buFont typeface="Wingdings"/>
              <a:buChar char="§"/>
            </a:pPr>
            <a:r>
              <a:rPr lang="fr-FR" dirty="0"/>
              <a:t>Pourquoi les compagnies aériennes font du surbooking?</a:t>
            </a:r>
          </a:p>
          <a:p>
            <a:pPr>
              <a:buFont typeface="Wingdings"/>
              <a:buChar char="§"/>
            </a:pPr>
            <a:endParaRPr lang="fr-FR" dirty="0">
              <a:ea typeface="+mn-lt"/>
              <a:cs typeface="+mn-lt"/>
            </a:endParaRPr>
          </a:p>
          <a:p>
            <a:endParaRPr lang="fr-FR" dirty="0"/>
          </a:p>
          <a:p>
            <a:endParaRPr lang="fr-FR" dirty="0"/>
          </a:p>
          <a:p>
            <a:endParaRPr lang="fr-FR" dirty="0"/>
          </a:p>
          <a:p>
            <a:endParaRPr lang="fr-FR" dirty="0"/>
          </a:p>
          <a:p>
            <a:pPr marL="0" indent="0">
              <a:buNone/>
            </a:pPr>
            <a:endParaRPr lang="fr-FR" dirty="0"/>
          </a:p>
        </p:txBody>
      </p:sp>
    </p:spTree>
    <p:extLst>
      <p:ext uri="{BB962C8B-B14F-4D97-AF65-F5344CB8AC3E}">
        <p14:creationId xmlns:p14="http://schemas.microsoft.com/office/powerpoint/2010/main" val="34161918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re 1"/>
          <p:cNvSpPr>
            <a:spLocks noGrp="1"/>
          </p:cNvSpPr>
          <p:nvPr>
            <p:ph type="title"/>
          </p:nvPr>
        </p:nvSpPr>
        <p:spPr bwMode="auto">
          <a:xfrm>
            <a:off x="295701" y="3071884"/>
            <a:ext cx="10972800" cy="990600"/>
          </a:xfrm>
        </p:spPr>
        <p:txBody>
          <a:bodyPr>
            <a:noAutofit/>
          </a:bodyPr>
          <a:lstStyle/>
          <a:p>
            <a:pPr algn="ctr">
              <a:defRPr/>
            </a:pPr>
            <a:r>
              <a:rPr lang="fr-FR" sz="6000" dirty="0"/>
              <a:t>Euler-</a:t>
            </a:r>
            <a:r>
              <a:rPr lang="fr-FR" sz="6000" dirty="0" err="1"/>
              <a:t>wims</a:t>
            </a:r>
            <a:endParaRPr dirty="0"/>
          </a:p>
        </p:txBody>
      </p:sp>
    </p:spTree>
    <p:extLst>
      <p:ext uri="{BB962C8B-B14F-4D97-AF65-F5344CB8AC3E}">
        <p14:creationId xmlns:p14="http://schemas.microsoft.com/office/powerpoint/2010/main" val="13627421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a:extLst>
              <a:ext uri="{FF2B5EF4-FFF2-40B4-BE49-F238E27FC236}">
                <a16:creationId xmlns:a16="http://schemas.microsoft.com/office/drawing/2014/main" id="{ED04F92E-7515-B44C-8BD5-33F9110D4E29}"/>
              </a:ext>
            </a:extLst>
          </p:cNvPr>
          <p:cNvSpPr>
            <a:spLocks noGrp="1"/>
          </p:cNvSpPr>
          <p:nvPr>
            <p:ph type="subTitle" idx="1"/>
          </p:nvPr>
        </p:nvSpPr>
        <p:spPr>
          <a:xfrm>
            <a:off x="2667000" y="1103587"/>
            <a:ext cx="6858000" cy="3697014"/>
          </a:xfrm>
        </p:spPr>
        <p:txBody>
          <a:bodyPr>
            <a:normAutofit/>
          </a:bodyPr>
          <a:lstStyle/>
          <a:p>
            <a:pPr marL="342900" indent="-342900">
              <a:buFont typeface="Arial" panose="020B0604020202020204" pitchFamily="34" charset="0"/>
              <a:buChar char="•"/>
            </a:pPr>
            <a:endParaRPr lang="fr-FR" sz="2100" dirty="0"/>
          </a:p>
          <a:p>
            <a:pPr marL="342900" indent="-342900">
              <a:buFont typeface="Arial" panose="020B0604020202020204" pitchFamily="34" charset="0"/>
              <a:buChar char="•"/>
            </a:pPr>
            <a:endParaRPr lang="fr-FR" sz="2100" dirty="0"/>
          </a:p>
          <a:p>
            <a:pPr algn="l"/>
            <a:endParaRPr lang="fr-FR" sz="2100" dirty="0"/>
          </a:p>
        </p:txBody>
      </p:sp>
      <p:pic>
        <p:nvPicPr>
          <p:cNvPr id="5" name="Image 4">
            <a:extLst>
              <a:ext uri="{FF2B5EF4-FFF2-40B4-BE49-F238E27FC236}">
                <a16:creationId xmlns:a16="http://schemas.microsoft.com/office/drawing/2014/main" id="{C064A231-A3A6-CF4C-8E59-4FEBF4B75521}"/>
              </a:ext>
            </a:extLst>
          </p:cNvPr>
          <p:cNvPicPr>
            <a:picLocks noChangeAspect="1"/>
          </p:cNvPicPr>
          <p:nvPr/>
        </p:nvPicPr>
        <p:blipFill>
          <a:blip r:embed="rId3"/>
          <a:stretch>
            <a:fillRect/>
          </a:stretch>
        </p:blipFill>
        <p:spPr>
          <a:xfrm>
            <a:off x="0" y="6748"/>
            <a:ext cx="5870563" cy="896595"/>
          </a:xfrm>
          <a:prstGeom prst="rect">
            <a:avLst/>
          </a:prstGeom>
        </p:spPr>
      </p:pic>
      <p:pic>
        <p:nvPicPr>
          <p:cNvPr id="2" name="Image 1">
            <a:extLst>
              <a:ext uri="{FF2B5EF4-FFF2-40B4-BE49-F238E27FC236}">
                <a16:creationId xmlns:a16="http://schemas.microsoft.com/office/drawing/2014/main" id="{D065C9FC-86FD-424B-15E3-9052BA1AF80B}"/>
              </a:ext>
            </a:extLst>
          </p:cNvPr>
          <p:cNvPicPr>
            <a:picLocks noChangeAspect="1"/>
          </p:cNvPicPr>
          <p:nvPr/>
        </p:nvPicPr>
        <p:blipFill>
          <a:blip r:embed="rId4">
            <a:lum/>
            <a:alphaModFix/>
          </a:blip>
          <a:srcRect t="3216"/>
          <a:stretch>
            <a:fillRect/>
          </a:stretch>
        </p:blipFill>
        <p:spPr>
          <a:xfrm>
            <a:off x="136478" y="703100"/>
            <a:ext cx="11941791" cy="5969784"/>
          </a:xfrm>
          <a:prstGeom prst="rect">
            <a:avLst/>
          </a:prstGeom>
          <a:noFill/>
          <a:ln>
            <a:noFill/>
          </a:ln>
        </p:spPr>
      </p:pic>
    </p:spTree>
    <p:extLst>
      <p:ext uri="{BB962C8B-B14F-4D97-AF65-F5344CB8AC3E}">
        <p14:creationId xmlns:p14="http://schemas.microsoft.com/office/powerpoint/2010/main" val="6894614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re 1"/>
          <p:cNvSpPr>
            <a:spLocks noGrp="1"/>
          </p:cNvSpPr>
          <p:nvPr>
            <p:ph type="title"/>
          </p:nvPr>
        </p:nvSpPr>
        <p:spPr bwMode="auto"/>
        <p:txBody>
          <a:bodyPr/>
          <a:lstStyle/>
          <a:p>
            <a:pPr>
              <a:defRPr/>
            </a:pPr>
            <a:r>
              <a:rPr lang="fr-FR" sz="3600">
                <a:solidFill>
                  <a:srgbClr val="C00000"/>
                </a:solidFill>
              </a:rPr>
              <a:t>Les IPR de mathématiques de l’académie de Versailles</a:t>
            </a:r>
            <a:endParaRPr sz="3600"/>
          </a:p>
        </p:txBody>
      </p:sp>
      <p:sp>
        <p:nvSpPr>
          <p:cNvPr id="5" name="Rectangle 3"/>
          <p:cNvSpPr>
            <a:spLocks noGrp="1" noChangeArrowheads="1"/>
          </p:cNvSpPr>
          <p:nvPr>
            <p:ph sz="half" idx="1"/>
          </p:nvPr>
        </p:nvSpPr>
        <p:spPr bwMode="auto">
          <a:xfrm>
            <a:off x="1847850" y="1772816"/>
            <a:ext cx="4104134" cy="5040560"/>
          </a:xfrm>
        </p:spPr>
        <p:txBody>
          <a:bodyPr/>
          <a:lstStyle/>
          <a:p>
            <a:r>
              <a:rPr lang="fr-FR" sz="2000" dirty="0"/>
              <a:t>Luca AGOSTINO</a:t>
            </a:r>
          </a:p>
          <a:p>
            <a:r>
              <a:rPr lang="fr-FR" sz="2000" dirty="0"/>
              <a:t>Nicolas FIXOT</a:t>
            </a:r>
          </a:p>
          <a:p>
            <a:r>
              <a:rPr lang="fr-FR" sz="2000" dirty="0"/>
              <a:t>Xavier GABILLY</a:t>
            </a:r>
          </a:p>
          <a:p>
            <a:r>
              <a:rPr lang="fr-FR" sz="2000" dirty="0"/>
              <a:t>Catherine GUFFLET</a:t>
            </a:r>
          </a:p>
          <a:p>
            <a:r>
              <a:rPr lang="fr-FR" sz="2000" dirty="0"/>
              <a:t>Catherine HUET</a:t>
            </a:r>
          </a:p>
          <a:p>
            <a:r>
              <a:rPr lang="fr-FR" sz="2000" dirty="0"/>
              <a:t>Anne MENANT</a:t>
            </a:r>
          </a:p>
          <a:p>
            <a:r>
              <a:rPr lang="fr-FR" sz="2000" dirty="0"/>
              <a:t>Jean-François REMETTER</a:t>
            </a:r>
          </a:p>
          <a:p>
            <a:r>
              <a:rPr lang="fr-FR" sz="2000" dirty="0"/>
              <a:t>Charles SÉVA</a:t>
            </a:r>
          </a:p>
          <a:p>
            <a:r>
              <a:rPr lang="fr-FR" sz="2000" dirty="0"/>
              <a:t>Christophe VITALIS</a:t>
            </a:r>
          </a:p>
          <a:p>
            <a:r>
              <a:rPr lang="fr-FR" sz="2000" dirty="0"/>
              <a:t>Christine WEILL (coordinatrice)</a:t>
            </a:r>
          </a:p>
          <a:p>
            <a:pPr marL="85725" indent="-85725">
              <a:lnSpc>
                <a:spcPct val="90000"/>
              </a:lnSpc>
              <a:buNone/>
              <a:defRPr/>
            </a:pPr>
            <a:endParaRPr lang="fr-FR" sz="1600" b="1" dirty="0"/>
          </a:p>
          <a:p>
            <a:pPr marL="85725" indent="-85725">
              <a:lnSpc>
                <a:spcPct val="90000"/>
              </a:lnSpc>
              <a:buNone/>
              <a:defRPr/>
            </a:pPr>
            <a:endParaRPr lang="fr-FR" sz="1600" b="1" dirty="0"/>
          </a:p>
          <a:p>
            <a:pPr marL="85725" indent="-85725">
              <a:lnSpc>
                <a:spcPct val="90000"/>
              </a:lnSpc>
              <a:buNone/>
              <a:defRPr/>
            </a:pPr>
            <a:r>
              <a:rPr lang="fr-FR" sz="1600" dirty="0"/>
              <a:t>Adresses électroniques</a:t>
            </a:r>
            <a:endParaRPr dirty="0"/>
          </a:p>
          <a:p>
            <a:pPr marL="85725" indent="-85725">
              <a:lnSpc>
                <a:spcPct val="90000"/>
              </a:lnSpc>
              <a:buNone/>
              <a:defRPr/>
            </a:pPr>
            <a:r>
              <a:rPr lang="fr-FR" sz="1600" u="sng" dirty="0">
                <a:hlinkClick r:id="rId3" tooltip="mailto:prenom.nom@ac-versailles.fr"/>
              </a:rPr>
              <a:t>prenom.nom@ac-versailles.fr</a:t>
            </a:r>
            <a:endParaRPr lang="fr-FR" sz="1600" dirty="0"/>
          </a:p>
        </p:txBody>
      </p:sp>
      <p:sp>
        <p:nvSpPr>
          <p:cNvPr id="6" name="Rectangle 4"/>
          <p:cNvSpPr/>
          <p:nvPr/>
        </p:nvSpPr>
        <p:spPr bwMode="auto">
          <a:xfrm>
            <a:off x="6637866" y="1546508"/>
            <a:ext cx="3850621" cy="5040559"/>
          </a:xfrm>
          <a:prstGeom prst="rect">
            <a:avLst/>
          </a:prstGeom>
        </p:spPr>
        <p:txBody>
          <a:bodyPr/>
          <a:lstStyle>
            <a:lvl1pPr marL="182880" indent="-182880" algn="l" defTabSz="914400">
              <a:spcBef>
                <a:spcPts val="0"/>
              </a:spcBef>
              <a:buClr>
                <a:schemeClr val="accent1"/>
              </a:buClr>
              <a:buSzPct val="85000"/>
              <a:buFont typeface="Arial"/>
              <a:buChar char="•"/>
              <a:defRPr sz="2400">
                <a:solidFill>
                  <a:schemeClr val="tx1"/>
                </a:solidFill>
                <a:latin typeface="+mn-lt"/>
                <a:ea typeface="+mn-ea"/>
                <a:cs typeface="+mn-cs"/>
              </a:defRPr>
            </a:lvl1pPr>
            <a:lvl2pPr marL="457200" indent="-182880" algn="l" defTabSz="914400">
              <a:spcBef>
                <a:spcPts val="0"/>
              </a:spcBef>
              <a:buClr>
                <a:schemeClr val="accent1"/>
              </a:buClr>
              <a:buSzPct val="85000"/>
              <a:buFont typeface="Arial"/>
              <a:buChar char="•"/>
              <a:defRPr sz="2000">
                <a:solidFill>
                  <a:schemeClr val="tx1"/>
                </a:solidFill>
                <a:latin typeface="+mn-lt"/>
                <a:ea typeface="+mn-ea"/>
                <a:cs typeface="+mn-cs"/>
              </a:defRPr>
            </a:lvl2pPr>
            <a:lvl3pPr marL="731520" indent="-182880" algn="l" defTabSz="914400">
              <a:spcBef>
                <a:spcPts val="0"/>
              </a:spcBef>
              <a:buClr>
                <a:schemeClr val="accent1"/>
              </a:buClr>
              <a:buSzPct val="90000"/>
              <a:buFont typeface="Arial"/>
              <a:buChar char="•"/>
              <a:defRPr sz="1800">
                <a:solidFill>
                  <a:schemeClr val="tx1"/>
                </a:solidFill>
                <a:latin typeface="+mn-lt"/>
                <a:ea typeface="+mn-ea"/>
                <a:cs typeface="+mn-cs"/>
              </a:defRPr>
            </a:lvl3pPr>
            <a:lvl4pPr marL="1005840" indent="-182880" algn="l" defTabSz="914400">
              <a:spcBef>
                <a:spcPts val="0"/>
              </a:spcBef>
              <a:buClr>
                <a:schemeClr val="accent1"/>
              </a:buClr>
              <a:buFont typeface="Arial"/>
              <a:buChar char="•"/>
              <a:defRPr sz="1600">
                <a:solidFill>
                  <a:schemeClr val="tx1"/>
                </a:solidFill>
                <a:latin typeface="+mn-lt"/>
                <a:ea typeface="+mn-ea"/>
                <a:cs typeface="+mn-cs"/>
              </a:defRPr>
            </a:lvl4pPr>
            <a:lvl5pPr marL="1188720" indent="-137160" algn="l" defTabSz="914400">
              <a:spcBef>
                <a:spcPts val="0"/>
              </a:spcBef>
              <a:buClr>
                <a:schemeClr val="accent1"/>
              </a:buClr>
              <a:buSzPct val="100000"/>
              <a:buFont typeface="Arial"/>
              <a:buChar char="•"/>
              <a:defRPr sz="1400">
                <a:solidFill>
                  <a:schemeClr val="tx1"/>
                </a:solidFill>
                <a:latin typeface="+mn-lt"/>
                <a:ea typeface="+mn-ea"/>
                <a:cs typeface="+mn-cs"/>
              </a:defRPr>
            </a:lvl5pPr>
            <a:lvl6pPr marL="1371600" indent="-182880" algn="l" defTabSz="914400">
              <a:spcBef>
                <a:spcPts val="0"/>
              </a:spcBef>
              <a:buClr>
                <a:schemeClr val="accent1"/>
              </a:buClr>
              <a:buFont typeface="Arial"/>
              <a:buChar char="•"/>
              <a:defRPr sz="1300">
                <a:solidFill>
                  <a:schemeClr val="tx1"/>
                </a:solidFill>
                <a:latin typeface="+mn-lt"/>
                <a:ea typeface="+mn-ea"/>
                <a:cs typeface="+mn-cs"/>
              </a:defRPr>
            </a:lvl6pPr>
            <a:lvl7pPr marL="1554480" indent="-182880" algn="l" defTabSz="914400">
              <a:spcBef>
                <a:spcPts val="0"/>
              </a:spcBef>
              <a:buClr>
                <a:schemeClr val="accent1"/>
              </a:buClr>
              <a:buFont typeface="Arial"/>
              <a:buChar char="•"/>
              <a:defRPr sz="1300">
                <a:solidFill>
                  <a:schemeClr val="tx1"/>
                </a:solidFill>
                <a:latin typeface="+mn-lt"/>
                <a:ea typeface="+mn-ea"/>
                <a:cs typeface="+mn-cs"/>
              </a:defRPr>
            </a:lvl7pPr>
            <a:lvl8pPr marL="1737360" indent="-182880" algn="l" defTabSz="914400">
              <a:spcBef>
                <a:spcPts val="0"/>
              </a:spcBef>
              <a:buClr>
                <a:schemeClr val="accent1"/>
              </a:buClr>
              <a:buFont typeface="Arial"/>
              <a:buChar char="•"/>
              <a:defRPr sz="1300">
                <a:solidFill>
                  <a:schemeClr val="tx1"/>
                </a:solidFill>
                <a:latin typeface="+mn-lt"/>
                <a:ea typeface="+mn-ea"/>
                <a:cs typeface="+mn-cs"/>
              </a:defRPr>
            </a:lvl8pPr>
            <a:lvl9pPr marL="1920240" indent="-182880" algn="l" defTabSz="914400">
              <a:spcBef>
                <a:spcPts val="0"/>
              </a:spcBef>
              <a:buClr>
                <a:schemeClr val="accent1"/>
              </a:buClr>
              <a:buFont typeface="Arial"/>
              <a:buChar char="•"/>
              <a:defRPr sz="1300">
                <a:solidFill>
                  <a:schemeClr val="tx1"/>
                </a:solidFill>
                <a:latin typeface="+mn-lt"/>
                <a:ea typeface="+mn-ea"/>
                <a:cs typeface="+mn-cs"/>
              </a:defRPr>
            </a:lvl9pPr>
          </a:lstStyle>
          <a:p>
            <a:pPr marL="0" indent="0">
              <a:lnSpc>
                <a:spcPct val="90000"/>
              </a:lnSpc>
              <a:buNone/>
              <a:defRPr/>
            </a:pPr>
            <a:r>
              <a:rPr lang="fr-FR" sz="2000" b="1" dirty="0"/>
              <a:t>Secrétariat :</a:t>
            </a:r>
            <a:r>
              <a:rPr lang="fr-FR" sz="2000" dirty="0"/>
              <a:t> </a:t>
            </a:r>
            <a:br>
              <a:rPr lang="fr-FR" sz="2000" dirty="0"/>
            </a:br>
            <a:r>
              <a:rPr lang="fr-FR" sz="2000" dirty="0"/>
              <a:t>Frédérique CHAUVIN</a:t>
            </a:r>
            <a:endParaRPr sz="2000" dirty="0"/>
          </a:p>
          <a:p>
            <a:pPr marL="0" indent="0">
              <a:lnSpc>
                <a:spcPct val="90000"/>
              </a:lnSpc>
              <a:buNone/>
              <a:defRPr/>
            </a:pPr>
            <a:r>
              <a:rPr lang="fr-FR" sz="2000" u="sng" dirty="0">
                <a:hlinkClick r:id="rId4" tooltip="mailto:Frederique.chauvin@ac-versailles.fr"/>
              </a:rPr>
              <a:t>frederique.chauvin@ac-versailles.fr</a:t>
            </a:r>
            <a:r>
              <a:rPr lang="fr-FR" sz="2000" dirty="0"/>
              <a:t>   </a:t>
            </a:r>
            <a:endParaRPr sz="2000" dirty="0"/>
          </a:p>
          <a:p>
            <a:pPr marL="0" indent="0">
              <a:lnSpc>
                <a:spcPct val="90000"/>
              </a:lnSpc>
              <a:buNone/>
              <a:defRPr/>
            </a:pPr>
            <a:r>
              <a:rPr lang="fr-FR" sz="2000" dirty="0"/>
              <a:t>Tél : 01 30 83 40 43</a:t>
            </a:r>
            <a:endParaRPr sz="2000" dirty="0"/>
          </a:p>
          <a:p>
            <a:pPr marL="0" indent="0">
              <a:lnSpc>
                <a:spcPct val="90000"/>
              </a:lnSpc>
              <a:buNone/>
              <a:defRPr/>
            </a:pPr>
            <a:endParaRPr lang="fr-FR" sz="2000" dirty="0"/>
          </a:p>
          <a:p>
            <a:pPr marL="0" indent="0">
              <a:lnSpc>
                <a:spcPct val="90000"/>
              </a:lnSpc>
              <a:buNone/>
              <a:defRPr/>
            </a:pPr>
            <a:r>
              <a:rPr lang="fr-FR" sz="2000" b="1" dirty="0"/>
              <a:t>Professeurs associés :</a:t>
            </a:r>
            <a:endParaRPr sz="2000" dirty="0"/>
          </a:p>
          <a:p>
            <a:r>
              <a:rPr lang="fr-FR" sz="2000" dirty="0"/>
              <a:t>Aline BRUN</a:t>
            </a:r>
          </a:p>
          <a:p>
            <a:r>
              <a:rPr lang="fr-FR" sz="2000" dirty="0"/>
              <a:t>Barbara DUSSABLY</a:t>
            </a:r>
          </a:p>
          <a:p>
            <a:r>
              <a:rPr lang="fr-FR" sz="2000" dirty="0"/>
              <a:t>Véronique GABILLY</a:t>
            </a:r>
          </a:p>
          <a:p>
            <a:r>
              <a:rPr lang="fr-FR" sz="2000" dirty="0"/>
              <a:t>É</a:t>
            </a:r>
            <a:r>
              <a:rPr lang="en-US" sz="2000" dirty="0" err="1"/>
              <a:t>ric</a:t>
            </a:r>
            <a:r>
              <a:rPr lang="en-US" sz="2000" dirty="0"/>
              <a:t> LARZILLIÈRE</a:t>
            </a:r>
            <a:endParaRPr lang="fr-FR" sz="2000" dirty="0"/>
          </a:p>
          <a:p>
            <a:r>
              <a:rPr lang="en-US" sz="2000" dirty="0"/>
              <a:t>Carole LIBS</a:t>
            </a:r>
            <a:endParaRPr lang="fr-FR" sz="2000" dirty="0"/>
          </a:p>
          <a:p>
            <a:r>
              <a:rPr lang="en-US" sz="2000" dirty="0"/>
              <a:t>Marion PACAUD</a:t>
            </a:r>
            <a:endParaRPr lang="fr-FR" sz="2000" dirty="0"/>
          </a:p>
          <a:p>
            <a:r>
              <a:rPr lang="fr-FR" sz="2000" dirty="0"/>
              <a:t>Martine SALMON</a:t>
            </a:r>
          </a:p>
          <a:p>
            <a:r>
              <a:rPr lang="fr-FR" sz="2000" dirty="0"/>
              <a:t>Florence SEPIETER</a:t>
            </a:r>
          </a:p>
          <a:p>
            <a:r>
              <a:rPr lang="fr-FR" sz="2000" dirty="0"/>
              <a:t>Valérie VINCENT</a:t>
            </a:r>
          </a:p>
          <a:p>
            <a:pPr marL="0" indent="0">
              <a:lnSpc>
                <a:spcPct val="90000"/>
              </a:lnSpc>
              <a:defRPr/>
            </a:pPr>
            <a:endParaRPr lang="fr-FR"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a:extLst>
              <a:ext uri="{FF2B5EF4-FFF2-40B4-BE49-F238E27FC236}">
                <a16:creationId xmlns:a16="http://schemas.microsoft.com/office/drawing/2014/main" id="{ED04F92E-7515-B44C-8BD5-33F9110D4E29}"/>
              </a:ext>
            </a:extLst>
          </p:cNvPr>
          <p:cNvSpPr>
            <a:spLocks noGrp="1"/>
          </p:cNvSpPr>
          <p:nvPr>
            <p:ph type="subTitle" idx="1"/>
          </p:nvPr>
        </p:nvSpPr>
        <p:spPr>
          <a:xfrm>
            <a:off x="2667000" y="1103587"/>
            <a:ext cx="6858000" cy="3697014"/>
          </a:xfrm>
        </p:spPr>
        <p:txBody>
          <a:bodyPr>
            <a:normAutofit/>
          </a:bodyPr>
          <a:lstStyle/>
          <a:p>
            <a:pPr marL="342900" indent="-342900">
              <a:buFont typeface="Arial" panose="020B0604020202020204" pitchFamily="34" charset="0"/>
              <a:buChar char="•"/>
            </a:pPr>
            <a:endParaRPr lang="fr-FR" sz="2100" dirty="0"/>
          </a:p>
          <a:p>
            <a:pPr marL="342900" indent="-342900">
              <a:buFont typeface="Arial" panose="020B0604020202020204" pitchFamily="34" charset="0"/>
              <a:buChar char="•"/>
            </a:pPr>
            <a:endParaRPr lang="fr-FR" sz="2100" dirty="0"/>
          </a:p>
          <a:p>
            <a:pPr algn="l"/>
            <a:endParaRPr lang="fr-FR" sz="2100" dirty="0"/>
          </a:p>
        </p:txBody>
      </p:sp>
      <p:pic>
        <p:nvPicPr>
          <p:cNvPr id="5" name="Image 4">
            <a:extLst>
              <a:ext uri="{FF2B5EF4-FFF2-40B4-BE49-F238E27FC236}">
                <a16:creationId xmlns:a16="http://schemas.microsoft.com/office/drawing/2014/main" id="{C064A231-A3A6-CF4C-8E59-4FEBF4B75521}"/>
              </a:ext>
            </a:extLst>
          </p:cNvPr>
          <p:cNvPicPr>
            <a:picLocks noChangeAspect="1"/>
          </p:cNvPicPr>
          <p:nvPr/>
        </p:nvPicPr>
        <p:blipFill>
          <a:blip r:embed="rId3"/>
          <a:stretch>
            <a:fillRect/>
          </a:stretch>
        </p:blipFill>
        <p:spPr>
          <a:xfrm>
            <a:off x="1524001" y="1"/>
            <a:ext cx="5870563" cy="896595"/>
          </a:xfrm>
          <a:prstGeom prst="rect">
            <a:avLst/>
          </a:prstGeom>
        </p:spPr>
      </p:pic>
      <p:pic>
        <p:nvPicPr>
          <p:cNvPr id="4" name="Image 3">
            <a:extLst>
              <a:ext uri="{FF2B5EF4-FFF2-40B4-BE49-F238E27FC236}">
                <a16:creationId xmlns:a16="http://schemas.microsoft.com/office/drawing/2014/main" id="{995A4CFC-6627-2A59-C7E3-6E3F88523140}"/>
              </a:ext>
            </a:extLst>
          </p:cNvPr>
          <p:cNvPicPr>
            <a:picLocks noChangeAspect="1"/>
          </p:cNvPicPr>
          <p:nvPr/>
        </p:nvPicPr>
        <p:blipFill rotWithShape="1">
          <a:blip r:embed="rId4"/>
          <a:srcRect l="909" t="1388" r="992"/>
          <a:stretch/>
        </p:blipFill>
        <p:spPr>
          <a:xfrm>
            <a:off x="0" y="13651"/>
            <a:ext cx="12192000" cy="6770962"/>
          </a:xfrm>
          <a:prstGeom prst="rect">
            <a:avLst/>
          </a:prstGeom>
        </p:spPr>
      </p:pic>
    </p:spTree>
    <p:extLst>
      <p:ext uri="{BB962C8B-B14F-4D97-AF65-F5344CB8AC3E}">
        <p14:creationId xmlns:p14="http://schemas.microsoft.com/office/powerpoint/2010/main" val="8129670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a:extLst>
              <a:ext uri="{FF2B5EF4-FFF2-40B4-BE49-F238E27FC236}">
                <a16:creationId xmlns:a16="http://schemas.microsoft.com/office/drawing/2014/main" id="{ED04F92E-7515-B44C-8BD5-33F9110D4E29}"/>
              </a:ext>
            </a:extLst>
          </p:cNvPr>
          <p:cNvSpPr>
            <a:spLocks noGrp="1"/>
          </p:cNvSpPr>
          <p:nvPr>
            <p:ph type="subTitle" idx="1"/>
          </p:nvPr>
        </p:nvSpPr>
        <p:spPr>
          <a:xfrm>
            <a:off x="2667000" y="1103587"/>
            <a:ext cx="6858000" cy="3697014"/>
          </a:xfrm>
        </p:spPr>
        <p:txBody>
          <a:bodyPr>
            <a:normAutofit/>
          </a:bodyPr>
          <a:lstStyle/>
          <a:p>
            <a:pPr marL="342900" indent="-342900">
              <a:buFont typeface="Arial" panose="020B0604020202020204" pitchFamily="34" charset="0"/>
              <a:buChar char="•"/>
            </a:pPr>
            <a:endParaRPr lang="fr-FR" sz="2100" dirty="0"/>
          </a:p>
          <a:p>
            <a:pPr marL="342900" indent="-342900">
              <a:buFont typeface="Arial" panose="020B0604020202020204" pitchFamily="34" charset="0"/>
              <a:buChar char="•"/>
            </a:pPr>
            <a:endParaRPr lang="fr-FR" sz="2100" dirty="0"/>
          </a:p>
          <a:p>
            <a:pPr algn="l"/>
            <a:endParaRPr lang="fr-FR" sz="2100" dirty="0"/>
          </a:p>
        </p:txBody>
      </p:sp>
      <p:pic>
        <p:nvPicPr>
          <p:cNvPr id="5" name="Image 4">
            <a:extLst>
              <a:ext uri="{FF2B5EF4-FFF2-40B4-BE49-F238E27FC236}">
                <a16:creationId xmlns:a16="http://schemas.microsoft.com/office/drawing/2014/main" id="{C064A231-A3A6-CF4C-8E59-4FEBF4B75521}"/>
              </a:ext>
            </a:extLst>
          </p:cNvPr>
          <p:cNvPicPr>
            <a:picLocks noChangeAspect="1"/>
          </p:cNvPicPr>
          <p:nvPr/>
        </p:nvPicPr>
        <p:blipFill>
          <a:blip r:embed="rId3"/>
          <a:stretch>
            <a:fillRect/>
          </a:stretch>
        </p:blipFill>
        <p:spPr>
          <a:xfrm>
            <a:off x="1524001" y="1"/>
            <a:ext cx="5870563" cy="896595"/>
          </a:xfrm>
          <a:prstGeom prst="rect">
            <a:avLst/>
          </a:prstGeom>
        </p:spPr>
      </p:pic>
      <p:pic>
        <p:nvPicPr>
          <p:cNvPr id="2" name="Image 1">
            <a:extLst>
              <a:ext uri="{FF2B5EF4-FFF2-40B4-BE49-F238E27FC236}">
                <a16:creationId xmlns:a16="http://schemas.microsoft.com/office/drawing/2014/main" id="{45E37C74-0AD3-3BE7-B2BD-AF6404627396}"/>
              </a:ext>
            </a:extLst>
          </p:cNvPr>
          <p:cNvPicPr>
            <a:picLocks noChangeAspect="1"/>
          </p:cNvPicPr>
          <p:nvPr/>
        </p:nvPicPr>
        <p:blipFill>
          <a:blip r:embed="rId4"/>
          <a:stretch>
            <a:fillRect/>
          </a:stretch>
        </p:blipFill>
        <p:spPr>
          <a:xfrm>
            <a:off x="0" y="6896"/>
            <a:ext cx="12192000" cy="6516734"/>
          </a:xfrm>
          <a:prstGeom prst="rect">
            <a:avLst/>
          </a:prstGeom>
        </p:spPr>
      </p:pic>
      <p:sp>
        <p:nvSpPr>
          <p:cNvPr id="4" name="ZoneTexte 3">
            <a:extLst>
              <a:ext uri="{FF2B5EF4-FFF2-40B4-BE49-F238E27FC236}">
                <a16:creationId xmlns:a16="http://schemas.microsoft.com/office/drawing/2014/main" id="{7CF966C1-F543-D058-F9EE-22BAC21DA609}"/>
              </a:ext>
            </a:extLst>
          </p:cNvPr>
          <p:cNvSpPr txBox="1"/>
          <p:nvPr/>
        </p:nvSpPr>
        <p:spPr>
          <a:xfrm>
            <a:off x="5436137" y="719248"/>
            <a:ext cx="6583854" cy="369332"/>
          </a:xfrm>
          <a:prstGeom prst="rect">
            <a:avLst/>
          </a:prstGeom>
          <a:noFill/>
        </p:spPr>
        <p:txBody>
          <a:bodyPr wrap="none" rtlCol="0">
            <a:spAutoFit/>
          </a:bodyPr>
          <a:lstStyle/>
          <a:p>
            <a:r>
              <a:rPr lang="fr-FR" b="1" dirty="0">
                <a:hlinkClick r:id="rId5"/>
              </a:rPr>
              <a:t>Les différentes utilisations possibles d’une classe ouverte</a:t>
            </a:r>
            <a:endParaRPr lang="fr-FR" b="1" dirty="0"/>
          </a:p>
        </p:txBody>
      </p:sp>
    </p:spTree>
    <p:extLst>
      <p:ext uri="{BB962C8B-B14F-4D97-AF65-F5344CB8AC3E}">
        <p14:creationId xmlns:p14="http://schemas.microsoft.com/office/powerpoint/2010/main" val="21352205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2" name="Image 1">
            <a:extLst>
              <a:ext uri="{FF2B5EF4-FFF2-40B4-BE49-F238E27FC236}">
                <a16:creationId xmlns:a16="http://schemas.microsoft.com/office/drawing/2014/main" id="{3D87C48E-2CE2-81EE-7FFA-1EB01656FF2E}"/>
              </a:ext>
            </a:extLst>
          </p:cNvPr>
          <p:cNvPicPr>
            <a:picLocks noChangeAspect="1"/>
          </p:cNvPicPr>
          <p:nvPr/>
        </p:nvPicPr>
        <p:blipFill>
          <a:blip r:embed="rId3"/>
          <a:stretch>
            <a:fillRect/>
          </a:stretch>
        </p:blipFill>
        <p:spPr>
          <a:xfrm>
            <a:off x="0" y="0"/>
            <a:ext cx="5870563" cy="896595"/>
          </a:xfrm>
          <a:prstGeom prst="rect">
            <a:avLst/>
          </a:prstGeom>
        </p:spPr>
      </p:pic>
      <p:sp>
        <p:nvSpPr>
          <p:cNvPr id="6" name="Text Box 2">
            <a:extLst>
              <a:ext uri="{FF2B5EF4-FFF2-40B4-BE49-F238E27FC236}">
                <a16:creationId xmlns:a16="http://schemas.microsoft.com/office/drawing/2014/main" id="{11371E1B-A56C-F295-2398-32B13D608F1D}"/>
              </a:ext>
            </a:extLst>
          </p:cNvPr>
          <p:cNvSpPr txBox="1">
            <a:spLocks noChangeArrowheads="1"/>
          </p:cNvSpPr>
          <p:nvPr/>
        </p:nvSpPr>
        <p:spPr bwMode="auto">
          <a:xfrm>
            <a:off x="195248" y="2009534"/>
            <a:ext cx="11996752" cy="484846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400" b="0" i="0" u="none" strike="noStrike" cap="none" normalizeH="0" baseline="0" dirty="0">
                <a:ln>
                  <a:noFill/>
                </a:ln>
                <a:solidFill>
                  <a:srgbClr val="000000"/>
                </a:solidFill>
                <a:effectLst/>
                <a:latin typeface="Calibri" panose="020F0502020204030204" pitchFamily="34" charset="0"/>
              </a:rPr>
              <a:t>En plus des exercices interactifs proposés sur la plateforme, il est possible de donner des devoirs en ligne, avec une date limite de restitution, permettant de travailler la communication et la résolution de problèmes en classe et hors la classe.</a:t>
            </a:r>
            <a:br>
              <a:rPr kumimoji="0" lang="fr-FR" altLang="fr-FR" sz="2400" b="0" i="0" u="none" strike="noStrike" cap="none" normalizeH="0" baseline="0" dirty="0">
                <a:ln>
                  <a:noFill/>
                </a:ln>
                <a:solidFill>
                  <a:srgbClr val="000000"/>
                </a:solidFill>
                <a:effectLst/>
                <a:latin typeface="Calibri" panose="020F0502020204030204" pitchFamily="34" charset="0"/>
              </a:rPr>
            </a:br>
            <a:r>
              <a:rPr lang="fr-FR" altLang="fr-FR" sz="2400" dirty="0">
                <a:solidFill>
                  <a:srgbClr val="000000"/>
                </a:solidFill>
                <a:latin typeface="Calibri" panose="020F0502020204030204" pitchFamily="34" charset="0"/>
              </a:rPr>
              <a:t>Il</a:t>
            </a:r>
            <a:r>
              <a:rPr kumimoji="0" lang="fr-FR" altLang="fr-FR" sz="2400" b="0" i="0" u="none" strike="noStrike" cap="none" normalizeH="0" baseline="0" dirty="0">
                <a:ln>
                  <a:noFill/>
                </a:ln>
                <a:solidFill>
                  <a:srgbClr val="000000"/>
                </a:solidFill>
                <a:effectLst/>
                <a:latin typeface="Calibri" panose="020F0502020204030204" pitchFamily="34" charset="0"/>
              </a:rPr>
              <a:t> existe 2 types possibles de devoirs libres :</a:t>
            </a:r>
            <a:br>
              <a:rPr kumimoji="0" lang="fr-FR" altLang="fr-FR" sz="2400" b="0" i="0" u="none" strike="noStrike" cap="none" normalizeH="0" baseline="0" dirty="0">
                <a:ln>
                  <a:noFill/>
                </a:ln>
                <a:solidFill>
                  <a:srgbClr val="000000"/>
                </a:solidFill>
                <a:effectLst/>
                <a:latin typeface="Calibri" panose="020F0502020204030204" pitchFamily="34" charset="0"/>
              </a:rPr>
            </a:br>
            <a:endParaRPr kumimoji="0" lang="fr-FR" altLang="fr-FR" sz="2400" b="0" i="0" u="none" strike="noStrike" cap="none" normalizeH="0" baseline="0" dirty="0">
              <a:ln>
                <a:noFill/>
              </a:ln>
              <a:solidFill>
                <a:srgbClr val="000000"/>
              </a:solidFill>
              <a:effectLst/>
              <a:latin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Pts val="2600"/>
              <a:buFont typeface="Symbol" panose="05050102010706020507" pitchFamily="18" charset="2"/>
              <a:buChar char="·"/>
              <a:tabLst/>
            </a:pPr>
            <a:r>
              <a:rPr kumimoji="0" lang="fr-FR" altLang="fr-FR" sz="2400" b="1" i="0" u="none" strike="noStrike" cap="none" normalizeH="0" baseline="0" dirty="0">
                <a:ln>
                  <a:noFill/>
                </a:ln>
                <a:solidFill>
                  <a:srgbClr val="000000"/>
                </a:solidFill>
                <a:effectLst/>
                <a:latin typeface="Calibri" panose="020F0502020204030204" pitchFamily="34" charset="0"/>
              </a:rPr>
              <a:t> Diffusion</a:t>
            </a:r>
            <a:r>
              <a:rPr kumimoji="0" lang="fr-FR" altLang="fr-FR" sz="2400" b="0" i="0" u="none" strike="noStrike" cap="none" normalizeH="0" baseline="0" dirty="0">
                <a:ln>
                  <a:noFill/>
                </a:ln>
                <a:solidFill>
                  <a:srgbClr val="000000"/>
                </a:solidFill>
                <a:effectLst/>
                <a:latin typeface="Calibri" panose="020F0502020204030204" pitchFamily="34" charset="0"/>
              </a:rPr>
              <a:t> : permet simplement de diffuser l'énoncé d'un devoir libre (fichier) aux élèves puis de diffuser sa correction. </a:t>
            </a:r>
            <a:br>
              <a:rPr kumimoji="0" lang="fr-FR" altLang="fr-FR" sz="2400" b="0" i="0" u="none" strike="noStrike" cap="none" normalizeH="0" baseline="0" dirty="0">
                <a:ln>
                  <a:noFill/>
                </a:ln>
                <a:solidFill>
                  <a:srgbClr val="000000"/>
                </a:solidFill>
                <a:effectLst/>
                <a:latin typeface="Calibri" panose="020F0502020204030204" pitchFamily="34" charset="0"/>
              </a:rPr>
            </a:br>
            <a:endParaRPr kumimoji="0" lang="fr-FR" altLang="fr-FR" sz="2400" b="0" i="0" u="none" strike="noStrike" cap="none" normalizeH="0" baseline="0" dirty="0">
              <a:ln>
                <a:noFill/>
              </a:ln>
              <a:solidFill>
                <a:srgbClr val="000000"/>
              </a:solidFill>
              <a:effectLst/>
              <a:latin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Pts val="2600"/>
              <a:buFont typeface="Symbol" panose="05050102010706020507" pitchFamily="18" charset="2"/>
              <a:buChar char="·"/>
              <a:tabLst/>
            </a:pPr>
            <a:r>
              <a:rPr kumimoji="0" lang="fr-FR" altLang="fr-FR" sz="2400" b="1" i="0" u="none" strike="noStrike" cap="none" normalizeH="0" baseline="0" dirty="0">
                <a:ln>
                  <a:noFill/>
                </a:ln>
                <a:solidFill>
                  <a:schemeClr val="tx1"/>
                </a:solidFill>
                <a:effectLst/>
                <a:latin typeface="Calibri" panose="020F0502020204030204" pitchFamily="34" charset="0"/>
              </a:rPr>
              <a:t> Réponse en ligne </a:t>
            </a:r>
            <a:r>
              <a:rPr kumimoji="0" lang="fr-FR" altLang="fr-FR" sz="2400" b="0" i="0" u="none" strike="noStrike" cap="none" normalizeH="0" baseline="0" dirty="0">
                <a:ln>
                  <a:noFill/>
                </a:ln>
                <a:solidFill>
                  <a:schemeClr val="tx1"/>
                </a:solidFill>
                <a:effectLst/>
                <a:latin typeface="Calibri" panose="020F0502020204030204" pitchFamily="34" charset="0"/>
              </a:rPr>
              <a:t>: permet de construire un assemblage de zones d'énoncé et de réponses avec du texte, applet </a:t>
            </a:r>
            <a:r>
              <a:rPr kumimoji="0" lang="fr-FR" altLang="fr-FR" sz="2400" b="0" i="1" u="none" strike="noStrike" cap="none" normalizeH="0" baseline="0" dirty="0">
                <a:ln>
                  <a:noFill/>
                </a:ln>
                <a:solidFill>
                  <a:schemeClr val="tx1"/>
                </a:solidFill>
                <a:effectLst/>
                <a:latin typeface="Calibri" panose="020F0502020204030204" pitchFamily="34" charset="0"/>
              </a:rPr>
              <a:t>GeoGebra</a:t>
            </a:r>
            <a:r>
              <a:rPr kumimoji="0" lang="fr-FR" altLang="fr-FR" sz="2400" b="0" i="0" u="none" strike="noStrike" cap="none" normalizeH="0" baseline="0" dirty="0">
                <a:ln>
                  <a:noFill/>
                </a:ln>
                <a:solidFill>
                  <a:schemeClr val="tx1"/>
                </a:solidFill>
                <a:effectLst/>
                <a:latin typeface="Calibri" panose="020F0502020204030204" pitchFamily="34" charset="0"/>
              </a:rPr>
              <a:t>, séries d'exercices WIMS. </a:t>
            </a:r>
            <a:br>
              <a:rPr kumimoji="0" lang="fr-FR" altLang="fr-FR" sz="2400" b="0" i="0" u="none" strike="noStrike" cap="none" normalizeH="0" baseline="0" dirty="0">
                <a:ln>
                  <a:noFill/>
                </a:ln>
                <a:solidFill>
                  <a:schemeClr val="tx1"/>
                </a:solidFill>
                <a:effectLst/>
                <a:latin typeface="Calibri" panose="020F0502020204030204" pitchFamily="34" charset="0"/>
              </a:rPr>
            </a:br>
            <a:r>
              <a:rPr kumimoji="0" lang="fr-FR" altLang="fr-FR" sz="2400" b="0" i="0" u="none" strike="noStrike" cap="none" normalizeH="0" baseline="0" dirty="0">
                <a:ln>
                  <a:noFill/>
                </a:ln>
                <a:solidFill>
                  <a:srgbClr val="000000"/>
                </a:solidFill>
                <a:effectLst/>
                <a:latin typeface="Calibri" panose="020F0502020204030204" pitchFamily="34" charset="0"/>
              </a:rPr>
              <a:t>Chaque participant réalise sa composition (dans les différentes zones).</a:t>
            </a:r>
            <a:br>
              <a:rPr kumimoji="0" lang="fr-FR" altLang="fr-FR" sz="2400" b="0" i="0" u="none" strike="noStrike" cap="none" normalizeH="0" baseline="0" dirty="0">
                <a:ln>
                  <a:noFill/>
                </a:ln>
                <a:solidFill>
                  <a:srgbClr val="000000"/>
                </a:solidFill>
                <a:effectLst/>
                <a:latin typeface="Calibri" panose="020F0502020204030204" pitchFamily="34" charset="0"/>
              </a:rPr>
            </a:br>
            <a:r>
              <a:rPr kumimoji="0" lang="fr-FR" altLang="fr-FR" sz="2400" b="0" i="0" u="none" strike="noStrike" cap="none" normalizeH="0" baseline="0" dirty="0">
                <a:ln>
                  <a:noFill/>
                </a:ln>
                <a:solidFill>
                  <a:srgbClr val="000000"/>
                </a:solidFill>
                <a:effectLst/>
                <a:latin typeface="Calibri" panose="020F0502020204030204" pitchFamily="34" charset="0"/>
              </a:rPr>
              <a:t>L'enseignant peut visualiser les compositions de chaque participant, diffuser un corrigé global et attribuer une note manuelle.</a:t>
            </a:r>
            <a:endParaRPr kumimoji="0" lang="fr-FR" altLang="fr-FR" sz="2400" b="0" i="0" u="none" strike="noStrike" cap="none" normalizeH="0" baseline="0" dirty="0">
              <a:ln>
                <a:noFill/>
              </a:ln>
              <a:solidFill>
                <a:schemeClr val="tx1"/>
              </a:solidFill>
              <a:effectLst/>
              <a:latin typeface="Arial" panose="020B0604020202020204" pitchFamily="34" charset="0"/>
            </a:endParaRPr>
          </a:p>
        </p:txBody>
      </p:sp>
      <p:sp>
        <p:nvSpPr>
          <p:cNvPr id="7" name="ZoneTexte 6">
            <a:extLst>
              <a:ext uri="{FF2B5EF4-FFF2-40B4-BE49-F238E27FC236}">
                <a16:creationId xmlns:a16="http://schemas.microsoft.com/office/drawing/2014/main" id="{B645E9E0-459E-85D7-4468-59D9CA9A6C18}"/>
              </a:ext>
            </a:extLst>
          </p:cNvPr>
          <p:cNvSpPr txBox="1"/>
          <p:nvPr/>
        </p:nvSpPr>
        <p:spPr>
          <a:xfrm>
            <a:off x="4439523" y="1186524"/>
            <a:ext cx="3312956" cy="369332"/>
          </a:xfrm>
          <a:prstGeom prst="rect">
            <a:avLst/>
          </a:prstGeom>
          <a:noFill/>
        </p:spPr>
        <p:txBody>
          <a:bodyPr wrap="square" rtlCol="0">
            <a:spAutoFit/>
          </a:bodyPr>
          <a:lstStyle/>
          <a:p>
            <a:pPr algn="ctr"/>
            <a:r>
              <a:rPr lang="fr-FR" b="1" dirty="0">
                <a:solidFill>
                  <a:srgbClr val="C00000"/>
                </a:solidFill>
              </a:rPr>
              <a:t>Nouveauté : Devoir libre</a:t>
            </a:r>
            <a:endParaRPr lang="fr-FR" dirty="0">
              <a:solidFill>
                <a:srgbClr val="C00000"/>
              </a:solidFill>
            </a:endParaRPr>
          </a:p>
        </p:txBody>
      </p:sp>
      <p:pic>
        <p:nvPicPr>
          <p:cNvPr id="9" name="Image 8">
            <a:extLst>
              <a:ext uri="{FF2B5EF4-FFF2-40B4-BE49-F238E27FC236}">
                <a16:creationId xmlns:a16="http://schemas.microsoft.com/office/drawing/2014/main" id="{51C21D8F-F1CB-E7F4-B5CD-2D55CD9E4623}"/>
              </a:ext>
            </a:extLst>
          </p:cNvPr>
          <p:cNvPicPr>
            <a:picLocks noChangeAspect="1"/>
          </p:cNvPicPr>
          <p:nvPr/>
        </p:nvPicPr>
        <p:blipFill>
          <a:blip r:embed="rId4"/>
          <a:stretch>
            <a:fillRect/>
          </a:stretch>
        </p:blipFill>
        <p:spPr>
          <a:xfrm>
            <a:off x="7747908" y="504920"/>
            <a:ext cx="4248844" cy="1428108"/>
          </a:xfrm>
          <a:prstGeom prst="rect">
            <a:avLst/>
          </a:prstGeom>
        </p:spPr>
      </p:pic>
    </p:spTree>
    <p:extLst>
      <p:ext uri="{BB962C8B-B14F-4D97-AF65-F5344CB8AC3E}">
        <p14:creationId xmlns:p14="http://schemas.microsoft.com/office/powerpoint/2010/main" val="40949558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3091" name="Picture 19">
            <a:extLst>
              <a:ext uri="{FF2B5EF4-FFF2-40B4-BE49-F238E27FC236}">
                <a16:creationId xmlns:a16="http://schemas.microsoft.com/office/drawing/2014/main" id="{7288480F-887E-6B9B-FA03-2497600A5B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958"/>
          <a:stretch>
            <a:fillRect/>
          </a:stretch>
        </p:blipFill>
        <p:spPr bwMode="auto">
          <a:xfrm>
            <a:off x="5641065" y="3712197"/>
            <a:ext cx="3041634" cy="228422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2" name="Image 1">
            <a:extLst>
              <a:ext uri="{FF2B5EF4-FFF2-40B4-BE49-F238E27FC236}">
                <a16:creationId xmlns:a16="http://schemas.microsoft.com/office/drawing/2014/main" id="{3D87C48E-2CE2-81EE-7FFA-1EB01656FF2E}"/>
              </a:ext>
            </a:extLst>
          </p:cNvPr>
          <p:cNvPicPr>
            <a:picLocks noChangeAspect="1"/>
          </p:cNvPicPr>
          <p:nvPr/>
        </p:nvPicPr>
        <p:blipFill>
          <a:blip r:embed="rId4"/>
          <a:stretch>
            <a:fillRect/>
          </a:stretch>
        </p:blipFill>
        <p:spPr>
          <a:xfrm>
            <a:off x="0" y="0"/>
            <a:ext cx="5870563" cy="896595"/>
          </a:xfrm>
          <a:prstGeom prst="rect">
            <a:avLst/>
          </a:prstGeom>
        </p:spPr>
      </p:pic>
      <p:sp>
        <p:nvSpPr>
          <p:cNvPr id="7" name="ZoneTexte 6">
            <a:extLst>
              <a:ext uri="{FF2B5EF4-FFF2-40B4-BE49-F238E27FC236}">
                <a16:creationId xmlns:a16="http://schemas.microsoft.com/office/drawing/2014/main" id="{B645E9E0-459E-85D7-4468-59D9CA9A6C18}"/>
              </a:ext>
            </a:extLst>
          </p:cNvPr>
          <p:cNvSpPr txBox="1"/>
          <p:nvPr/>
        </p:nvSpPr>
        <p:spPr>
          <a:xfrm>
            <a:off x="8879044" y="35943"/>
            <a:ext cx="3312956" cy="369332"/>
          </a:xfrm>
          <a:prstGeom prst="rect">
            <a:avLst/>
          </a:prstGeom>
          <a:noFill/>
        </p:spPr>
        <p:txBody>
          <a:bodyPr wrap="square" rtlCol="0">
            <a:spAutoFit/>
          </a:bodyPr>
          <a:lstStyle/>
          <a:p>
            <a:pPr algn="ctr"/>
            <a:r>
              <a:rPr lang="fr-FR" b="1" dirty="0">
                <a:solidFill>
                  <a:srgbClr val="C00000"/>
                </a:solidFill>
              </a:rPr>
              <a:t>Nouveauté : Devoir libre</a:t>
            </a:r>
            <a:endParaRPr lang="fr-FR" dirty="0">
              <a:solidFill>
                <a:srgbClr val="C00000"/>
              </a:solidFill>
            </a:endParaRPr>
          </a:p>
        </p:txBody>
      </p:sp>
      <p:pic>
        <p:nvPicPr>
          <p:cNvPr id="3074" name="Picture 2">
            <a:extLst>
              <a:ext uri="{FF2B5EF4-FFF2-40B4-BE49-F238E27FC236}">
                <a16:creationId xmlns:a16="http://schemas.microsoft.com/office/drawing/2014/main" id="{B5C993A9-A077-5F3F-D611-786F668F9F1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475" y="2018290"/>
            <a:ext cx="4816517" cy="172120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5" name="AutoShape 9">
            <a:extLst>
              <a:ext uri="{FF2B5EF4-FFF2-40B4-BE49-F238E27FC236}">
                <a16:creationId xmlns:a16="http://schemas.microsoft.com/office/drawing/2014/main" id="{03068523-7A98-9C63-2384-AC66BFA33960}"/>
              </a:ext>
            </a:extLst>
          </p:cNvPr>
          <p:cNvSpPr>
            <a:spLocks noChangeArrowheads="1"/>
          </p:cNvSpPr>
          <p:nvPr/>
        </p:nvSpPr>
        <p:spPr bwMode="auto">
          <a:xfrm>
            <a:off x="1480836" y="818295"/>
            <a:ext cx="9604790" cy="369332"/>
          </a:xfrm>
          <a:prstGeom prst="roundRect">
            <a:avLst>
              <a:gd name="adj" fmla="val 16667"/>
            </a:avLst>
          </a:prstGeom>
          <a:solidFill>
            <a:srgbClr val="6978BA"/>
          </a:solidFill>
          <a:ln w="76200" algn="ctr">
            <a:solidFill>
              <a:srgbClr val="6978BA"/>
            </a:solidFill>
            <a:round/>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2000" b="1" i="0" u="none" strike="noStrike" cap="none" normalizeH="0" baseline="0" dirty="0">
                <a:ln>
                  <a:noFill/>
                </a:ln>
                <a:solidFill>
                  <a:srgbClr val="FFFFFF"/>
                </a:solidFill>
                <a:effectLst/>
                <a:latin typeface="Calibri" panose="020F0502020204030204" pitchFamily="34" charset="0"/>
              </a:rPr>
              <a:t>TYPE RÉPONSE EN LIGNE AVEC ÉNONCÉ CRÉÉ PAR L’ENSEIGNANT ET APPLET </a:t>
            </a:r>
            <a:r>
              <a:rPr kumimoji="0" lang="fr-FR" altLang="fr-FR" sz="2000" b="1" i="1" u="none" strike="noStrike" cap="none" normalizeH="0" baseline="0" dirty="0">
                <a:ln>
                  <a:noFill/>
                </a:ln>
                <a:solidFill>
                  <a:srgbClr val="FFFFFF"/>
                </a:solidFill>
                <a:effectLst/>
                <a:latin typeface="Calibri" panose="020F0502020204030204" pitchFamily="34" charset="0"/>
              </a:rPr>
              <a:t>GEOGEBRA</a:t>
            </a:r>
            <a:endParaRPr kumimoji="0" lang="fr-FR" altLang="fr-FR" sz="2000" b="0" i="0" u="none" strike="noStrike" cap="none" normalizeH="0" baseline="0" dirty="0">
              <a:ln>
                <a:noFill/>
              </a:ln>
              <a:solidFill>
                <a:schemeClr val="tx1"/>
              </a:solidFill>
              <a:effectLst/>
              <a:latin typeface="Arial" panose="020B0604020202020204" pitchFamily="34" charset="0"/>
            </a:endParaRPr>
          </a:p>
        </p:txBody>
      </p:sp>
      <p:pic>
        <p:nvPicPr>
          <p:cNvPr id="3085" name="Picture 13">
            <a:extLst>
              <a:ext uri="{FF2B5EF4-FFF2-40B4-BE49-F238E27FC236}">
                <a16:creationId xmlns:a16="http://schemas.microsoft.com/office/drawing/2014/main" id="{5CD8BE90-E1DC-2BE1-7622-46C2A78EEC80}"/>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908" b="23848"/>
          <a:stretch/>
        </p:blipFill>
        <p:spPr bwMode="auto">
          <a:xfrm>
            <a:off x="75797" y="5469789"/>
            <a:ext cx="5137647" cy="1176676"/>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grpSp>
        <p:nvGrpSpPr>
          <p:cNvPr id="8" name="Group 10">
            <a:extLst>
              <a:ext uri="{FF2B5EF4-FFF2-40B4-BE49-F238E27FC236}">
                <a16:creationId xmlns:a16="http://schemas.microsoft.com/office/drawing/2014/main" id="{B8473C86-6246-6108-BF07-487B4E84BE60}"/>
              </a:ext>
            </a:extLst>
          </p:cNvPr>
          <p:cNvGrpSpPr>
            <a:grpSpLocks/>
          </p:cNvGrpSpPr>
          <p:nvPr/>
        </p:nvGrpSpPr>
        <p:grpSpPr bwMode="auto">
          <a:xfrm>
            <a:off x="2311007" y="3443689"/>
            <a:ext cx="3202675" cy="2284228"/>
            <a:chOff x="102923634" y="110378537"/>
            <a:chExt cx="5468135" cy="3959564"/>
          </a:xfrm>
        </p:grpSpPr>
        <p:pic>
          <p:nvPicPr>
            <p:cNvPr id="3083" name="Picture 11">
              <a:extLst>
                <a:ext uri="{FF2B5EF4-FFF2-40B4-BE49-F238E27FC236}">
                  <a16:creationId xmlns:a16="http://schemas.microsoft.com/office/drawing/2014/main" id="{C854A5FB-99B7-A117-88EC-60184E840BC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b="24754"/>
            <a:stretch>
              <a:fillRect/>
            </a:stretch>
          </p:blipFill>
          <p:spPr bwMode="auto">
            <a:xfrm>
              <a:off x="102923634" y="110378537"/>
              <a:ext cx="5468135" cy="3947094"/>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cxnSp>
          <p:nvCxnSpPr>
            <p:cNvPr id="3084" name="AutoShape 12">
              <a:extLst>
                <a:ext uri="{FF2B5EF4-FFF2-40B4-BE49-F238E27FC236}">
                  <a16:creationId xmlns:a16="http://schemas.microsoft.com/office/drawing/2014/main" id="{08849815-8FE6-FB40-E55A-894ED7BD1B2B}"/>
                </a:ext>
              </a:extLst>
            </p:cNvPr>
            <p:cNvCxnSpPr>
              <a:cxnSpLocks noChangeShapeType="1"/>
            </p:cNvCxnSpPr>
            <p:nvPr/>
          </p:nvCxnSpPr>
          <p:spPr bwMode="auto">
            <a:xfrm>
              <a:off x="102956127" y="114338100"/>
              <a:ext cx="5429250" cy="1"/>
            </a:xfrm>
            <a:prstGeom prst="straightConnector1">
              <a:avLst/>
            </a:prstGeom>
            <a:noFill/>
            <a:ln w="12700">
              <a:solidFill>
                <a:srgbClr val="10069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grpSp>
      <p:sp>
        <p:nvSpPr>
          <p:cNvPr id="10" name="AutoShape 14">
            <a:extLst>
              <a:ext uri="{FF2B5EF4-FFF2-40B4-BE49-F238E27FC236}">
                <a16:creationId xmlns:a16="http://schemas.microsoft.com/office/drawing/2014/main" id="{6CCED05A-7F4B-0C1B-2A32-3A2BD8288721}"/>
              </a:ext>
            </a:extLst>
          </p:cNvPr>
          <p:cNvSpPr>
            <a:spLocks noChangeArrowheads="1"/>
          </p:cNvSpPr>
          <p:nvPr/>
        </p:nvSpPr>
        <p:spPr bwMode="auto">
          <a:xfrm>
            <a:off x="104102" y="3521848"/>
            <a:ext cx="2134129" cy="1721205"/>
          </a:xfrm>
          <a:prstGeom prst="roundRect">
            <a:avLst>
              <a:gd name="adj" fmla="val 16667"/>
            </a:avLst>
          </a:prstGeom>
          <a:solidFill>
            <a:srgbClr val="F5B183"/>
          </a:solidFill>
          <a:ln w="31750" algn="ctr">
            <a:solidFill>
              <a:srgbClr val="ED7D31"/>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600" b="1" i="0" u="none" strike="noStrike" cap="none" normalizeH="0" baseline="0" dirty="0">
                <a:ln>
                  <a:noFill/>
                </a:ln>
                <a:solidFill>
                  <a:srgbClr val="FFFFFF"/>
                </a:solidFill>
                <a:effectLst/>
                <a:latin typeface="Calibri" panose="020F0502020204030204" pitchFamily="34" charset="0"/>
              </a:rPr>
              <a:t>1 - L’élève fait les constructions dans la zone </a:t>
            </a:r>
            <a:r>
              <a:rPr kumimoji="0" lang="fr-FR" altLang="fr-FR" sz="1600" b="1" i="1" u="none" strike="noStrike" cap="none" normalizeH="0" baseline="0" dirty="0">
                <a:ln>
                  <a:noFill/>
                </a:ln>
                <a:solidFill>
                  <a:srgbClr val="FFFFFF"/>
                </a:solidFill>
                <a:effectLst/>
                <a:latin typeface="Calibri" panose="020F0502020204030204" pitchFamily="34" charset="0"/>
              </a:rPr>
              <a:t>GeoGebra</a:t>
            </a:r>
            <a:r>
              <a:rPr kumimoji="0" lang="fr-FR" altLang="fr-FR" sz="1600" b="1" i="0" u="none" strike="noStrike" cap="none" normalizeH="0" baseline="0" dirty="0">
                <a:ln>
                  <a:noFill/>
                </a:ln>
                <a:solidFill>
                  <a:srgbClr val="FFFFFF"/>
                </a:solidFill>
                <a:effectLst/>
                <a:latin typeface="Calibri" panose="020F0502020204030204" pitchFamily="34" charset="0"/>
              </a:rPr>
              <a:t> puis rédige le programme de construction dans la zone de texte.</a:t>
            </a:r>
            <a:endParaRPr kumimoji="0" lang="fr-FR" altLang="fr-FR" sz="1600" b="0" i="0" u="none" strike="noStrike" cap="none" normalizeH="0" baseline="0" dirty="0">
              <a:ln>
                <a:noFill/>
              </a:ln>
              <a:solidFill>
                <a:schemeClr val="tx1"/>
              </a:solidFill>
              <a:effectLst/>
              <a:latin typeface="Arial" panose="020B0604020202020204" pitchFamily="34" charset="0"/>
            </a:endParaRPr>
          </a:p>
        </p:txBody>
      </p:sp>
      <p:pic>
        <p:nvPicPr>
          <p:cNvPr id="3087" name="Picture 15">
            <a:extLst>
              <a:ext uri="{FF2B5EF4-FFF2-40B4-BE49-F238E27FC236}">
                <a16:creationId xmlns:a16="http://schemas.microsoft.com/office/drawing/2014/main" id="{365A7458-9CBD-E09E-3453-BFA1A76DFB5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312010" y="1413686"/>
            <a:ext cx="4816517" cy="1465206"/>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3088" name="Picture 16">
            <a:extLst>
              <a:ext uri="{FF2B5EF4-FFF2-40B4-BE49-F238E27FC236}">
                <a16:creationId xmlns:a16="http://schemas.microsoft.com/office/drawing/2014/main" id="{9FD341ED-E3DB-FECF-D91C-4E8D303CF8E9}"/>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r="27560"/>
          <a:stretch/>
        </p:blipFill>
        <p:spPr bwMode="auto">
          <a:xfrm>
            <a:off x="8639454" y="2946953"/>
            <a:ext cx="3489071" cy="1412034"/>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3089" name="Picture 17">
            <a:extLst>
              <a:ext uri="{FF2B5EF4-FFF2-40B4-BE49-F238E27FC236}">
                <a16:creationId xmlns:a16="http://schemas.microsoft.com/office/drawing/2014/main" id="{1B7854A7-22CB-991C-DB4F-654D22058F3E}"/>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r="17933"/>
          <a:stretch/>
        </p:blipFill>
        <p:spPr bwMode="auto">
          <a:xfrm>
            <a:off x="8243976" y="4386104"/>
            <a:ext cx="3899523" cy="1457489"/>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3090" name="Picture 18">
            <a:extLst>
              <a:ext uri="{FF2B5EF4-FFF2-40B4-BE49-F238E27FC236}">
                <a16:creationId xmlns:a16="http://schemas.microsoft.com/office/drawing/2014/main" id="{374949DC-6A66-4934-D9FD-CAFB5F1F58D7}"/>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0184719" y="5658248"/>
            <a:ext cx="1801813" cy="37623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12" name="AutoShape 20">
            <a:extLst>
              <a:ext uri="{FF2B5EF4-FFF2-40B4-BE49-F238E27FC236}">
                <a16:creationId xmlns:a16="http://schemas.microsoft.com/office/drawing/2014/main" id="{CCA4DB11-5C5D-DA9C-7802-A1C7363E7FEC}"/>
              </a:ext>
            </a:extLst>
          </p:cNvPr>
          <p:cNvSpPr>
            <a:spLocks noChangeArrowheads="1"/>
          </p:cNvSpPr>
          <p:nvPr/>
        </p:nvSpPr>
        <p:spPr bwMode="auto">
          <a:xfrm>
            <a:off x="5921773" y="2440279"/>
            <a:ext cx="2565781" cy="1176382"/>
          </a:xfrm>
          <a:prstGeom prst="roundRect">
            <a:avLst>
              <a:gd name="adj" fmla="val 16667"/>
            </a:avLst>
          </a:prstGeom>
          <a:solidFill>
            <a:srgbClr val="F5B183"/>
          </a:solidFill>
          <a:ln w="31750" algn="ctr">
            <a:solidFill>
              <a:srgbClr val="ED7D31"/>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600" b="1" i="0" u="none" strike="noStrike" cap="none" normalizeH="0" baseline="0" dirty="0">
                <a:ln>
                  <a:noFill/>
                </a:ln>
                <a:solidFill>
                  <a:srgbClr val="FFFFFF"/>
                </a:solidFill>
                <a:effectLst/>
                <a:latin typeface="Calibri" panose="020F0502020204030204" pitchFamily="34" charset="0"/>
              </a:rPr>
              <a:t>2 - L’enseignant accède aux copies des élèves pour les corriger et mettre éventuellement une </a:t>
            </a:r>
            <a:r>
              <a:rPr kumimoji="0" lang="fr-FR" altLang="fr-FR" sz="1400" b="1" i="0" u="none" strike="noStrike" cap="none" normalizeH="0" baseline="0" dirty="0">
                <a:ln>
                  <a:noFill/>
                </a:ln>
                <a:solidFill>
                  <a:srgbClr val="FFFFFF"/>
                </a:solidFill>
                <a:effectLst/>
                <a:latin typeface="Calibri" panose="020F0502020204030204" pitchFamily="34" charset="0"/>
              </a:rPr>
              <a:t>note.</a:t>
            </a:r>
            <a:endParaRPr kumimoji="0" lang="fr-FR" altLang="fr-FR" sz="1400" b="0" i="0" u="none" strike="noStrike" cap="none" normalizeH="0" baseline="0" dirty="0">
              <a:ln>
                <a:noFill/>
              </a:ln>
              <a:solidFill>
                <a:schemeClr val="tx1"/>
              </a:solidFill>
              <a:effectLst/>
              <a:latin typeface="Arial" panose="020B0604020202020204" pitchFamily="34" charset="0"/>
            </a:endParaRPr>
          </a:p>
        </p:txBody>
      </p:sp>
      <p:sp>
        <p:nvSpPr>
          <p:cNvPr id="13" name="AutoShape 21">
            <a:extLst>
              <a:ext uri="{FF2B5EF4-FFF2-40B4-BE49-F238E27FC236}">
                <a16:creationId xmlns:a16="http://schemas.microsoft.com/office/drawing/2014/main" id="{FE99D05F-3DA2-472C-1168-0324B6D23B50}"/>
              </a:ext>
            </a:extLst>
          </p:cNvPr>
          <p:cNvSpPr>
            <a:spLocks noChangeArrowheads="1"/>
          </p:cNvSpPr>
          <p:nvPr/>
        </p:nvSpPr>
        <p:spPr bwMode="auto">
          <a:xfrm>
            <a:off x="6695649" y="5835671"/>
            <a:ext cx="3489070" cy="900447"/>
          </a:xfrm>
          <a:prstGeom prst="roundRect">
            <a:avLst>
              <a:gd name="adj" fmla="val 16667"/>
            </a:avLst>
          </a:prstGeom>
          <a:solidFill>
            <a:srgbClr val="F5B183"/>
          </a:solidFill>
          <a:ln w="31750" algn="ctr">
            <a:solidFill>
              <a:srgbClr val="ED7D31"/>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600" b="1" i="0" u="none" strike="noStrike" cap="none" normalizeH="0" baseline="0" dirty="0">
                <a:ln>
                  <a:noFill/>
                </a:ln>
                <a:solidFill>
                  <a:srgbClr val="FFFFFF"/>
                </a:solidFill>
                <a:effectLst/>
                <a:latin typeface="Calibri" panose="020F0502020204030204" pitchFamily="34" charset="0"/>
              </a:rPr>
              <a:t>3 - Une fois toutes les copies corrigées, les élèves peuvent télécharger un fichier de correction.</a:t>
            </a:r>
            <a:endParaRPr kumimoji="0" lang="fr-FR" altLang="fr-FR" sz="1600" b="0" i="0" u="none" strike="noStrike" cap="none" normalizeH="0" baseline="0" dirty="0">
              <a:ln>
                <a:noFill/>
              </a:ln>
              <a:solidFill>
                <a:schemeClr val="tx1"/>
              </a:solidFill>
              <a:effectLst/>
              <a:latin typeface="Arial" panose="020B0604020202020204" pitchFamily="34" charset="0"/>
            </a:endParaRPr>
          </a:p>
        </p:txBody>
      </p:sp>
      <p:sp>
        <p:nvSpPr>
          <p:cNvPr id="14" name="ZoneTexte 13">
            <a:extLst>
              <a:ext uri="{FF2B5EF4-FFF2-40B4-BE49-F238E27FC236}">
                <a16:creationId xmlns:a16="http://schemas.microsoft.com/office/drawing/2014/main" id="{B1566613-070B-CC4D-A5E0-C4CAD1BF41BB}"/>
              </a:ext>
            </a:extLst>
          </p:cNvPr>
          <p:cNvSpPr txBox="1"/>
          <p:nvPr/>
        </p:nvSpPr>
        <p:spPr>
          <a:xfrm>
            <a:off x="158694" y="1270772"/>
            <a:ext cx="6683979" cy="646331"/>
          </a:xfrm>
          <a:prstGeom prst="rect">
            <a:avLst/>
          </a:prstGeom>
          <a:noFill/>
        </p:spPr>
        <p:txBody>
          <a:bodyPr wrap="square" rtlCol="0">
            <a:spAutoFit/>
          </a:bodyPr>
          <a:lstStyle/>
          <a:p>
            <a:pPr rtl="0"/>
            <a:r>
              <a:rPr lang="fr-FR" b="1" i="0" u="none" strike="noStrike" kern="1200" cap="none" dirty="0">
                <a:ln>
                  <a:noFill/>
                </a:ln>
                <a:latin typeface="Calibri" panose="020F0502020204030204" pitchFamily="34" charset="0"/>
                <a:ea typeface="Noto Sans CJK SC" pitchFamily="2"/>
                <a:cs typeface="Calibri" panose="020F0502020204030204" pitchFamily="34" charset="0"/>
              </a:rPr>
              <a:t>Devoir constitué d'une zone </a:t>
            </a:r>
            <a:r>
              <a:rPr lang="fr-FR" b="1" i="1" u="none" strike="noStrike" kern="1200" cap="none" dirty="0">
                <a:ln>
                  <a:noFill/>
                </a:ln>
                <a:latin typeface="Calibri" panose="020F0502020204030204" pitchFamily="34" charset="0"/>
                <a:ea typeface="Noto Sans CJK SC" pitchFamily="2"/>
                <a:cs typeface="Calibri" panose="020F0502020204030204" pitchFamily="34" charset="0"/>
              </a:rPr>
              <a:t>GeoGebra</a:t>
            </a:r>
            <a:r>
              <a:rPr lang="fr-FR" b="1" i="0" u="none" strike="noStrike" kern="1200" cap="none" dirty="0">
                <a:ln>
                  <a:noFill/>
                </a:ln>
                <a:latin typeface="Calibri" panose="020F0502020204030204" pitchFamily="34" charset="0"/>
                <a:ea typeface="Noto Sans CJK SC" pitchFamily="2"/>
                <a:cs typeface="Calibri" panose="020F0502020204030204" pitchFamily="34" charset="0"/>
              </a:rPr>
              <a:t> dans laquelle l'élève doit faire des constructions et d'une zone de texte pour justifier celles-ci.</a:t>
            </a:r>
          </a:p>
        </p:txBody>
      </p:sp>
    </p:spTree>
    <p:extLst>
      <p:ext uri="{BB962C8B-B14F-4D97-AF65-F5344CB8AC3E}">
        <p14:creationId xmlns:p14="http://schemas.microsoft.com/office/powerpoint/2010/main" val="279164608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2" name="Image 1">
            <a:extLst>
              <a:ext uri="{FF2B5EF4-FFF2-40B4-BE49-F238E27FC236}">
                <a16:creationId xmlns:a16="http://schemas.microsoft.com/office/drawing/2014/main" id="{3D87C48E-2CE2-81EE-7FFA-1EB01656FF2E}"/>
              </a:ext>
            </a:extLst>
          </p:cNvPr>
          <p:cNvPicPr>
            <a:picLocks noChangeAspect="1"/>
          </p:cNvPicPr>
          <p:nvPr/>
        </p:nvPicPr>
        <p:blipFill>
          <a:blip r:embed="rId3"/>
          <a:stretch>
            <a:fillRect/>
          </a:stretch>
        </p:blipFill>
        <p:spPr>
          <a:xfrm>
            <a:off x="0" y="0"/>
            <a:ext cx="5870563" cy="896595"/>
          </a:xfrm>
          <a:prstGeom prst="rect">
            <a:avLst/>
          </a:prstGeom>
        </p:spPr>
      </p:pic>
      <p:sp>
        <p:nvSpPr>
          <p:cNvPr id="7" name="ZoneTexte 6">
            <a:extLst>
              <a:ext uri="{FF2B5EF4-FFF2-40B4-BE49-F238E27FC236}">
                <a16:creationId xmlns:a16="http://schemas.microsoft.com/office/drawing/2014/main" id="{B645E9E0-459E-85D7-4468-59D9CA9A6C18}"/>
              </a:ext>
            </a:extLst>
          </p:cNvPr>
          <p:cNvSpPr txBox="1"/>
          <p:nvPr/>
        </p:nvSpPr>
        <p:spPr>
          <a:xfrm>
            <a:off x="8879044" y="35943"/>
            <a:ext cx="3312956" cy="369332"/>
          </a:xfrm>
          <a:prstGeom prst="rect">
            <a:avLst/>
          </a:prstGeom>
          <a:noFill/>
        </p:spPr>
        <p:txBody>
          <a:bodyPr wrap="square" rtlCol="0">
            <a:spAutoFit/>
          </a:bodyPr>
          <a:lstStyle/>
          <a:p>
            <a:pPr algn="ctr"/>
            <a:r>
              <a:rPr lang="fr-FR" b="1" dirty="0">
                <a:solidFill>
                  <a:srgbClr val="C00000"/>
                </a:solidFill>
              </a:rPr>
              <a:t>Nouveauté : Devoir libre</a:t>
            </a:r>
            <a:endParaRPr lang="fr-FR" dirty="0">
              <a:solidFill>
                <a:srgbClr val="C00000"/>
              </a:solidFill>
            </a:endParaRPr>
          </a:p>
        </p:txBody>
      </p:sp>
      <p:sp>
        <p:nvSpPr>
          <p:cNvPr id="5" name="AutoShape 9">
            <a:extLst>
              <a:ext uri="{FF2B5EF4-FFF2-40B4-BE49-F238E27FC236}">
                <a16:creationId xmlns:a16="http://schemas.microsoft.com/office/drawing/2014/main" id="{03068523-7A98-9C63-2384-AC66BFA33960}"/>
              </a:ext>
            </a:extLst>
          </p:cNvPr>
          <p:cNvSpPr>
            <a:spLocks noChangeArrowheads="1"/>
          </p:cNvSpPr>
          <p:nvPr/>
        </p:nvSpPr>
        <p:spPr bwMode="auto">
          <a:xfrm>
            <a:off x="3500683" y="833379"/>
            <a:ext cx="5361837" cy="369332"/>
          </a:xfrm>
          <a:prstGeom prst="roundRect">
            <a:avLst>
              <a:gd name="adj" fmla="val 16667"/>
            </a:avLst>
          </a:prstGeom>
          <a:solidFill>
            <a:srgbClr val="6978BA"/>
          </a:solidFill>
          <a:ln w="76200" algn="ctr">
            <a:solidFill>
              <a:srgbClr val="6978BA"/>
            </a:solidFill>
            <a:round/>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2000" b="1" i="0" u="none" strike="noStrike" cap="none" normalizeH="0" baseline="0" dirty="0">
                <a:ln>
                  <a:noFill/>
                </a:ln>
                <a:solidFill>
                  <a:srgbClr val="FFFFFF"/>
                </a:solidFill>
                <a:effectLst/>
                <a:latin typeface="Calibri" panose="020F0502020204030204" pitchFamily="34" charset="0"/>
              </a:rPr>
              <a:t>TYPE RÉPONSE EN LIGNE AVEC EXERCICES WIMS</a:t>
            </a:r>
            <a:endParaRPr kumimoji="0" lang="fr-FR" altLang="fr-FR" sz="2000" b="0" i="0" u="none" strike="noStrike" cap="none" normalizeH="0" baseline="0" dirty="0">
              <a:ln>
                <a:noFill/>
              </a:ln>
              <a:solidFill>
                <a:schemeClr val="tx1"/>
              </a:solidFill>
              <a:effectLst/>
              <a:latin typeface="Arial" panose="020B0604020202020204" pitchFamily="34" charset="0"/>
            </a:endParaRPr>
          </a:p>
        </p:txBody>
      </p:sp>
      <p:pic>
        <p:nvPicPr>
          <p:cNvPr id="3090" name="Picture 18">
            <a:extLst>
              <a:ext uri="{FF2B5EF4-FFF2-40B4-BE49-F238E27FC236}">
                <a16:creationId xmlns:a16="http://schemas.microsoft.com/office/drawing/2014/main" id="{374949DC-6A66-4934-D9FD-CAFB5F1F58D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36273" y="6007388"/>
            <a:ext cx="1068686" cy="22315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14" name="ZoneTexte 13">
            <a:extLst>
              <a:ext uri="{FF2B5EF4-FFF2-40B4-BE49-F238E27FC236}">
                <a16:creationId xmlns:a16="http://schemas.microsoft.com/office/drawing/2014/main" id="{B1566613-070B-CC4D-A5E0-C4CAD1BF41BB}"/>
              </a:ext>
            </a:extLst>
          </p:cNvPr>
          <p:cNvSpPr txBox="1"/>
          <p:nvPr/>
        </p:nvSpPr>
        <p:spPr>
          <a:xfrm>
            <a:off x="104103" y="1270772"/>
            <a:ext cx="5850734" cy="830997"/>
          </a:xfrm>
          <a:prstGeom prst="rect">
            <a:avLst/>
          </a:prstGeom>
          <a:noFill/>
        </p:spPr>
        <p:txBody>
          <a:bodyPr wrap="square" rtlCol="0">
            <a:spAutoFit/>
          </a:bodyPr>
          <a:lstStyle/>
          <a:p>
            <a:pPr rtl="0"/>
            <a:r>
              <a:rPr lang="fr-FR" sz="1600" b="1" i="0" u="none" strike="noStrike" kern="1200" cap="none" dirty="0">
                <a:ln>
                  <a:noFill/>
                </a:ln>
                <a:latin typeface="Calibri" panose="020F0502020204030204" pitchFamily="34" charset="0"/>
                <a:ea typeface="Noto Sans CJK SC" pitchFamily="2"/>
                <a:cs typeface="Calibri" panose="020F0502020204030204" pitchFamily="34" charset="0"/>
              </a:rPr>
              <a:t>Dans ce type de devoir, l’élève doit traiter un ou plusieurs exercices à génération aléatoire de la banque WIMS ou créés par l’enseignant puis doit rédiger sa solution dans une zone de texte. </a:t>
            </a:r>
          </a:p>
        </p:txBody>
      </p:sp>
      <p:pic>
        <p:nvPicPr>
          <p:cNvPr id="4098" name="Picture 2">
            <a:extLst>
              <a:ext uri="{FF2B5EF4-FFF2-40B4-BE49-F238E27FC236}">
                <a16:creationId xmlns:a16="http://schemas.microsoft.com/office/drawing/2014/main" id="{EF24C774-3021-E9E0-72EB-FCE836A9D93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4102" y="2104221"/>
            <a:ext cx="5189324" cy="1348964"/>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3" name="AutoShape 3">
            <a:extLst>
              <a:ext uri="{FF2B5EF4-FFF2-40B4-BE49-F238E27FC236}">
                <a16:creationId xmlns:a16="http://schemas.microsoft.com/office/drawing/2014/main" id="{08F309B8-951E-C88F-3732-8D7520872515}"/>
              </a:ext>
            </a:extLst>
          </p:cNvPr>
          <p:cNvSpPr>
            <a:spLocks noChangeArrowheads="1"/>
          </p:cNvSpPr>
          <p:nvPr/>
        </p:nvSpPr>
        <p:spPr bwMode="auto">
          <a:xfrm>
            <a:off x="145328" y="3677304"/>
            <a:ext cx="3285161" cy="1061028"/>
          </a:xfrm>
          <a:prstGeom prst="roundRect">
            <a:avLst>
              <a:gd name="adj" fmla="val 16667"/>
            </a:avLst>
          </a:prstGeom>
          <a:solidFill>
            <a:srgbClr val="F5B183"/>
          </a:solidFill>
          <a:ln w="31750" algn="ctr">
            <a:solidFill>
              <a:srgbClr val="ED7D31"/>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400" b="1" i="0" u="none" strike="noStrike" cap="none" normalizeH="0" baseline="0" dirty="0">
                <a:ln>
                  <a:noFill/>
                </a:ln>
                <a:solidFill>
                  <a:srgbClr val="FFFFFF"/>
                </a:solidFill>
                <a:effectLst/>
                <a:latin typeface="Calibri" panose="020F0502020204030204" pitchFamily="34" charset="0"/>
              </a:rPr>
              <a:t>1 - L’élève fait l’exercice proposé en cliquant sur le lien puis rédige les étapes de son raisonnement dans l’éditeur de texte de la zone de réponse.</a:t>
            </a:r>
            <a:endParaRPr kumimoji="0" lang="fr-FR" altLang="fr-FR" sz="1400" b="0" i="0" u="none" strike="noStrike" cap="none" normalizeH="0" baseline="0" dirty="0">
              <a:ln>
                <a:noFill/>
              </a:ln>
              <a:solidFill>
                <a:schemeClr val="tx1"/>
              </a:solidFill>
              <a:effectLst/>
              <a:latin typeface="Arial" panose="020B0604020202020204" pitchFamily="34" charset="0"/>
            </a:endParaRPr>
          </a:p>
        </p:txBody>
      </p:sp>
      <p:pic>
        <p:nvPicPr>
          <p:cNvPr id="4100" name="Picture 4">
            <a:extLst>
              <a:ext uri="{FF2B5EF4-FFF2-40B4-BE49-F238E27FC236}">
                <a16:creationId xmlns:a16="http://schemas.microsoft.com/office/drawing/2014/main" id="{7AE69F36-195B-06E0-1C64-92CA27DB22C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8256" y="4759664"/>
            <a:ext cx="3489070" cy="1788451"/>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4101" name="Picture 5">
            <a:extLst>
              <a:ext uri="{FF2B5EF4-FFF2-40B4-BE49-F238E27FC236}">
                <a16:creationId xmlns:a16="http://schemas.microsoft.com/office/drawing/2014/main" id="{2A5C4271-C7FD-0354-2C5F-28C009808C5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85730" y="3541563"/>
            <a:ext cx="3489070" cy="2438529"/>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cxnSp>
        <p:nvCxnSpPr>
          <p:cNvPr id="4102" name="AutoShape 6">
            <a:extLst>
              <a:ext uri="{FF2B5EF4-FFF2-40B4-BE49-F238E27FC236}">
                <a16:creationId xmlns:a16="http://schemas.microsoft.com/office/drawing/2014/main" id="{F6353C6C-1F07-128B-2F8B-38FC980DB121}"/>
              </a:ext>
            </a:extLst>
          </p:cNvPr>
          <p:cNvCxnSpPr>
            <a:cxnSpLocks noChangeShapeType="1"/>
          </p:cNvCxnSpPr>
          <p:nvPr/>
        </p:nvCxnSpPr>
        <p:spPr bwMode="auto">
          <a:xfrm>
            <a:off x="1544524" y="3109599"/>
            <a:ext cx="2636042" cy="752148"/>
          </a:xfrm>
          <a:prstGeom prst="straightConnector1">
            <a:avLst/>
          </a:prstGeom>
          <a:noFill/>
          <a:ln w="38100" algn="ctr">
            <a:solidFill>
              <a:srgbClr val="ED7D3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68686"/>
                  </a:outerShdw>
                </a:effectLst>
              </a14:hiddenEffects>
            </a:ext>
          </a:extLst>
        </p:spPr>
      </p:cxnSp>
      <p:pic>
        <p:nvPicPr>
          <p:cNvPr id="4103" name="Picture 7">
            <a:extLst>
              <a:ext uri="{FF2B5EF4-FFF2-40B4-BE49-F238E27FC236}">
                <a16:creationId xmlns:a16="http://schemas.microsoft.com/office/drawing/2014/main" id="{A5384336-FCD3-4AEA-AA5A-85640D00A98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41378" y="5601428"/>
            <a:ext cx="2304446" cy="934084"/>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4104" name="Picture 8">
            <a:extLst>
              <a:ext uri="{FF2B5EF4-FFF2-40B4-BE49-F238E27FC236}">
                <a16:creationId xmlns:a16="http://schemas.microsoft.com/office/drawing/2014/main" id="{EF63625F-2A26-332E-5860-5EAB099C1EF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396791" y="1298068"/>
            <a:ext cx="5499981" cy="1250599"/>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4105" name="Picture 9">
            <a:extLst>
              <a:ext uri="{FF2B5EF4-FFF2-40B4-BE49-F238E27FC236}">
                <a16:creationId xmlns:a16="http://schemas.microsoft.com/office/drawing/2014/main" id="{D4090520-13BE-82EB-B04A-E7DCF854B123}"/>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218855" y="2594312"/>
            <a:ext cx="3539845" cy="164398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16" name="AutoShape 10">
            <a:extLst>
              <a:ext uri="{FF2B5EF4-FFF2-40B4-BE49-F238E27FC236}">
                <a16:creationId xmlns:a16="http://schemas.microsoft.com/office/drawing/2014/main" id="{F45BABD3-44AE-75F0-BA03-4F48347F974F}"/>
              </a:ext>
            </a:extLst>
          </p:cNvPr>
          <p:cNvSpPr>
            <a:spLocks noChangeArrowheads="1"/>
          </p:cNvSpPr>
          <p:nvPr/>
        </p:nvSpPr>
        <p:spPr bwMode="auto">
          <a:xfrm>
            <a:off x="8595392" y="1596548"/>
            <a:ext cx="2698842" cy="967993"/>
          </a:xfrm>
          <a:prstGeom prst="roundRect">
            <a:avLst>
              <a:gd name="adj" fmla="val 16667"/>
            </a:avLst>
          </a:prstGeom>
          <a:solidFill>
            <a:srgbClr val="F5B183"/>
          </a:solidFill>
          <a:ln w="31750" algn="ctr">
            <a:solidFill>
              <a:srgbClr val="ED7D31"/>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400" b="1" i="0" u="none" strike="noStrike" cap="none" normalizeH="0" baseline="0" dirty="0">
                <a:ln>
                  <a:noFill/>
                </a:ln>
                <a:solidFill>
                  <a:srgbClr val="FFFFFF"/>
                </a:solidFill>
                <a:effectLst/>
                <a:latin typeface="Calibri" panose="020F0502020204030204" pitchFamily="34" charset="0"/>
              </a:rPr>
              <a:t>2 - L’enseignant a accès à la génération aléatoire et à la réponse de l’élève ainsi que la note obtenue sur l’exercice.</a:t>
            </a:r>
            <a:endParaRPr kumimoji="0" lang="fr-FR" altLang="fr-FR" sz="1400" b="0" i="0" u="none" strike="noStrike" cap="none" normalizeH="0" baseline="0" dirty="0">
              <a:ln>
                <a:noFill/>
              </a:ln>
              <a:solidFill>
                <a:schemeClr val="tx1"/>
              </a:solidFill>
              <a:effectLst/>
              <a:latin typeface="Arial" panose="020B0604020202020204" pitchFamily="34" charset="0"/>
            </a:endParaRPr>
          </a:p>
        </p:txBody>
      </p:sp>
      <p:cxnSp>
        <p:nvCxnSpPr>
          <p:cNvPr id="4107" name="AutoShape 11">
            <a:extLst>
              <a:ext uri="{FF2B5EF4-FFF2-40B4-BE49-F238E27FC236}">
                <a16:creationId xmlns:a16="http://schemas.microsoft.com/office/drawing/2014/main" id="{E9817D29-9DE5-C750-24F3-628DEA47F3C3}"/>
              </a:ext>
            </a:extLst>
          </p:cNvPr>
          <p:cNvCxnSpPr>
            <a:cxnSpLocks noChangeShapeType="1"/>
          </p:cNvCxnSpPr>
          <p:nvPr/>
        </p:nvCxnSpPr>
        <p:spPr bwMode="auto">
          <a:xfrm flipH="1">
            <a:off x="6437407" y="2245598"/>
            <a:ext cx="922338" cy="1471613"/>
          </a:xfrm>
          <a:prstGeom prst="straightConnector1">
            <a:avLst/>
          </a:prstGeom>
          <a:noFill/>
          <a:ln w="38100" algn="ctr">
            <a:solidFill>
              <a:srgbClr val="ED7D3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68686"/>
                  </a:outerShdw>
                </a:effectLst>
              </a14:hiddenEffects>
            </a:ext>
          </a:extLst>
        </p:spPr>
      </p:cxnSp>
      <p:pic>
        <p:nvPicPr>
          <p:cNvPr id="4108" name="Picture 12">
            <a:extLst>
              <a:ext uri="{FF2B5EF4-FFF2-40B4-BE49-F238E27FC236}">
                <a16:creationId xmlns:a16="http://schemas.microsoft.com/office/drawing/2014/main" id="{044F5BBD-4644-880E-AE76-CE77DF9E95D6}"/>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630041" y="4207818"/>
            <a:ext cx="3017743" cy="174002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18" name="AutoShape 13">
            <a:extLst>
              <a:ext uri="{FF2B5EF4-FFF2-40B4-BE49-F238E27FC236}">
                <a16:creationId xmlns:a16="http://schemas.microsoft.com/office/drawing/2014/main" id="{050F715B-1675-C943-53C1-47400EA5CC7A}"/>
              </a:ext>
            </a:extLst>
          </p:cNvPr>
          <p:cNvSpPr>
            <a:spLocks noChangeArrowheads="1"/>
          </p:cNvSpPr>
          <p:nvPr/>
        </p:nvSpPr>
        <p:spPr bwMode="auto">
          <a:xfrm>
            <a:off x="10582274" y="3253712"/>
            <a:ext cx="1378398" cy="1484620"/>
          </a:xfrm>
          <a:prstGeom prst="roundRect">
            <a:avLst>
              <a:gd name="adj" fmla="val 16667"/>
            </a:avLst>
          </a:prstGeom>
          <a:solidFill>
            <a:srgbClr val="F5B183"/>
          </a:solidFill>
          <a:ln w="31750" algn="ctr">
            <a:solidFill>
              <a:srgbClr val="ED7D31"/>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400" b="1" i="0" u="none" strike="noStrike" cap="none" normalizeH="0" baseline="0" dirty="0">
                <a:ln>
                  <a:noFill/>
                </a:ln>
                <a:solidFill>
                  <a:srgbClr val="FFFFFF"/>
                </a:solidFill>
                <a:effectLst/>
                <a:latin typeface="Calibri" panose="020F0502020204030204" pitchFamily="34" charset="0"/>
              </a:rPr>
              <a:t>3 - L’enseignant corrige la partie rédaction et peut mettre une note.</a:t>
            </a:r>
            <a:endParaRPr kumimoji="0" lang="fr-FR" altLang="fr-FR" sz="1400" b="0" i="0" u="none" strike="noStrike" cap="none" normalizeH="0" baseline="0" dirty="0">
              <a:ln>
                <a:noFill/>
              </a:ln>
              <a:solidFill>
                <a:schemeClr val="tx1"/>
              </a:solidFill>
              <a:effectLst/>
              <a:latin typeface="Arial" panose="020B0604020202020204" pitchFamily="34" charset="0"/>
            </a:endParaRPr>
          </a:p>
        </p:txBody>
      </p:sp>
      <p:sp>
        <p:nvSpPr>
          <p:cNvPr id="13" name="AutoShape 21">
            <a:extLst>
              <a:ext uri="{FF2B5EF4-FFF2-40B4-BE49-F238E27FC236}">
                <a16:creationId xmlns:a16="http://schemas.microsoft.com/office/drawing/2014/main" id="{FE99D05F-3DA2-472C-1168-0324B6D23B50}"/>
              </a:ext>
            </a:extLst>
          </p:cNvPr>
          <p:cNvSpPr>
            <a:spLocks noChangeArrowheads="1"/>
          </p:cNvSpPr>
          <p:nvPr/>
        </p:nvSpPr>
        <p:spPr bwMode="auto">
          <a:xfrm>
            <a:off x="10451370" y="5077832"/>
            <a:ext cx="1685728" cy="1631621"/>
          </a:xfrm>
          <a:prstGeom prst="roundRect">
            <a:avLst>
              <a:gd name="adj" fmla="val 16667"/>
            </a:avLst>
          </a:prstGeom>
          <a:solidFill>
            <a:srgbClr val="F5B183"/>
          </a:solidFill>
          <a:ln w="31750" algn="ctr">
            <a:solidFill>
              <a:srgbClr val="ED7D31"/>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400" b="1" i="0" u="none" strike="noStrike" cap="none" normalizeH="0" baseline="0" dirty="0">
                <a:ln>
                  <a:noFill/>
                </a:ln>
                <a:solidFill>
                  <a:srgbClr val="FFFFFF"/>
                </a:solidFill>
                <a:effectLst/>
                <a:latin typeface="Calibri" panose="020F0502020204030204" pitchFamily="34" charset="0"/>
              </a:rPr>
              <a:t>4 - Une fois toutes les copies corrigées, les élèves peuvent télécharger un fichier de correction.</a:t>
            </a:r>
            <a:endParaRPr kumimoji="0" lang="fr-FR" altLang="fr-FR" sz="14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06017492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2" name="Image 1">
            <a:extLst>
              <a:ext uri="{FF2B5EF4-FFF2-40B4-BE49-F238E27FC236}">
                <a16:creationId xmlns:a16="http://schemas.microsoft.com/office/drawing/2014/main" id="{BD5CD6C2-4398-7DDA-BE7B-5A66173C0BA8}"/>
              </a:ext>
            </a:extLst>
          </p:cNvPr>
          <p:cNvPicPr>
            <a:picLocks noChangeAspect="1"/>
          </p:cNvPicPr>
          <p:nvPr/>
        </p:nvPicPr>
        <p:blipFill>
          <a:blip r:embed="rId3"/>
          <a:stretch>
            <a:fillRect/>
          </a:stretch>
        </p:blipFill>
        <p:spPr>
          <a:xfrm>
            <a:off x="0" y="0"/>
            <a:ext cx="5870563" cy="896595"/>
          </a:xfrm>
          <a:prstGeom prst="rect">
            <a:avLst/>
          </a:prstGeom>
        </p:spPr>
      </p:pic>
      <p:sp>
        <p:nvSpPr>
          <p:cNvPr id="3" name="ZoneTexte 2">
            <a:extLst>
              <a:ext uri="{FF2B5EF4-FFF2-40B4-BE49-F238E27FC236}">
                <a16:creationId xmlns:a16="http://schemas.microsoft.com/office/drawing/2014/main" id="{93199156-1F2E-345A-3FAE-1C0A6AB83D8F}"/>
              </a:ext>
            </a:extLst>
          </p:cNvPr>
          <p:cNvSpPr txBox="1"/>
          <p:nvPr/>
        </p:nvSpPr>
        <p:spPr>
          <a:xfrm>
            <a:off x="2276536" y="1118599"/>
            <a:ext cx="6929242" cy="646331"/>
          </a:xfrm>
          <a:prstGeom prst="rect">
            <a:avLst/>
          </a:prstGeom>
          <a:noFill/>
        </p:spPr>
        <p:txBody>
          <a:bodyPr wrap="square">
            <a:spAutoFit/>
          </a:bodyPr>
          <a:lstStyle/>
          <a:p>
            <a:pPr algn="l"/>
            <a:r>
              <a:rPr lang="fr-FR" dirty="0"/>
              <a:t>Vous pouvez découvrir toutes les nouveautés de la dernière version 4.24 du serveur en consultant </a:t>
            </a:r>
            <a:r>
              <a:rPr lang="fr-FR" dirty="0">
                <a:hlinkClick r:id="rId4"/>
              </a:rPr>
              <a:t>ce document </a:t>
            </a:r>
            <a:r>
              <a:rPr lang="fr-FR" dirty="0" err="1">
                <a:hlinkClick r:id="rId4"/>
              </a:rPr>
              <a:t>pdf</a:t>
            </a:r>
            <a:r>
              <a:rPr lang="fr-FR" dirty="0"/>
              <a:t>. </a:t>
            </a:r>
          </a:p>
        </p:txBody>
      </p:sp>
      <p:pic>
        <p:nvPicPr>
          <p:cNvPr id="7" name="Image 6">
            <a:extLst>
              <a:ext uri="{FF2B5EF4-FFF2-40B4-BE49-F238E27FC236}">
                <a16:creationId xmlns:a16="http://schemas.microsoft.com/office/drawing/2014/main" id="{FE51D3B3-BC82-DEE4-1D99-D98391351716}"/>
              </a:ext>
            </a:extLst>
          </p:cNvPr>
          <p:cNvPicPr>
            <a:picLocks noChangeAspect="1"/>
          </p:cNvPicPr>
          <p:nvPr/>
        </p:nvPicPr>
        <p:blipFill>
          <a:blip r:embed="rId5"/>
          <a:stretch>
            <a:fillRect/>
          </a:stretch>
        </p:blipFill>
        <p:spPr>
          <a:xfrm>
            <a:off x="3107927" y="1986934"/>
            <a:ext cx="5525271" cy="4734586"/>
          </a:xfrm>
          <a:prstGeom prst="rect">
            <a:avLst/>
          </a:prstGeom>
        </p:spPr>
      </p:pic>
    </p:spTree>
    <p:extLst>
      <p:ext uri="{BB962C8B-B14F-4D97-AF65-F5344CB8AC3E}">
        <p14:creationId xmlns:p14="http://schemas.microsoft.com/office/powerpoint/2010/main" val="380777779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re 1"/>
          <p:cNvSpPr>
            <a:spLocks noGrp="1"/>
          </p:cNvSpPr>
          <p:nvPr>
            <p:ph type="title"/>
          </p:nvPr>
        </p:nvSpPr>
        <p:spPr bwMode="auto"/>
        <p:txBody>
          <a:bodyPr/>
          <a:lstStyle/>
          <a:p>
            <a:pPr>
              <a:defRPr/>
            </a:pPr>
            <a:r>
              <a:rPr lang="fr-FR" dirty="0"/>
              <a:t>Formations EULER - WIMS</a:t>
            </a:r>
            <a:endParaRPr dirty="0"/>
          </a:p>
        </p:txBody>
      </p:sp>
      <p:sp>
        <p:nvSpPr>
          <p:cNvPr id="5" name="Espace réservé du contenu 2"/>
          <p:cNvSpPr>
            <a:spLocks noGrp="1"/>
          </p:cNvSpPr>
          <p:nvPr>
            <p:ph idx="1"/>
          </p:nvPr>
        </p:nvSpPr>
        <p:spPr bwMode="auto"/>
        <p:txBody>
          <a:bodyPr/>
          <a:lstStyle/>
          <a:p>
            <a:pPr algn="just">
              <a:defRPr/>
            </a:pPr>
            <a:endParaRPr lang="fr-FR" b="1" dirty="0"/>
          </a:p>
          <a:p>
            <a:pPr lvl="1" algn="just">
              <a:defRPr/>
            </a:pPr>
            <a:endParaRPr dirty="0"/>
          </a:p>
          <a:p>
            <a:pPr algn="just">
              <a:defRPr/>
            </a:pPr>
            <a:endParaRPr lang="fr-FR" b="1" dirty="0"/>
          </a:p>
        </p:txBody>
      </p:sp>
      <p:pic>
        <p:nvPicPr>
          <p:cNvPr id="6" name="Image 3"/>
          <p:cNvPicPr>
            <a:picLocks noChangeAspect="1"/>
          </p:cNvPicPr>
          <p:nvPr/>
        </p:nvPicPr>
        <p:blipFill>
          <a:blip r:embed="rId3"/>
          <a:stretch/>
        </p:blipFill>
        <p:spPr bwMode="auto">
          <a:xfrm>
            <a:off x="10767317" y="381000"/>
            <a:ext cx="1396751" cy="1021888"/>
          </a:xfrm>
          <a:prstGeom prst="rect">
            <a:avLst/>
          </a:prstGeom>
        </p:spPr>
      </p:pic>
      <p:sp>
        <p:nvSpPr>
          <p:cNvPr id="3" name="ZoneTexte 2">
            <a:extLst>
              <a:ext uri="{FF2B5EF4-FFF2-40B4-BE49-F238E27FC236}">
                <a16:creationId xmlns:a16="http://schemas.microsoft.com/office/drawing/2014/main" id="{752B892D-C13A-09F9-8961-D7EC88875EED}"/>
              </a:ext>
            </a:extLst>
          </p:cNvPr>
          <p:cNvSpPr txBox="1"/>
          <p:nvPr/>
        </p:nvSpPr>
        <p:spPr>
          <a:xfrm>
            <a:off x="1124328" y="2053441"/>
            <a:ext cx="10458072" cy="3970318"/>
          </a:xfrm>
          <a:prstGeom prst="rect">
            <a:avLst/>
          </a:prstGeom>
          <a:noFill/>
        </p:spPr>
        <p:txBody>
          <a:bodyPr wrap="square" rtlCol="0">
            <a:spAutoFit/>
          </a:bodyPr>
          <a:lstStyle/>
          <a:p>
            <a:pPr algn="l">
              <a:spcBef>
                <a:spcPts val="0"/>
              </a:spcBef>
              <a:buFont typeface="Arial" panose="020B0604020202020204" pitchFamily="34" charset="0"/>
              <a:buChar char="•"/>
            </a:pPr>
            <a:r>
              <a:rPr lang="fr-FR" sz="2800" b="0" i="0" u="none" strike="noStrike" dirty="0">
                <a:solidFill>
                  <a:srgbClr val="000000"/>
                </a:solidFill>
                <a:effectLst/>
                <a:latin typeface="Arial" panose="020B0604020202020204" pitchFamily="34" charset="0"/>
                <a:cs typeface="Arial" panose="020B0604020202020204" pitchFamily="34" charset="0"/>
              </a:rPr>
              <a:t> Niveau 1 : prise en main de la plateforme en auto-formation sur </a:t>
            </a:r>
            <a:r>
              <a:rPr lang="fr-FR" sz="2800" b="0" i="0" u="none" strike="noStrike" dirty="0" err="1">
                <a:solidFill>
                  <a:srgbClr val="000000"/>
                </a:solidFill>
                <a:effectLst/>
                <a:latin typeface="Arial" panose="020B0604020202020204" pitchFamily="34" charset="0"/>
                <a:cs typeface="Arial" panose="020B0604020202020204" pitchFamily="34" charset="0"/>
              </a:rPr>
              <a:t>m@gistère</a:t>
            </a:r>
            <a:endParaRPr lang="fr-FR" sz="2800" b="0" i="0" u="none" strike="noStrike" dirty="0">
              <a:solidFill>
                <a:srgbClr val="000000"/>
              </a:solidFill>
              <a:effectLst/>
              <a:latin typeface="Arial" panose="020B0604020202020204" pitchFamily="34" charset="0"/>
              <a:cs typeface="Arial" panose="020B0604020202020204" pitchFamily="34" charset="0"/>
            </a:endParaRPr>
          </a:p>
          <a:p>
            <a:pPr algn="l">
              <a:spcBef>
                <a:spcPts val="0"/>
              </a:spcBef>
              <a:buFont typeface="Arial" panose="020B0604020202020204" pitchFamily="34" charset="0"/>
              <a:buChar char="•"/>
            </a:pPr>
            <a:r>
              <a:rPr lang="fr-FR" sz="2800" b="0" i="0" u="none" strike="noStrike" dirty="0">
                <a:solidFill>
                  <a:srgbClr val="000000"/>
                </a:solidFill>
                <a:effectLst/>
                <a:latin typeface="Arial" panose="020B0604020202020204" pitchFamily="34" charset="0"/>
                <a:cs typeface="Arial" panose="020B0604020202020204" pitchFamily="34" charset="0"/>
              </a:rPr>
              <a:t> Niveau 2 : prise en main avancée et utilisation pédagogique en présentiel</a:t>
            </a:r>
          </a:p>
          <a:p>
            <a:pPr algn="l">
              <a:spcBef>
                <a:spcPts val="0"/>
              </a:spcBef>
              <a:buFont typeface="Arial" panose="020B0604020202020204" pitchFamily="34" charset="0"/>
              <a:buChar char="•"/>
            </a:pPr>
            <a:r>
              <a:rPr lang="fr-FR" sz="2800" b="0" i="0" u="none" strike="noStrike" dirty="0">
                <a:solidFill>
                  <a:srgbClr val="000000"/>
                </a:solidFill>
                <a:effectLst/>
                <a:latin typeface="Arial" panose="020B0604020202020204" pitchFamily="34" charset="0"/>
                <a:cs typeface="Arial" panose="020B0604020202020204" pitchFamily="34" charset="0"/>
              </a:rPr>
              <a:t> Niveau 3 : création de ressources en présentiel</a:t>
            </a:r>
          </a:p>
          <a:p>
            <a:pPr algn="l">
              <a:spcBef>
                <a:spcPts val="0"/>
              </a:spcBef>
              <a:buFont typeface="Arial" panose="020B0604020202020204" pitchFamily="34" charset="0"/>
              <a:buChar char="•"/>
            </a:pPr>
            <a:r>
              <a:rPr lang="fr-FR" sz="2800" b="0" i="0" u="none" strike="noStrike" dirty="0">
                <a:solidFill>
                  <a:srgbClr val="000000"/>
                </a:solidFill>
                <a:effectLst/>
                <a:latin typeface="Arial" panose="020B0604020202020204" pitchFamily="34" charset="0"/>
                <a:cs typeface="Arial" panose="020B0604020202020204" pitchFamily="34" charset="0"/>
              </a:rPr>
              <a:t> Niveau 4 : accompagnement des codeuses et codeurs en présentiel (stagiaires du niveau 3 intéressés) - 4 demi-journées (12 h) à Marly</a:t>
            </a:r>
            <a:endParaRPr lang="fr-FR" sz="2800" dirty="0">
              <a:solidFill>
                <a:srgbClr val="000000"/>
              </a:solidFill>
              <a:latin typeface="Arial" panose="020B0604020202020204" pitchFamily="34" charset="0"/>
              <a:cs typeface="Arial" panose="020B0604020202020204" pitchFamily="34" charset="0"/>
            </a:endParaRPr>
          </a:p>
          <a:p>
            <a:pPr algn="l">
              <a:spcBef>
                <a:spcPts val="0"/>
              </a:spcBef>
              <a:buFont typeface="Arial" panose="020B0604020202020204" pitchFamily="34" charset="0"/>
              <a:buChar char="•"/>
            </a:pPr>
            <a:r>
              <a:rPr lang="fr-FR" sz="2800" b="0" i="0" u="none" strike="noStrike" dirty="0">
                <a:solidFill>
                  <a:srgbClr val="000000"/>
                </a:solidFill>
                <a:effectLst/>
                <a:latin typeface="Arial" panose="020B0604020202020204" pitchFamily="34" charset="0"/>
                <a:cs typeface="Arial" panose="020B0604020202020204" pitchFamily="34" charset="0"/>
              </a:rPr>
              <a:t> FIL</a:t>
            </a:r>
            <a:endParaRPr lang="fr-FR" sz="2800" dirty="0">
              <a:latin typeface="Arial" panose="020B0604020202020204" pitchFamily="34" charset="0"/>
              <a:cs typeface="Arial" panose="020B0604020202020204" pitchFamily="34"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C1899FC-E153-B822-6B53-FAAF65C541D3}"/>
              </a:ext>
            </a:extLst>
          </p:cNvPr>
          <p:cNvSpPr>
            <a:spLocks noGrp="1"/>
          </p:cNvSpPr>
          <p:nvPr>
            <p:ph type="title"/>
          </p:nvPr>
        </p:nvSpPr>
        <p:spPr/>
        <p:txBody>
          <a:bodyPr/>
          <a:lstStyle/>
          <a:p>
            <a:r>
              <a:rPr lang="fr-FR" dirty="0"/>
              <a:t>Quelques ressources partagées sur le tchat</a:t>
            </a:r>
          </a:p>
        </p:txBody>
      </p:sp>
      <p:sp>
        <p:nvSpPr>
          <p:cNvPr id="3" name="Espace réservé du contenu 2">
            <a:extLst>
              <a:ext uri="{FF2B5EF4-FFF2-40B4-BE49-F238E27FC236}">
                <a16:creationId xmlns:a16="http://schemas.microsoft.com/office/drawing/2014/main" id="{6AB70D8F-8D84-7A0D-B9CF-16BFAF6EFCF9}"/>
              </a:ext>
            </a:extLst>
          </p:cNvPr>
          <p:cNvSpPr>
            <a:spLocks noGrp="1"/>
          </p:cNvSpPr>
          <p:nvPr>
            <p:ph idx="1"/>
          </p:nvPr>
        </p:nvSpPr>
        <p:spPr/>
        <p:txBody>
          <a:bodyPr>
            <a:normAutofit fontScale="62500" lnSpcReduction="20000"/>
          </a:bodyPr>
          <a:lstStyle/>
          <a:p>
            <a:pPr marL="0" indent="0" rtl="0">
              <a:buNone/>
            </a:pPr>
            <a:r>
              <a:rPr lang="fr-FR" dirty="0">
                <a:effectLst/>
              </a:rPr>
              <a:t>Enoncés des évaluations sixièmes pour les tests spécifiques : </a:t>
            </a:r>
          </a:p>
          <a:p>
            <a:pPr marL="0" indent="0" rtl="0">
              <a:buNone/>
            </a:pPr>
            <a:r>
              <a:rPr lang="fr-FR" dirty="0">
                <a:effectLst/>
                <a:hlinkClick r:id="rId2"/>
              </a:rPr>
              <a:t>https://eduscol.education.fr/2304/evaluations-de-debut-de-sixieme</a:t>
            </a:r>
            <a:endParaRPr lang="fr-FR" dirty="0">
              <a:effectLst/>
            </a:endParaRPr>
          </a:p>
          <a:p>
            <a:pPr marL="0" indent="0" rtl="0">
              <a:buNone/>
            </a:pPr>
            <a:endParaRPr lang="fr-FR" dirty="0">
              <a:effectLst/>
            </a:endParaRPr>
          </a:p>
          <a:p>
            <a:pPr marL="0" indent="0" rtl="0">
              <a:buNone/>
            </a:pPr>
            <a:r>
              <a:rPr lang="fr-FR" dirty="0">
                <a:effectLst/>
              </a:rPr>
              <a:t>Le guide de résolution de problèmes </a:t>
            </a:r>
          </a:p>
          <a:p>
            <a:pPr marL="0" indent="0" rtl="0">
              <a:buNone/>
            </a:pPr>
            <a:r>
              <a:rPr lang="fr-FR" dirty="0">
                <a:effectLst/>
                <a:hlinkClick r:id="rId3"/>
              </a:rPr>
              <a:t>https://eduscol.education.fr/document/13132/download</a:t>
            </a:r>
            <a:endParaRPr lang="fr-FR" dirty="0">
              <a:effectLst/>
            </a:endParaRPr>
          </a:p>
          <a:p>
            <a:pPr marL="0" indent="0" rtl="0">
              <a:buNone/>
            </a:pPr>
            <a:br>
              <a:rPr lang="fr-FR" dirty="0">
                <a:effectLst/>
              </a:rPr>
            </a:br>
            <a:endParaRPr lang="fr-FR" dirty="0">
              <a:effectLst/>
            </a:endParaRPr>
          </a:p>
          <a:p>
            <a:pPr marL="0" indent="0" rtl="0">
              <a:buNone/>
            </a:pPr>
            <a:r>
              <a:rPr lang="fr-FR" dirty="0">
                <a:effectLst/>
              </a:rPr>
              <a:t>Le guide de résolution en cours moyen qui propose notamment des classifications de problèmes dans le cadre de la liaison école-collège : </a:t>
            </a:r>
            <a:r>
              <a:rPr lang="fr-FR" dirty="0">
                <a:effectLst/>
                <a:hlinkClick r:id="rId4"/>
              </a:rPr>
              <a:t>https://eduscol.education.fr/document/32206/download?attachment</a:t>
            </a:r>
            <a:endParaRPr lang="fr-FR" dirty="0">
              <a:effectLst/>
            </a:endParaRPr>
          </a:p>
          <a:p>
            <a:pPr marL="0" indent="0" rtl="0">
              <a:buNone/>
            </a:pPr>
            <a:br>
              <a:rPr lang="fr-FR" dirty="0">
                <a:effectLst/>
              </a:rPr>
            </a:br>
            <a:endParaRPr lang="fr-FR" dirty="0">
              <a:effectLst/>
            </a:endParaRPr>
          </a:p>
          <a:p>
            <a:pPr marL="0" indent="0" rtl="0">
              <a:buNone/>
            </a:pPr>
            <a:r>
              <a:rPr lang="fr-FR" dirty="0">
                <a:effectLst/>
              </a:rPr>
              <a:t>Ressources d’accompagnement seconde : </a:t>
            </a:r>
          </a:p>
          <a:p>
            <a:pPr marL="0" indent="0" rtl="0">
              <a:buNone/>
            </a:pPr>
            <a:r>
              <a:rPr lang="fr-FR" dirty="0">
                <a:effectLst/>
                <a:hlinkClick r:id="rId5"/>
              </a:rPr>
              <a:t>https://eduscol.education.fr/test_accompagnement_mathematiques_niveau_seconde_gt/</a:t>
            </a:r>
            <a:endParaRPr lang="fr-FR" dirty="0">
              <a:effectLst/>
            </a:endParaRPr>
          </a:p>
          <a:p>
            <a:pPr marL="0" indent="0" rtl="0">
              <a:buNone/>
            </a:pPr>
            <a:r>
              <a:rPr lang="fr-FR" dirty="0">
                <a:effectLst/>
                <a:hlinkClick r:id="rId6"/>
              </a:rPr>
              <a:t>https://eduscol.education.fr/3046/suivi-et-accompagnement-des-eleves-de-3e-et-de-2de-en-mathematiques​</a:t>
            </a:r>
            <a:endParaRPr lang="fr-FR" dirty="0">
              <a:effectLst/>
            </a:endParaRPr>
          </a:p>
          <a:p>
            <a:pPr marL="0" indent="0" rtl="0">
              <a:buNone/>
            </a:pPr>
            <a:endParaRPr lang="fr-FR" dirty="0">
              <a:effectLst/>
            </a:endParaRPr>
          </a:p>
          <a:p>
            <a:pPr marL="0" indent="0" rtl="0">
              <a:buNone/>
            </a:pPr>
            <a:endParaRPr lang="fr-FR" dirty="0">
              <a:effectLst/>
            </a:endParaRPr>
          </a:p>
          <a:p>
            <a:pPr marL="0" indent="0" rtl="0">
              <a:buNone/>
            </a:pPr>
            <a:r>
              <a:rPr lang="fr-FR" dirty="0">
                <a:effectLst/>
              </a:rPr>
              <a:t>Ressources d'accompagnement pour l'enseignement scientifique</a:t>
            </a:r>
          </a:p>
          <a:p>
            <a:pPr marL="0" indent="0" rtl="0">
              <a:buNone/>
            </a:pPr>
            <a:r>
              <a:rPr lang="fr-FR" dirty="0">
                <a:effectLst/>
                <a:hlinkClick r:id="rId7"/>
              </a:rPr>
              <a:t>https://eduscol.education.fr/1723/programmes-et-ressources-en-mathematiques-voie-gt</a:t>
            </a:r>
            <a:endParaRPr lang="fr-FR" dirty="0">
              <a:effectLst/>
            </a:endParaRPr>
          </a:p>
          <a:p>
            <a:pPr marL="0" indent="0" rtl="0">
              <a:buNone/>
            </a:pPr>
            <a:endParaRPr lang="fr-FR" dirty="0">
              <a:effectLst/>
            </a:endParaRPr>
          </a:p>
          <a:p>
            <a:pPr marL="0" indent="0" rtl="0">
              <a:buNone/>
            </a:pPr>
            <a:r>
              <a:rPr lang="fr-FR" dirty="0">
                <a:effectLst/>
              </a:rPr>
              <a:t>Le livret </a:t>
            </a:r>
            <a:r>
              <a:rPr lang="fr-FR" dirty="0" err="1">
                <a:effectLst/>
              </a:rPr>
              <a:t>géogebra</a:t>
            </a:r>
            <a:r>
              <a:rPr lang="fr-FR" dirty="0">
                <a:effectLst/>
              </a:rPr>
              <a:t> pour les mathématiques intégrées à l'enseignement scientifique</a:t>
            </a:r>
          </a:p>
          <a:p>
            <a:pPr marL="0" indent="0" rtl="0">
              <a:buNone/>
            </a:pPr>
            <a:r>
              <a:rPr lang="fr-FR" dirty="0">
                <a:effectLst/>
                <a:hlinkClick r:id="rId8"/>
              </a:rPr>
              <a:t>https://www.geogebra.org/m/gjkggufr</a:t>
            </a:r>
            <a:endParaRPr lang="fr-FR" dirty="0">
              <a:effectLst/>
            </a:endParaRPr>
          </a:p>
          <a:p>
            <a:pPr marL="0" indent="0" rtl="0">
              <a:buNone/>
            </a:pPr>
            <a:br>
              <a:rPr lang="fr-FR" dirty="0">
                <a:effectLst/>
              </a:rPr>
            </a:br>
            <a:br>
              <a:rPr lang="fr-FR" dirty="0">
                <a:effectLst/>
              </a:rPr>
            </a:br>
            <a:endParaRPr lang="fr-FR" dirty="0">
              <a:effectLst/>
            </a:endParaRPr>
          </a:p>
          <a:p>
            <a:endParaRPr lang="fr-FR" dirty="0"/>
          </a:p>
        </p:txBody>
      </p:sp>
    </p:spTree>
    <p:extLst>
      <p:ext uri="{BB962C8B-B14F-4D97-AF65-F5344CB8AC3E}">
        <p14:creationId xmlns:p14="http://schemas.microsoft.com/office/powerpoint/2010/main" val="395698950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normAutofit/>
          </a:bodyPr>
          <a:lstStyle/>
          <a:p>
            <a:pPr marL="0" indent="0" algn="ctr">
              <a:buNone/>
            </a:pPr>
            <a:endParaRPr lang="fr-FR" sz="4800" dirty="0">
              <a:solidFill>
                <a:srgbClr val="C00000"/>
              </a:solidFill>
            </a:endParaRPr>
          </a:p>
          <a:p>
            <a:pPr marL="0" indent="0" algn="ctr">
              <a:buNone/>
            </a:pPr>
            <a:endParaRPr lang="fr-FR" sz="4800" dirty="0">
              <a:solidFill>
                <a:srgbClr val="C00000"/>
              </a:solidFill>
            </a:endParaRPr>
          </a:p>
          <a:p>
            <a:pPr marL="0" indent="0" algn="ctr">
              <a:buNone/>
            </a:pPr>
            <a:r>
              <a:rPr lang="fr-FR" sz="6600" dirty="0">
                <a:solidFill>
                  <a:srgbClr val="C00000"/>
                </a:solidFill>
              </a:rPr>
              <a:t>MERCI</a:t>
            </a:r>
          </a:p>
        </p:txBody>
      </p:sp>
    </p:spTree>
    <p:extLst>
      <p:ext uri="{BB962C8B-B14F-4D97-AF65-F5344CB8AC3E}">
        <p14:creationId xmlns:p14="http://schemas.microsoft.com/office/powerpoint/2010/main" val="37813238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re 1"/>
          <p:cNvSpPr>
            <a:spLocks noGrp="1"/>
          </p:cNvSpPr>
          <p:nvPr>
            <p:ph type="title"/>
          </p:nvPr>
        </p:nvSpPr>
        <p:spPr bwMode="auto"/>
        <p:txBody>
          <a:bodyPr/>
          <a:lstStyle/>
          <a:p>
            <a:pPr>
              <a:defRPr/>
            </a:pPr>
            <a:r>
              <a:rPr lang="fr-FR" dirty="0"/>
              <a:t>Les bassins</a:t>
            </a:r>
            <a:endParaRPr dirty="0"/>
          </a:p>
        </p:txBody>
      </p:sp>
      <p:sp>
        <p:nvSpPr>
          <p:cNvPr id="5" name="Espace réservé du contenu 2"/>
          <p:cNvSpPr>
            <a:spLocks noGrp="1"/>
          </p:cNvSpPr>
          <p:nvPr>
            <p:ph idx="1"/>
          </p:nvPr>
        </p:nvSpPr>
        <p:spPr bwMode="auto">
          <a:xfrm>
            <a:off x="609600" y="2630417"/>
            <a:ext cx="4809067" cy="990601"/>
          </a:xfrm>
        </p:spPr>
        <p:txBody>
          <a:bodyPr>
            <a:normAutofit/>
          </a:bodyPr>
          <a:lstStyle/>
          <a:p>
            <a:pPr marL="0" indent="0">
              <a:buNone/>
              <a:defRPr/>
            </a:pPr>
            <a:r>
              <a:rPr lang="fr-FR" dirty="0"/>
              <a:t>Chaque bassin est suivi plus particulièrement par un IPR</a:t>
            </a:r>
            <a:endParaRPr dirty="0"/>
          </a:p>
        </p:txBody>
      </p:sp>
      <p:pic>
        <p:nvPicPr>
          <p:cNvPr id="3" name="Image 2">
            <a:extLst>
              <a:ext uri="{FF2B5EF4-FFF2-40B4-BE49-F238E27FC236}">
                <a16:creationId xmlns:a16="http://schemas.microsoft.com/office/drawing/2014/main" id="{2FB27761-D364-427B-8758-005587C1E07C}"/>
              </a:ext>
            </a:extLst>
          </p:cNvPr>
          <p:cNvPicPr>
            <a:picLocks noChangeAspect="1"/>
          </p:cNvPicPr>
          <p:nvPr/>
        </p:nvPicPr>
        <p:blipFill>
          <a:blip r:embed="rId3"/>
          <a:stretch>
            <a:fillRect/>
          </a:stretch>
        </p:blipFill>
        <p:spPr>
          <a:xfrm>
            <a:off x="6267197" y="381000"/>
            <a:ext cx="4146803" cy="6132903"/>
          </a:xfrm>
          <a:prstGeom prst="rect">
            <a:avLst/>
          </a:prstGeom>
        </p:spPr>
      </p:pic>
    </p:spTree>
    <p:extLst>
      <p:ext uri="{BB962C8B-B14F-4D97-AF65-F5344CB8AC3E}">
        <p14:creationId xmlns:p14="http://schemas.microsoft.com/office/powerpoint/2010/main" val="28641685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re 1"/>
          <p:cNvSpPr>
            <a:spLocks noGrp="1"/>
          </p:cNvSpPr>
          <p:nvPr>
            <p:ph type="title"/>
          </p:nvPr>
        </p:nvSpPr>
        <p:spPr bwMode="auto"/>
        <p:txBody>
          <a:bodyPr/>
          <a:lstStyle/>
          <a:p>
            <a:pPr>
              <a:defRPr/>
            </a:pPr>
            <a:r>
              <a:rPr lang="fr-FR">
                <a:solidFill>
                  <a:srgbClr val="C00000"/>
                </a:solidFill>
              </a:rPr>
              <a:t>Les initiatives académiques</a:t>
            </a:r>
            <a:endParaRPr/>
          </a:p>
        </p:txBody>
      </p:sp>
      <p:sp>
        <p:nvSpPr>
          <p:cNvPr id="5" name="Espace réservé du contenu 2"/>
          <p:cNvSpPr>
            <a:spLocks noGrp="1"/>
          </p:cNvSpPr>
          <p:nvPr>
            <p:ph idx="1"/>
          </p:nvPr>
        </p:nvSpPr>
        <p:spPr bwMode="auto">
          <a:xfrm>
            <a:off x="577516" y="1524000"/>
            <a:ext cx="11004884" cy="5074024"/>
          </a:xfrm>
        </p:spPr>
        <p:txBody>
          <a:bodyPr>
            <a:normAutofit lnSpcReduction="10000"/>
          </a:bodyPr>
          <a:lstStyle/>
          <a:p>
            <a:pPr marL="266700" indent="-182563">
              <a:lnSpc>
                <a:spcPct val="95000"/>
              </a:lnSpc>
              <a:defRPr/>
            </a:pPr>
            <a:r>
              <a:rPr lang="fr-FR" sz="2200" dirty="0">
                <a:latin typeface="Arial"/>
              </a:rPr>
              <a:t>Olympiades de mathématiques et Course aux nombres (CAN) :</a:t>
            </a:r>
            <a:endParaRPr sz="2200" dirty="0"/>
          </a:p>
          <a:p>
            <a:pPr marL="617220" lvl="1" indent="-342900">
              <a:lnSpc>
                <a:spcPct val="80000"/>
              </a:lnSpc>
              <a:buFontTx/>
              <a:buChar char="-"/>
              <a:defRPr/>
            </a:pPr>
            <a:r>
              <a:rPr lang="fr-FR" dirty="0"/>
              <a:t>olympiades de première : mercredi 15 mars matin ;</a:t>
            </a:r>
            <a:endParaRPr dirty="0"/>
          </a:p>
          <a:p>
            <a:pPr marL="617220" lvl="1" indent="-342900">
              <a:lnSpc>
                <a:spcPct val="80000"/>
              </a:lnSpc>
              <a:buFontTx/>
              <a:buChar char="-"/>
              <a:defRPr/>
            </a:pPr>
            <a:r>
              <a:rPr lang="fr-FR" dirty="0"/>
              <a:t>concours René MERCKHOFFER : mardi 28 mars après-midi ;</a:t>
            </a:r>
            <a:endParaRPr dirty="0"/>
          </a:p>
          <a:p>
            <a:pPr marL="617220" lvl="1" indent="-342900">
              <a:lnSpc>
                <a:spcPct val="80000"/>
              </a:lnSpc>
              <a:buFontTx/>
              <a:buChar char="-"/>
              <a:defRPr/>
            </a:pPr>
            <a:r>
              <a:rPr lang="fr-FR" dirty="0"/>
              <a:t>concours par équipe : mardi 28 mars après-midi ;</a:t>
            </a:r>
          </a:p>
          <a:p>
            <a:pPr marL="274320" lvl="1" indent="0">
              <a:lnSpc>
                <a:spcPct val="80000"/>
              </a:lnSpc>
              <a:buNone/>
              <a:defRPr/>
            </a:pPr>
            <a:r>
              <a:rPr lang="fr-FR" b="1" dirty="0"/>
              <a:t>	Lien pour s’inscrire en tant que correctrice ou correcteur : </a:t>
            </a:r>
            <a:r>
              <a:rPr lang="fr-FR" b="1" dirty="0">
                <a:hlinkClick r:id="rId3"/>
              </a:rPr>
              <a:t>formulaire</a:t>
            </a:r>
            <a:endParaRPr dirty="0"/>
          </a:p>
          <a:p>
            <a:pPr marL="617220" lvl="1" indent="-342900">
              <a:lnSpc>
                <a:spcPct val="80000"/>
              </a:lnSpc>
              <a:buFontTx/>
              <a:buChar char="-"/>
              <a:defRPr/>
            </a:pPr>
            <a:r>
              <a:rPr lang="fr-FR" dirty="0"/>
              <a:t>course aux </a:t>
            </a:r>
            <a:r>
              <a:rPr lang="fr-FR" dirty="0">
                <a:cs typeface="Arial"/>
              </a:rPr>
              <a:t>nombres : </a:t>
            </a:r>
            <a:r>
              <a:rPr lang="fr-FR" dirty="0"/>
              <a:t>une épreuve pour tous mi-mars, possibilité d’une seconde début juin pour le cycle 3.</a:t>
            </a:r>
          </a:p>
          <a:p>
            <a:pPr marL="617220" lvl="1" indent="-342900">
              <a:lnSpc>
                <a:spcPct val="80000"/>
              </a:lnSpc>
              <a:buFontTx/>
              <a:buChar char="-"/>
              <a:defRPr/>
            </a:pPr>
            <a:endParaRPr lang="fr-FR" sz="2200" dirty="0"/>
          </a:p>
          <a:p>
            <a:pPr marL="266700" lvl="1" indent="-266700">
              <a:lnSpc>
                <a:spcPct val="80000"/>
              </a:lnSpc>
              <a:defRPr/>
            </a:pPr>
            <a:r>
              <a:rPr lang="fr-FR" sz="2200" dirty="0"/>
              <a:t>Partenariats et manifestations :</a:t>
            </a:r>
            <a:endParaRPr sz="2200" dirty="0"/>
          </a:p>
          <a:p>
            <a:pPr marL="609600" lvl="2" indent="-342900" defTabSz="450850">
              <a:lnSpc>
                <a:spcPct val="80000"/>
              </a:lnSpc>
              <a:buClrTx/>
              <a:buFont typeface="Arial"/>
              <a:buChar char="-"/>
              <a:defRPr/>
            </a:pPr>
            <a:r>
              <a:rPr lang="fr-FR" sz="2000" dirty="0"/>
              <a:t>semaine des mathématiques du 6 au 15 mars 2023 : « Mathématiques à la carte » ;</a:t>
            </a:r>
            <a:endParaRPr sz="2000" dirty="0"/>
          </a:p>
          <a:p>
            <a:pPr marL="609600" lvl="2" indent="-342900" defTabSz="450850">
              <a:lnSpc>
                <a:spcPct val="80000"/>
              </a:lnSpc>
              <a:buClrTx/>
              <a:buFont typeface="Arial"/>
              <a:buChar char="-"/>
              <a:defRPr/>
            </a:pPr>
            <a:r>
              <a:rPr lang="fr-FR" sz="2000" dirty="0"/>
              <a:t>INRIA (projet CHICHE), IHÉS, </a:t>
            </a:r>
            <a:r>
              <a:rPr lang="fr-FR" sz="2000" dirty="0" err="1"/>
              <a:t>Labex</a:t>
            </a:r>
            <a:r>
              <a:rPr lang="fr-FR" sz="2000" dirty="0"/>
              <a:t> </a:t>
            </a:r>
            <a:r>
              <a:rPr lang="fr-FR" sz="2000" dirty="0" err="1"/>
              <a:t>DigiCosme</a:t>
            </a:r>
            <a:r>
              <a:rPr lang="fr-FR" sz="2000" dirty="0"/>
              <a:t> ;</a:t>
            </a:r>
            <a:endParaRPr sz="2000" dirty="0"/>
          </a:p>
          <a:p>
            <a:pPr marL="609600" lvl="2" indent="-342900" defTabSz="450850">
              <a:lnSpc>
                <a:spcPct val="80000"/>
              </a:lnSpc>
              <a:buFont typeface="Arial"/>
              <a:buChar char="-"/>
              <a:defRPr/>
            </a:pPr>
            <a:r>
              <a:rPr lang="fr-FR" sz="2000" dirty="0"/>
              <a:t>pépinière académique (stages en présentiel et stages filés).</a:t>
            </a:r>
            <a:endParaRPr sz="2000" dirty="0"/>
          </a:p>
          <a:p>
            <a:pPr marL="609600" lvl="2" indent="-342900" defTabSz="450850">
              <a:lnSpc>
                <a:spcPct val="80000"/>
              </a:lnSpc>
              <a:buFont typeface="Arial"/>
              <a:buChar char="-"/>
              <a:defRPr/>
            </a:pPr>
            <a:endParaRPr lang="fr-FR" sz="2000" dirty="0">
              <a:latin typeface="Arial"/>
            </a:endParaRPr>
          </a:p>
          <a:p>
            <a:pPr marL="342900" lvl="2" indent="-342900" defTabSz="450850">
              <a:lnSpc>
                <a:spcPct val="80000"/>
              </a:lnSpc>
              <a:buClrTx/>
              <a:defRPr/>
            </a:pPr>
            <a:r>
              <a:rPr lang="fr-FR" sz="2200" dirty="0"/>
              <a:t>D’autres concours :</a:t>
            </a:r>
            <a:endParaRPr sz="2200" dirty="0"/>
          </a:p>
          <a:p>
            <a:pPr marL="446088" lvl="2" indent="-173038" defTabSz="450850">
              <a:lnSpc>
                <a:spcPct val="80000"/>
              </a:lnSpc>
              <a:buFontTx/>
              <a:buChar char="-"/>
              <a:defRPr/>
            </a:pPr>
            <a:r>
              <a:rPr lang="fr-FR" sz="2000" dirty="0"/>
              <a:t>concours Castor Informatique : en novembre/décembre 2022, inscriptions ouvertes ;</a:t>
            </a:r>
            <a:endParaRPr sz="2000" dirty="0"/>
          </a:p>
          <a:p>
            <a:pPr marL="450850" lvl="2" indent="-184150" defTabSz="450850">
              <a:lnSpc>
                <a:spcPct val="80000"/>
              </a:lnSpc>
              <a:buFontTx/>
              <a:buChar char="-"/>
              <a:defRPr/>
            </a:pPr>
            <a:r>
              <a:rPr lang="fr-FR" sz="2000" dirty="0"/>
              <a:t>concours C-Génial : inscriptions jusqu’au 13 novembre 2022 ;</a:t>
            </a:r>
            <a:endParaRPr sz="2000" dirty="0"/>
          </a:p>
          <a:p>
            <a:pPr marL="450850" lvl="2" indent="-184150" defTabSz="450850">
              <a:lnSpc>
                <a:spcPct val="80000"/>
              </a:lnSpc>
              <a:buFontTx/>
              <a:buChar char="-"/>
              <a:defRPr/>
            </a:pPr>
            <a:r>
              <a:rPr lang="fr-FR" sz="2000" dirty="0"/>
              <a:t>concours </a:t>
            </a:r>
            <a:r>
              <a:rPr lang="fr-FR" sz="2000" dirty="0" err="1"/>
              <a:t>AlKindi</a:t>
            </a:r>
            <a:r>
              <a:rPr lang="fr-FR" sz="2000" dirty="0"/>
              <a:t>.</a:t>
            </a:r>
          </a:p>
          <a:p>
            <a:pPr marL="450850" lvl="2" indent="-184150" defTabSz="450850">
              <a:lnSpc>
                <a:spcPct val="80000"/>
              </a:lnSpc>
              <a:buFontTx/>
              <a:buChar char="-"/>
              <a:defRPr/>
            </a:pPr>
            <a:endParaRPr lang="fr-FR" sz="2000" dirty="0">
              <a:latin typeface="Arial"/>
            </a:endParaRPr>
          </a:p>
          <a:p>
            <a:pPr marL="354013" lvl="2" indent="-342900" defTabSz="450850">
              <a:lnSpc>
                <a:spcPct val="80000"/>
              </a:lnSpc>
              <a:buFont typeface="Arial"/>
              <a:buChar char="•"/>
              <a:defRPr/>
            </a:pPr>
            <a:r>
              <a:rPr lang="fr-FR" sz="2200" dirty="0"/>
              <a:t>Le site </a:t>
            </a:r>
            <a:r>
              <a:rPr lang="fr-FR" sz="2200" dirty="0" err="1"/>
              <a:t>euler</a:t>
            </a:r>
            <a:r>
              <a:rPr lang="fr-FR" sz="2200" dirty="0"/>
              <a:t> :</a:t>
            </a:r>
            <a:endParaRPr dirty="0"/>
          </a:p>
          <a:p>
            <a:pPr marL="442913" lvl="2" indent="0" defTabSz="450850">
              <a:lnSpc>
                <a:spcPct val="80000"/>
              </a:lnSpc>
              <a:buNone/>
              <a:defRPr/>
            </a:pPr>
            <a:r>
              <a:rPr lang="fr-FR" sz="2000" dirty="0"/>
              <a:t>canal principal d’information et </a:t>
            </a:r>
            <a:r>
              <a:rPr lang="fr-FR" sz="2000" dirty="0" err="1"/>
              <a:t>euler-Wims</a:t>
            </a:r>
            <a:r>
              <a:rPr lang="fr-FR" sz="2000" dirty="0"/>
              <a:t> pour l’accompagnement individualisé des élèves, en classe et hors la classe.</a:t>
            </a:r>
            <a:endParaRPr dirty="0"/>
          </a:p>
          <a:p>
            <a:pPr marL="450850" lvl="2" indent="-184150" defTabSz="450850">
              <a:lnSpc>
                <a:spcPct val="80000"/>
              </a:lnSpc>
              <a:buFontTx/>
              <a:buChar char="-"/>
              <a:defRPr/>
            </a:pPr>
            <a:endParaRPr lang="fr-FR" sz="20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re 1"/>
          <p:cNvSpPr>
            <a:spLocks noGrp="1"/>
          </p:cNvSpPr>
          <p:nvPr>
            <p:ph type="title"/>
          </p:nvPr>
        </p:nvSpPr>
        <p:spPr bwMode="auto"/>
        <p:txBody>
          <a:bodyPr/>
          <a:lstStyle/>
          <a:p>
            <a:pPr>
              <a:defRPr/>
            </a:pPr>
            <a:r>
              <a:rPr lang="fr-FR">
                <a:solidFill>
                  <a:srgbClr val="C00000"/>
                </a:solidFill>
              </a:rPr>
              <a:t>Les initiatives académiques</a:t>
            </a:r>
            <a:endParaRPr/>
          </a:p>
        </p:txBody>
      </p:sp>
      <p:sp>
        <p:nvSpPr>
          <p:cNvPr id="5" name="Espace réservé du contenu 2"/>
          <p:cNvSpPr>
            <a:spLocks noGrp="1"/>
          </p:cNvSpPr>
          <p:nvPr>
            <p:ph idx="1"/>
          </p:nvPr>
        </p:nvSpPr>
        <p:spPr bwMode="auto">
          <a:xfrm>
            <a:off x="577516" y="1524000"/>
            <a:ext cx="11004884" cy="5074024"/>
          </a:xfrm>
        </p:spPr>
        <p:txBody>
          <a:bodyPr>
            <a:normAutofit lnSpcReduction="10000"/>
          </a:bodyPr>
          <a:lstStyle/>
          <a:p>
            <a:pPr marL="266700" indent="-182563">
              <a:lnSpc>
                <a:spcPct val="95000"/>
              </a:lnSpc>
              <a:defRPr/>
            </a:pPr>
            <a:r>
              <a:rPr lang="fr-FR" sz="2200" dirty="0">
                <a:latin typeface="Arial"/>
              </a:rPr>
              <a:t>Olympiades de mathématiques et Course aux nombres (CAN) :</a:t>
            </a:r>
            <a:endParaRPr sz="2200" dirty="0"/>
          </a:p>
          <a:p>
            <a:pPr marL="617220" lvl="1" indent="-342900">
              <a:lnSpc>
                <a:spcPct val="80000"/>
              </a:lnSpc>
              <a:buFontTx/>
              <a:buChar char="-"/>
              <a:defRPr/>
            </a:pPr>
            <a:r>
              <a:rPr lang="fr-FR" dirty="0"/>
              <a:t>olympiades de première : mercredi 15 mars matin ;</a:t>
            </a:r>
            <a:endParaRPr dirty="0"/>
          </a:p>
          <a:p>
            <a:pPr marL="617220" lvl="1" indent="-342900">
              <a:lnSpc>
                <a:spcPct val="80000"/>
              </a:lnSpc>
              <a:buFontTx/>
              <a:buChar char="-"/>
              <a:defRPr/>
            </a:pPr>
            <a:r>
              <a:rPr lang="fr-FR" dirty="0"/>
              <a:t>concours René MERCKHOFFER : mardi 28 mars après-midi ;</a:t>
            </a:r>
            <a:endParaRPr dirty="0"/>
          </a:p>
          <a:p>
            <a:pPr marL="617220" lvl="1" indent="-342900">
              <a:lnSpc>
                <a:spcPct val="80000"/>
              </a:lnSpc>
              <a:buFontTx/>
              <a:buChar char="-"/>
              <a:defRPr/>
            </a:pPr>
            <a:r>
              <a:rPr lang="fr-FR" dirty="0"/>
              <a:t>concours par équipe : mardi 28 mars après-midi ;</a:t>
            </a:r>
            <a:endParaRPr dirty="0"/>
          </a:p>
          <a:p>
            <a:pPr marL="617220" lvl="1" indent="-342900">
              <a:lnSpc>
                <a:spcPct val="80000"/>
              </a:lnSpc>
              <a:buFontTx/>
              <a:buChar char="-"/>
              <a:defRPr/>
            </a:pPr>
            <a:r>
              <a:rPr lang="fr-FR" dirty="0"/>
              <a:t>course aux </a:t>
            </a:r>
            <a:r>
              <a:rPr lang="fr-FR" dirty="0">
                <a:cs typeface="Arial"/>
              </a:rPr>
              <a:t>nombres : </a:t>
            </a:r>
            <a:r>
              <a:rPr lang="fr-FR" dirty="0"/>
              <a:t>une épreuve pour tous mi-mars, possibilité d’une seconde début juin pour le cycle 3.</a:t>
            </a:r>
          </a:p>
          <a:p>
            <a:pPr marL="617220" lvl="1" indent="-342900">
              <a:lnSpc>
                <a:spcPct val="80000"/>
              </a:lnSpc>
              <a:buFontTx/>
              <a:buChar char="-"/>
              <a:defRPr/>
            </a:pPr>
            <a:endParaRPr lang="fr-FR" sz="2200" dirty="0"/>
          </a:p>
          <a:p>
            <a:pPr marL="266700" lvl="1" indent="-266700">
              <a:lnSpc>
                <a:spcPct val="80000"/>
              </a:lnSpc>
              <a:defRPr/>
            </a:pPr>
            <a:r>
              <a:rPr lang="fr-FR" sz="2200" dirty="0"/>
              <a:t>Partenariats et manifestations :</a:t>
            </a:r>
            <a:endParaRPr sz="2200" dirty="0"/>
          </a:p>
          <a:p>
            <a:pPr marL="609600" lvl="2" indent="-342900" defTabSz="450850">
              <a:lnSpc>
                <a:spcPct val="80000"/>
              </a:lnSpc>
              <a:buClrTx/>
              <a:buFont typeface="Arial"/>
              <a:buChar char="-"/>
              <a:defRPr/>
            </a:pPr>
            <a:r>
              <a:rPr lang="fr-FR" sz="2000" dirty="0"/>
              <a:t>semaine des mathématiques du 6 au 15 mars 2023 : « Mathématiques à la carte » ;</a:t>
            </a:r>
            <a:endParaRPr sz="2000" dirty="0"/>
          </a:p>
          <a:p>
            <a:pPr marL="609600" lvl="2" indent="-342900" defTabSz="450850">
              <a:lnSpc>
                <a:spcPct val="80000"/>
              </a:lnSpc>
              <a:buClrTx/>
              <a:buFont typeface="Arial"/>
              <a:buChar char="-"/>
              <a:defRPr/>
            </a:pPr>
            <a:r>
              <a:rPr lang="fr-FR" sz="2000" dirty="0"/>
              <a:t>INRIA (projet CHICHE), IHÉS, </a:t>
            </a:r>
            <a:r>
              <a:rPr lang="fr-FR" sz="2000" dirty="0" err="1"/>
              <a:t>Labex</a:t>
            </a:r>
            <a:r>
              <a:rPr lang="fr-FR" sz="2000" dirty="0"/>
              <a:t> </a:t>
            </a:r>
            <a:r>
              <a:rPr lang="fr-FR" sz="2000" dirty="0" err="1"/>
              <a:t>DigiCosme</a:t>
            </a:r>
            <a:r>
              <a:rPr lang="fr-FR" sz="2000" dirty="0"/>
              <a:t> ;</a:t>
            </a:r>
            <a:endParaRPr sz="2000" dirty="0"/>
          </a:p>
          <a:p>
            <a:pPr marL="609600" lvl="2" indent="-342900" defTabSz="450850">
              <a:lnSpc>
                <a:spcPct val="80000"/>
              </a:lnSpc>
              <a:buFont typeface="Arial"/>
              <a:buChar char="-"/>
              <a:defRPr/>
            </a:pPr>
            <a:r>
              <a:rPr lang="fr-FR" sz="2000" dirty="0"/>
              <a:t>pépinière académique (stages en présentiel et stages filés).</a:t>
            </a:r>
            <a:endParaRPr sz="2000" dirty="0"/>
          </a:p>
          <a:p>
            <a:pPr marL="609600" lvl="2" indent="-342900" defTabSz="450850">
              <a:lnSpc>
                <a:spcPct val="80000"/>
              </a:lnSpc>
              <a:buFont typeface="Arial"/>
              <a:buChar char="-"/>
              <a:defRPr/>
            </a:pPr>
            <a:endParaRPr lang="fr-FR" sz="2000" dirty="0">
              <a:latin typeface="Arial"/>
            </a:endParaRPr>
          </a:p>
          <a:p>
            <a:pPr marL="342900" lvl="2" indent="-342900" defTabSz="450850">
              <a:lnSpc>
                <a:spcPct val="80000"/>
              </a:lnSpc>
              <a:buClrTx/>
              <a:defRPr/>
            </a:pPr>
            <a:r>
              <a:rPr lang="fr-FR" sz="2200" dirty="0"/>
              <a:t>D’autres concours :</a:t>
            </a:r>
            <a:endParaRPr sz="2200" dirty="0"/>
          </a:p>
          <a:p>
            <a:pPr marL="446088" lvl="2" indent="-173038" defTabSz="450850">
              <a:lnSpc>
                <a:spcPct val="80000"/>
              </a:lnSpc>
              <a:buFontTx/>
              <a:buChar char="-"/>
              <a:defRPr/>
            </a:pPr>
            <a:r>
              <a:rPr lang="fr-FR" sz="2000" dirty="0"/>
              <a:t>concours Castor Informatique : en novembre/décembre 2022, inscriptions ouvertes ;</a:t>
            </a:r>
            <a:endParaRPr sz="2000" dirty="0"/>
          </a:p>
          <a:p>
            <a:pPr marL="450850" lvl="2" indent="-184150" defTabSz="450850">
              <a:lnSpc>
                <a:spcPct val="80000"/>
              </a:lnSpc>
              <a:buFontTx/>
              <a:buChar char="-"/>
              <a:defRPr/>
            </a:pPr>
            <a:r>
              <a:rPr lang="fr-FR" sz="2000" dirty="0"/>
              <a:t>concours C-Génial : inscriptions jusqu’au 13 novembre 2022 ;</a:t>
            </a:r>
            <a:endParaRPr sz="2000" dirty="0"/>
          </a:p>
          <a:p>
            <a:pPr marL="450850" lvl="2" indent="-184150" defTabSz="450850">
              <a:lnSpc>
                <a:spcPct val="80000"/>
              </a:lnSpc>
              <a:buFontTx/>
              <a:buChar char="-"/>
              <a:defRPr/>
            </a:pPr>
            <a:r>
              <a:rPr lang="fr-FR" sz="2000" dirty="0"/>
              <a:t>concours </a:t>
            </a:r>
            <a:r>
              <a:rPr lang="fr-FR" sz="2000" dirty="0" err="1"/>
              <a:t>AlKindi</a:t>
            </a:r>
            <a:r>
              <a:rPr lang="fr-FR" sz="2000" dirty="0"/>
              <a:t>.</a:t>
            </a:r>
          </a:p>
          <a:p>
            <a:pPr marL="450850" lvl="2" indent="-184150" defTabSz="450850">
              <a:lnSpc>
                <a:spcPct val="80000"/>
              </a:lnSpc>
              <a:buFontTx/>
              <a:buChar char="-"/>
              <a:defRPr/>
            </a:pPr>
            <a:endParaRPr lang="fr-FR" sz="2000" dirty="0">
              <a:latin typeface="Arial"/>
            </a:endParaRPr>
          </a:p>
          <a:p>
            <a:pPr marL="354013" lvl="2" indent="-342900" defTabSz="450850">
              <a:lnSpc>
                <a:spcPct val="80000"/>
              </a:lnSpc>
              <a:buFont typeface="Arial"/>
              <a:buChar char="•"/>
              <a:defRPr/>
            </a:pPr>
            <a:r>
              <a:rPr lang="fr-FR" sz="2200" dirty="0"/>
              <a:t>Le site </a:t>
            </a:r>
            <a:r>
              <a:rPr lang="fr-FR" sz="2200" dirty="0" err="1"/>
              <a:t>euler</a:t>
            </a:r>
            <a:r>
              <a:rPr lang="fr-FR" sz="2200" dirty="0"/>
              <a:t> :</a:t>
            </a:r>
            <a:endParaRPr dirty="0"/>
          </a:p>
          <a:p>
            <a:pPr marL="442913" lvl="2" indent="0" defTabSz="450850">
              <a:lnSpc>
                <a:spcPct val="80000"/>
              </a:lnSpc>
              <a:buNone/>
              <a:defRPr/>
            </a:pPr>
            <a:r>
              <a:rPr lang="fr-FR" sz="2000" dirty="0"/>
              <a:t>canal principal d’information et </a:t>
            </a:r>
            <a:r>
              <a:rPr lang="fr-FR" sz="2000" dirty="0" err="1"/>
              <a:t>euler-Wims</a:t>
            </a:r>
            <a:r>
              <a:rPr lang="fr-FR" sz="2000" dirty="0"/>
              <a:t> pour l’accompagnement individualisé des élèves, en classe et hors la classe.</a:t>
            </a:r>
            <a:endParaRPr dirty="0"/>
          </a:p>
          <a:p>
            <a:pPr marL="450850" lvl="2" indent="-184150" defTabSz="450850">
              <a:lnSpc>
                <a:spcPct val="80000"/>
              </a:lnSpc>
              <a:buFontTx/>
              <a:buChar char="-"/>
              <a:defRPr/>
            </a:pPr>
            <a:endParaRPr lang="fr-FR" sz="20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564E440-5371-4025-A76B-73089579188F}"/>
              </a:ext>
            </a:extLst>
          </p:cNvPr>
          <p:cNvSpPr>
            <a:spLocks noGrp="1"/>
          </p:cNvSpPr>
          <p:nvPr>
            <p:ph type="title"/>
          </p:nvPr>
        </p:nvSpPr>
        <p:spPr/>
        <p:txBody>
          <a:bodyPr/>
          <a:lstStyle/>
          <a:p>
            <a:r>
              <a:rPr lang="fr-FR" dirty="0"/>
              <a:t>Vie des mathématiques (nouvelle rubrique Euler)</a:t>
            </a:r>
          </a:p>
        </p:txBody>
      </p:sp>
      <p:pic>
        <p:nvPicPr>
          <p:cNvPr id="1027" name="F7784041-51FE-4693-B896-1A59CFB64EEA" descr="CB0C5D75-9990-4619-B271-F5FF8DB622AA">
            <a:extLst>
              <a:ext uri="{FF2B5EF4-FFF2-40B4-BE49-F238E27FC236}">
                <a16:creationId xmlns:a16="http://schemas.microsoft.com/office/drawing/2014/main" id="{B704200B-8E92-4B37-8B14-7583273F79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6206" y="1524000"/>
            <a:ext cx="8571223" cy="51159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939307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a:extLst>
              <a:ext uri="{FF2B5EF4-FFF2-40B4-BE49-F238E27FC236}">
                <a16:creationId xmlns:a16="http://schemas.microsoft.com/office/drawing/2014/main" id="{7D64EB03-EC5E-ADC5-A269-8F22EB454387}"/>
              </a:ext>
            </a:extLst>
          </p:cNvPr>
          <p:cNvSpPr txBox="1"/>
          <p:nvPr/>
        </p:nvSpPr>
        <p:spPr>
          <a:xfrm>
            <a:off x="318654" y="277091"/>
            <a:ext cx="11139054"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4000" dirty="0">
                <a:latin typeface="Arial"/>
                <a:ea typeface="Calibri"/>
                <a:cs typeface="Calibri"/>
              </a:rPr>
              <a:t>PAGE SELO SUR EULER </a:t>
            </a:r>
          </a:p>
        </p:txBody>
      </p:sp>
      <p:pic>
        <p:nvPicPr>
          <p:cNvPr id="7" name="Image 7" descr="Une image contenant carte&#10;&#10;Description générée automatiquement">
            <a:extLst>
              <a:ext uri="{FF2B5EF4-FFF2-40B4-BE49-F238E27FC236}">
                <a16:creationId xmlns:a16="http://schemas.microsoft.com/office/drawing/2014/main" id="{97DDA442-1203-37C4-2F38-6D8EAEB46993}"/>
              </a:ext>
            </a:extLst>
          </p:cNvPr>
          <p:cNvPicPr>
            <a:picLocks noChangeAspect="1"/>
          </p:cNvPicPr>
          <p:nvPr/>
        </p:nvPicPr>
        <p:blipFill>
          <a:blip r:embed="rId3"/>
          <a:stretch>
            <a:fillRect/>
          </a:stretch>
        </p:blipFill>
        <p:spPr>
          <a:xfrm>
            <a:off x="8206856" y="1145640"/>
            <a:ext cx="3763993" cy="4311847"/>
          </a:xfrm>
          <a:prstGeom prst="rect">
            <a:avLst/>
          </a:prstGeom>
        </p:spPr>
      </p:pic>
      <p:grpSp>
        <p:nvGrpSpPr>
          <p:cNvPr id="10" name="Groupe 9">
            <a:extLst>
              <a:ext uri="{FF2B5EF4-FFF2-40B4-BE49-F238E27FC236}">
                <a16:creationId xmlns:a16="http://schemas.microsoft.com/office/drawing/2014/main" id="{B830695B-5325-ADFD-F959-08833BA94792}"/>
              </a:ext>
            </a:extLst>
          </p:cNvPr>
          <p:cNvGrpSpPr/>
          <p:nvPr/>
        </p:nvGrpSpPr>
        <p:grpSpPr>
          <a:xfrm>
            <a:off x="164164" y="1708618"/>
            <a:ext cx="7861539" cy="3976355"/>
            <a:chOff x="221673" y="1205410"/>
            <a:chExt cx="7861539" cy="3976355"/>
          </a:xfrm>
        </p:grpSpPr>
        <p:pic>
          <p:nvPicPr>
            <p:cNvPr id="8" name="Image 8" descr="Une image contenant texte&#10;&#10;Description générée automatiquement">
              <a:extLst>
                <a:ext uri="{FF2B5EF4-FFF2-40B4-BE49-F238E27FC236}">
                  <a16:creationId xmlns:a16="http://schemas.microsoft.com/office/drawing/2014/main" id="{CCDC3CFB-1C29-00D8-E2AB-585D81C37CD5}"/>
                </a:ext>
              </a:extLst>
            </p:cNvPr>
            <p:cNvPicPr>
              <a:picLocks noChangeAspect="1"/>
            </p:cNvPicPr>
            <p:nvPr/>
          </p:nvPicPr>
          <p:blipFill>
            <a:blip r:embed="rId4"/>
            <a:stretch>
              <a:fillRect/>
            </a:stretch>
          </p:blipFill>
          <p:spPr>
            <a:xfrm>
              <a:off x="221673" y="1205410"/>
              <a:ext cx="7861539" cy="3745825"/>
            </a:xfrm>
            <a:prstGeom prst="rect">
              <a:avLst/>
            </a:prstGeom>
          </p:spPr>
        </p:pic>
        <p:sp>
          <p:nvSpPr>
            <p:cNvPr id="9" name="Flèche : bas 8">
              <a:extLst>
                <a:ext uri="{FF2B5EF4-FFF2-40B4-BE49-F238E27FC236}">
                  <a16:creationId xmlns:a16="http://schemas.microsoft.com/office/drawing/2014/main" id="{A5BCD24E-6F4A-DDC3-C77B-AB200BFB09D5}"/>
                </a:ext>
              </a:extLst>
            </p:cNvPr>
            <p:cNvSpPr/>
            <p:nvPr/>
          </p:nvSpPr>
          <p:spPr>
            <a:xfrm>
              <a:off x="2560370" y="3643388"/>
              <a:ext cx="531962" cy="153837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1" name="ZoneTexte 10">
            <a:extLst>
              <a:ext uri="{FF2B5EF4-FFF2-40B4-BE49-F238E27FC236}">
                <a16:creationId xmlns:a16="http://schemas.microsoft.com/office/drawing/2014/main" id="{BE9EBF2B-7612-3701-F1FF-EECB4E93672C}"/>
              </a:ext>
            </a:extLst>
          </p:cNvPr>
          <p:cNvSpPr txBox="1"/>
          <p:nvPr/>
        </p:nvSpPr>
        <p:spPr>
          <a:xfrm>
            <a:off x="224287" y="1144437"/>
            <a:ext cx="613625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hlinkClick r:id="rId5"/>
              </a:rPr>
              <a:t>DNL - Mathématiques (ac-versailles.fr)</a:t>
            </a:r>
            <a:endParaRPr lang="en-US"/>
          </a:p>
        </p:txBody>
      </p:sp>
      <p:sp>
        <p:nvSpPr>
          <p:cNvPr id="12" name="ZoneTexte 11">
            <a:extLst>
              <a:ext uri="{FF2B5EF4-FFF2-40B4-BE49-F238E27FC236}">
                <a16:creationId xmlns:a16="http://schemas.microsoft.com/office/drawing/2014/main" id="{7CC3D197-DE5A-D533-1BBE-F3193C274344}"/>
              </a:ext>
            </a:extLst>
          </p:cNvPr>
          <p:cNvSpPr txBox="1"/>
          <p:nvPr/>
        </p:nvSpPr>
        <p:spPr>
          <a:xfrm>
            <a:off x="661737" y="5755105"/>
            <a:ext cx="1015631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dirty="0">
                <a:ea typeface="Calibri"/>
                <a:cs typeface="Calibri"/>
              </a:rPr>
              <a:t>Rubrique témoignages : d</a:t>
            </a:r>
            <a:r>
              <a:rPr lang="fr-FR" dirty="0"/>
              <a:t>es exemples de projets pédagogiques dans la classe ou en mobilités</a:t>
            </a:r>
          </a:p>
        </p:txBody>
      </p:sp>
    </p:spTree>
    <p:extLst>
      <p:ext uri="{BB962C8B-B14F-4D97-AF65-F5344CB8AC3E}">
        <p14:creationId xmlns:p14="http://schemas.microsoft.com/office/powerpoint/2010/main" val="5687238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31C12F0-4B0C-5608-120D-38E6118C5394}"/>
              </a:ext>
            </a:extLst>
          </p:cNvPr>
          <p:cNvSpPr>
            <a:spLocks noGrp="1"/>
          </p:cNvSpPr>
          <p:nvPr>
            <p:ph type="title"/>
          </p:nvPr>
        </p:nvSpPr>
        <p:spPr/>
        <p:txBody>
          <a:bodyPr/>
          <a:lstStyle/>
          <a:p>
            <a:r>
              <a:rPr lang="fr-FR" dirty="0"/>
              <a:t>Formations : présentation de l’EAFC</a:t>
            </a:r>
          </a:p>
        </p:txBody>
      </p:sp>
      <p:sp>
        <p:nvSpPr>
          <p:cNvPr id="3" name="Espace réservé du contenu 2">
            <a:extLst>
              <a:ext uri="{FF2B5EF4-FFF2-40B4-BE49-F238E27FC236}">
                <a16:creationId xmlns:a16="http://schemas.microsoft.com/office/drawing/2014/main" id="{50CCD7A6-C808-0A7A-9F02-033F536556BD}"/>
              </a:ext>
            </a:extLst>
          </p:cNvPr>
          <p:cNvSpPr>
            <a:spLocks noGrp="1"/>
          </p:cNvSpPr>
          <p:nvPr>
            <p:ph idx="1"/>
          </p:nvPr>
        </p:nvSpPr>
        <p:spPr/>
        <p:txBody>
          <a:bodyPr>
            <a:normAutofit fontScale="70000" lnSpcReduction="20000"/>
          </a:bodyPr>
          <a:lstStyle/>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r>
              <a:rPr lang="fr-FR" dirty="0"/>
              <a:t>Adresse : </a:t>
            </a:r>
            <a:r>
              <a:rPr lang="fr-FR" dirty="0">
                <a:hlinkClick r:id="rId3"/>
              </a:rPr>
              <a:t>https://www.ac-versailles.fr/eafc</a:t>
            </a:r>
            <a:endParaRPr lang="fr-FR" dirty="0"/>
          </a:p>
          <a:p>
            <a:endParaRPr lang="fr-FR" dirty="0"/>
          </a:p>
          <a:p>
            <a:r>
              <a:rPr lang="fr-FR" dirty="0"/>
              <a:t>Des formations ouvertes à l’ensemble des personnels de l’académie</a:t>
            </a:r>
          </a:p>
          <a:p>
            <a:endParaRPr lang="fr-FR" dirty="0"/>
          </a:p>
          <a:p>
            <a:endParaRPr lang="fr-FR" dirty="0"/>
          </a:p>
          <a:p>
            <a:endParaRPr lang="fr-FR" dirty="0"/>
          </a:p>
          <a:p>
            <a:endParaRPr lang="fr-FR" dirty="0"/>
          </a:p>
          <a:p>
            <a:endParaRPr lang="fr-FR" dirty="0"/>
          </a:p>
        </p:txBody>
      </p:sp>
      <p:pic>
        <p:nvPicPr>
          <p:cNvPr id="5" name="Image 4">
            <a:extLst>
              <a:ext uri="{FF2B5EF4-FFF2-40B4-BE49-F238E27FC236}">
                <a16:creationId xmlns:a16="http://schemas.microsoft.com/office/drawing/2014/main" id="{FC30FDBE-9DEB-D691-DBFD-EA1ABDAA0A7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28536" y="1420320"/>
            <a:ext cx="7456961" cy="4197244"/>
          </a:xfrm>
          <a:prstGeom prst="rect">
            <a:avLst/>
          </a:prstGeom>
        </p:spPr>
      </p:pic>
    </p:spTree>
    <p:extLst>
      <p:ext uri="{BB962C8B-B14F-4D97-AF65-F5344CB8AC3E}">
        <p14:creationId xmlns:p14="http://schemas.microsoft.com/office/powerpoint/2010/main" val="341409542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g"/></Relationships>
</file>

<file path=ppt/theme/theme1.xml><?xml version="1.0" encoding="utf-8"?>
<a:theme xmlns:a="http://schemas.openxmlformats.org/drawingml/2006/main" name="Thème1">
  <a:themeElements>
    <a:clrScheme name="Clarté">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que 2">
      <a:majorFont>
        <a:latin typeface="Arial"/>
        <a:ea typeface="Arial"/>
        <a:cs typeface="Arial"/>
      </a:majorFont>
      <a:minorFont>
        <a:latin typeface="Arial"/>
        <a:ea typeface="Arial"/>
        <a:cs typeface="Arial"/>
      </a:minorFont>
    </a:fontScheme>
    <a:fmtScheme name="Clarté">
      <a:fillStyleLst>
        <a:solidFill>
          <a:schemeClr val="phClr"/>
        </a:solidFill>
        <a:gradFill>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gradFill>
        <a:gradFill>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gradFill>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majorFont>
      <a:minorFont>
        <a:latin typeface="Calibri"/>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3A9239E6FF5A348BBBD11FFF81D7059" ma:contentTypeVersion="4" ma:contentTypeDescription="Crée un document." ma:contentTypeScope="" ma:versionID="655b0d613545d54a11ca220576118bb3">
  <xsd:schema xmlns:xsd="http://www.w3.org/2001/XMLSchema" xmlns:xs="http://www.w3.org/2001/XMLSchema" xmlns:p="http://schemas.microsoft.com/office/2006/metadata/properties" xmlns:ns2="26e49db9-2fc5-4575-8d46-62a93d39be42" targetNamespace="http://schemas.microsoft.com/office/2006/metadata/properties" ma:root="true" ma:fieldsID="1b7158f274acd5e543a2416c170d7a21" ns2:_="">
    <xsd:import namespace="26e49db9-2fc5-4575-8d46-62a93d39be4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6e49db9-2fc5-4575-8d46-62a93d39be4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CE678D5-8FBA-4CBA-9C03-F912E7DA72B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6e49db9-2fc5-4575-8d46-62a93d39be4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7B0FDD1-838B-4219-82F1-398F426A68CD}">
  <ds:schemaRefs>
    <ds:schemaRef ds:uri="http://schemas.microsoft.com/sharepoint/v3/contenttype/forms"/>
  </ds:schemaRefs>
</ds:datastoreItem>
</file>

<file path=customXml/itemProps3.xml><?xml version="1.0" encoding="utf-8"?>
<ds:datastoreItem xmlns:ds="http://schemas.openxmlformats.org/officeDocument/2006/customXml" ds:itemID="{48CDA705-EBD9-49BC-A22B-377C66136315}">
  <ds:schemaRefs>
    <ds:schemaRef ds:uri="http://schemas.microsoft.com/office/2006/metadata/properties"/>
    <ds:schemaRef ds:uri="26e49db9-2fc5-4575-8d46-62a93d39be42"/>
    <ds:schemaRef ds:uri="http://purl.org/dc/terms/"/>
    <ds:schemaRef ds:uri="http://purl.org/dc/dcmitype/"/>
    <ds:schemaRef ds:uri="http://schemas.microsoft.com/office/2006/documentManagement/types"/>
    <ds:schemaRef ds:uri="http://purl.org/dc/elements/1.1/"/>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1923</TotalTime>
  <Words>3437</Words>
  <Application>Microsoft Office PowerPoint</Application>
  <PresentationFormat>Grand écran</PresentationFormat>
  <Paragraphs>496</Paragraphs>
  <Slides>38</Slides>
  <Notes>37</Notes>
  <HiddenSlides>0</HiddenSlides>
  <MMClips>0</MMClips>
  <ScaleCrop>false</ScaleCrop>
  <HeadingPairs>
    <vt:vector size="6" baseType="variant">
      <vt:variant>
        <vt:lpstr>Polices utilisées</vt:lpstr>
      </vt:variant>
      <vt:variant>
        <vt:i4>9</vt:i4>
      </vt:variant>
      <vt:variant>
        <vt:lpstr>Thème</vt:lpstr>
      </vt:variant>
      <vt:variant>
        <vt:i4>1</vt:i4>
      </vt:variant>
      <vt:variant>
        <vt:lpstr>Titres des diapositives</vt:lpstr>
      </vt:variant>
      <vt:variant>
        <vt:i4>38</vt:i4>
      </vt:variant>
    </vt:vector>
  </HeadingPairs>
  <TitlesOfParts>
    <vt:vector size="48" baseType="lpstr">
      <vt:lpstr>Arial</vt:lpstr>
      <vt:lpstr>Calibri</vt:lpstr>
      <vt:lpstr>Cambria Math</vt:lpstr>
      <vt:lpstr>Courier New</vt:lpstr>
      <vt:lpstr>Marianne</vt:lpstr>
      <vt:lpstr>Noto Sans CJK SC</vt:lpstr>
      <vt:lpstr>Symbol</vt:lpstr>
      <vt:lpstr>Times New Roman</vt:lpstr>
      <vt:lpstr>Wingdings</vt:lpstr>
      <vt:lpstr>Thème1</vt:lpstr>
      <vt:lpstr>Rentrée mathématique</vt:lpstr>
      <vt:lpstr>Plan de la réunion</vt:lpstr>
      <vt:lpstr>Les IPR de mathématiques de l’académie de Versailles</vt:lpstr>
      <vt:lpstr>Les bassins</vt:lpstr>
      <vt:lpstr>Les initiatives académiques</vt:lpstr>
      <vt:lpstr>Les initiatives académiques</vt:lpstr>
      <vt:lpstr>Vie des mathématiques (nouvelle rubrique Euler)</vt:lpstr>
      <vt:lpstr>Présentation PowerPoint</vt:lpstr>
      <vt:lpstr>Formations : présentation de l’EAFC</vt:lpstr>
      <vt:lpstr>Formations : présentation de l’EAFC</vt:lpstr>
      <vt:lpstr>Formations : présentation de l’EAFC</vt:lpstr>
      <vt:lpstr>Evaluations sixième  Tests de positionnement seconde</vt:lpstr>
      <vt:lpstr>Évaluations 6e - tests de positionnement 2nde </vt:lpstr>
      <vt:lpstr>Ressources pour la classe de sixième</vt:lpstr>
      <vt:lpstr>Ressources pour la classe de seconde</vt:lpstr>
      <vt:lpstr>Plan Lettres &amp; Mathématiques en seconde</vt:lpstr>
      <vt:lpstr>Plan Lettres &amp; Mathématiques en seconde</vt:lpstr>
      <vt:lpstr>Option Mathématiques intégrées à l'enseignement scientifique</vt:lpstr>
      <vt:lpstr>Option Mathématiques intégrées à l'enseignement scientifique.</vt:lpstr>
      <vt:lpstr>Option Mathématiques intégrées à l'enseignement scientifique.</vt:lpstr>
      <vt:lpstr>Option « Mathématiques intégrées à l'enseignement scientifique ».  </vt:lpstr>
      <vt:lpstr>Développer différents types de raisonnement</vt:lpstr>
      <vt:lpstr>TRACE ÉCRITE -1-</vt:lpstr>
      <vt:lpstr>TRACE ÉCRITE -2-</vt:lpstr>
      <vt:lpstr>La résolution de problèmes mathématiques</vt:lpstr>
      <vt:lpstr>Grand Oral : Mathématiques</vt:lpstr>
      <vt:lpstr>Grand Oral : Mathématiques</vt:lpstr>
      <vt:lpstr>Euler-wims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Formations EULER - WIMS</vt:lpstr>
      <vt:lpstr>Quelques ressources partagées sur le tchat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Rentrée mathématique</dc:title>
  <dc:creator>Evelyne Roudneff</dc:creator>
  <cp:lastModifiedBy>Christine Weill</cp:lastModifiedBy>
  <cp:revision>122</cp:revision>
  <cp:lastPrinted>2022-09-14T12:29:47Z</cp:lastPrinted>
  <dcterms:modified xsi:type="dcterms:W3CDTF">2022-09-25T15:21:24Z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0x01010013A9239E6FF5A348BBBD11FFF81D7059</vt:lpwstr>
  </property>
</Properties>
</file>