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0365" autoAdjust="0"/>
  </p:normalViewPr>
  <p:slideViewPr>
    <p:cSldViewPr snapToGrid="0">
      <p:cViewPr varScale="1">
        <p:scale>
          <a:sx n="37" d="100"/>
          <a:sy n="37" d="100"/>
        </p:scale>
        <p:origin x="193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9F3642E-CADE-4F7C-A309-58AA58A303AF}" type="datetimeFigureOut">
              <a:rPr lang="fr-FR"/>
              <a:t>27/09/2020</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6B2E1CC0-9ECC-4723-9E80-88A86082B7DE}"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a:t>Rôle des IPR et des PAIR</a:t>
            </a:r>
            <a:endParaRPr/>
          </a:p>
          <a:p>
            <a:pPr>
              <a:defRPr/>
            </a:pPr>
            <a:endParaRPr lang="fr-FR"/>
          </a:p>
        </p:txBody>
      </p:sp>
      <p:sp>
        <p:nvSpPr>
          <p:cNvPr id="6" name="Espace réservé du numéro de diapositive 3"/>
          <p:cNvSpPr>
            <a:spLocks noGrp="1"/>
          </p:cNvSpPr>
          <p:nvPr>
            <p:ph type="sldNum" sz="quarter" idx="10"/>
          </p:nvPr>
        </p:nvSpPr>
        <p:spPr bwMode="auto"/>
        <p:txBody>
          <a:bodyPr/>
          <a:lstStyle/>
          <a:p>
            <a:pPr>
              <a:defRPr/>
            </a:pPr>
            <a:fld id="{8140B2F8-46CF-47D6-9A00-822FCBDEB5D6}" type="slidenum">
              <a:rPr lang="fr-F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exemple </a:t>
            </a:r>
            <a:r>
              <a:rPr lang="fr-FR" dirty="0" smtClean="0"/>
              <a:t>d’exercices </a:t>
            </a:r>
            <a:r>
              <a:rPr lang="fr-FR" dirty="0" smtClean="0"/>
              <a:t>pour Espace et géométrie</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14</a:t>
            </a:fld>
            <a:endParaRPr lang="fr-FR"/>
          </a:p>
        </p:txBody>
      </p:sp>
    </p:spTree>
    <p:extLst>
      <p:ext uri="{BB962C8B-B14F-4D97-AF65-F5344CB8AC3E}">
        <p14:creationId xmlns:p14="http://schemas.microsoft.com/office/powerpoint/2010/main" val="34755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b="1" dirty="0" smtClean="0"/>
              <a:t>L’oral est un moyen de détecter les notions acquises ou les fragilités, de consolider certains apprentissages</a:t>
            </a:r>
            <a:endParaRPr lang="fr-FR" dirty="0" smtClean="0"/>
          </a:p>
          <a:p>
            <a:pPr marL="0" marR="0" lvl="0" indent="0" algn="l" defTabSz="914400">
              <a:lnSpc>
                <a:spcPct val="100000"/>
              </a:lnSpc>
              <a:spcBef>
                <a:spcPts val="0"/>
              </a:spcBef>
              <a:spcAft>
                <a:spcPts val="0"/>
              </a:spcAft>
              <a:buClrTx/>
              <a:buSzTx/>
              <a:buFontTx/>
              <a:buNone/>
              <a:defRPr/>
            </a:pPr>
            <a:r>
              <a:rPr lang="fr-FR" dirty="0" smtClean="0"/>
              <a:t>Début de cours : correction d’activités mentales, restitution du cours précédent (un </a:t>
            </a:r>
            <a:r>
              <a:rPr lang="fr-FR" dirty="0" err="1" smtClean="0"/>
              <a:t>visualiseur</a:t>
            </a:r>
            <a:r>
              <a:rPr lang="fr-FR" dirty="0" smtClean="0"/>
              <a:t> peut être très utile)</a:t>
            </a:r>
          </a:p>
          <a:p>
            <a:pPr marL="0" marR="0" lvl="0" indent="0" algn="l" defTabSz="914400">
              <a:lnSpc>
                <a:spcPct val="100000"/>
              </a:lnSpc>
              <a:spcBef>
                <a:spcPts val="0"/>
              </a:spcBef>
              <a:spcAft>
                <a:spcPts val="0"/>
              </a:spcAft>
              <a:buClrTx/>
              <a:buSzTx/>
              <a:buFontTx/>
              <a:buNone/>
              <a:defRPr/>
            </a:pPr>
            <a:r>
              <a:rPr lang="fr-FR" dirty="0" smtClean="0"/>
              <a:t>Construction du cours : </a:t>
            </a:r>
            <a:r>
              <a:rPr lang="fr-FR" b="0" dirty="0" smtClean="0"/>
              <a:t>reformulation fréquente d’une définition, d’une propriété, d’un raisonnement, lecture d’expressions symboliques nouvelles, explicitation des malentendus sur un énoncé mathématique (trop concis par exemple).</a:t>
            </a:r>
            <a:endParaRPr lang="fr-FR" dirty="0" smtClean="0"/>
          </a:p>
          <a:p>
            <a:pPr>
              <a:defRPr/>
            </a:pPr>
            <a:r>
              <a:rPr lang="fr-FR" dirty="0" smtClean="0"/>
              <a:t>Retour de travail de groupe : en classe par îlot mais aussi travail hors la classe en binôme…</a:t>
            </a:r>
          </a:p>
          <a:p>
            <a:pPr>
              <a:defRPr/>
            </a:pPr>
            <a:r>
              <a:rPr lang="fr-FR" dirty="0" smtClean="0"/>
              <a:t>Evaluation plutôt valorisante, pas de nécessité de notes, grilles de compétences proposées l’an dernier avec les 6 compétences mathématiques auxquelles on ajoute la connaissance du cours et l’utilisation des outils numériques (se référer au diaporama des réunions</a:t>
            </a:r>
            <a:r>
              <a:rPr lang="fr-FR" baseline="0" dirty="0" smtClean="0"/>
              <a:t> de rentrée 2019)</a:t>
            </a:r>
            <a:endParaRPr lang="fr-FR" dirty="0" smtClean="0"/>
          </a:p>
          <a:p>
            <a:pPr>
              <a:defRPr/>
            </a:pPr>
            <a:r>
              <a:rPr lang="fr-FR" dirty="0" smtClean="0"/>
              <a:t>Privilégier le </a:t>
            </a:r>
            <a:r>
              <a:rPr lang="fr-FR" b="1" dirty="0" smtClean="0"/>
              <a:t>court</a:t>
            </a:r>
            <a:r>
              <a:rPr lang="fr-FR" dirty="0" smtClean="0"/>
              <a:t> et le </a:t>
            </a:r>
            <a:r>
              <a:rPr lang="fr-FR" b="1" dirty="0" smtClean="0"/>
              <a:t>fréquent</a:t>
            </a:r>
            <a:r>
              <a:rPr lang="fr-FR" dirty="0" smtClean="0"/>
              <a:t> mais avec toujours l’idée d’une </a:t>
            </a:r>
            <a:r>
              <a:rPr lang="fr-FR" b="1" dirty="0" smtClean="0"/>
              <a:t>argumentation </a:t>
            </a:r>
            <a:r>
              <a:rPr lang="fr-FR" dirty="0" smtClean="0"/>
              <a:t>fournie par l’élève</a:t>
            </a:r>
          </a:p>
          <a:p>
            <a:pPr>
              <a:defRPr/>
            </a:pPr>
            <a:endParaRPr lang="fr-FR" dirty="0"/>
          </a:p>
          <a:p>
            <a:pPr>
              <a:defRPr/>
            </a:pPr>
            <a:endParaRPr lang="fr-F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Se référer :</a:t>
            </a:r>
          </a:p>
          <a:p>
            <a:pPr marL="171450" indent="-171450">
              <a:buFontTx/>
              <a:buChar char="-"/>
              <a:defRPr/>
            </a:pPr>
            <a:r>
              <a:rPr lang="fr-FR" dirty="0" smtClean="0"/>
              <a:t>à la lettre de rentrée 2020 ;</a:t>
            </a:r>
          </a:p>
          <a:p>
            <a:pPr marL="171450" marR="0" lvl="0" indent="-171450" algn="l" defTabSz="914400">
              <a:lnSpc>
                <a:spcPct val="100000"/>
              </a:lnSpc>
              <a:spcBef>
                <a:spcPts val="0"/>
              </a:spcBef>
              <a:spcAft>
                <a:spcPts val="0"/>
              </a:spcAft>
              <a:buClrTx/>
              <a:buSzTx/>
              <a:buFontTx/>
              <a:buChar char="-"/>
              <a:defRPr/>
            </a:pPr>
            <a:r>
              <a:rPr lang="fr-FR" dirty="0" smtClean="0"/>
              <a:t>au document ressources précisant</a:t>
            </a:r>
            <a:r>
              <a:rPr lang="fr-FR" baseline="0" dirty="0" smtClean="0"/>
              <a:t> les modalités, les objectifs, des exemples  mais aussi</a:t>
            </a:r>
            <a:r>
              <a:rPr lang="fr-FR" dirty="0" smtClean="0"/>
              <a:t> les différentes mémoires :</a:t>
            </a:r>
          </a:p>
          <a:p>
            <a:pPr>
              <a:defRPr/>
            </a:pPr>
            <a:r>
              <a:rPr lang="fr-FR" dirty="0" smtClean="0"/>
              <a:t>Mémoire </a:t>
            </a:r>
            <a:r>
              <a:rPr lang="fr-FR" b="1" dirty="0" smtClean="0"/>
              <a:t>épisodique</a:t>
            </a:r>
            <a:r>
              <a:rPr lang="fr-FR" dirty="0" smtClean="0"/>
              <a:t> : année d’obtention du concours, repas du déjeuner du jour…. Mémoire peu sollicitée en milieu scolaire</a:t>
            </a:r>
          </a:p>
          <a:p>
            <a:pPr>
              <a:defRPr/>
            </a:pPr>
            <a:r>
              <a:rPr lang="fr-FR" dirty="0" smtClean="0"/>
              <a:t>Mémoire </a:t>
            </a:r>
            <a:r>
              <a:rPr lang="fr-FR" b="1" dirty="0" smtClean="0"/>
              <a:t>sémantique</a:t>
            </a:r>
            <a:r>
              <a:rPr lang="fr-FR" dirty="0" smtClean="0"/>
              <a:t> : définition d’un triangle rectangle, année de la prise le la Bastille, capitale du Brésil…. Mémoire sujette à l’oubli et qui doit être souvent réactivée pour demeurer</a:t>
            </a:r>
          </a:p>
          <a:p>
            <a:pPr>
              <a:defRPr/>
            </a:pPr>
            <a:r>
              <a:rPr lang="fr-FR" dirty="0" smtClean="0"/>
              <a:t>Mémoire </a:t>
            </a:r>
            <a:r>
              <a:rPr lang="fr-FR" b="1" dirty="0" smtClean="0"/>
              <a:t>procédurale</a:t>
            </a:r>
            <a:r>
              <a:rPr lang="fr-FR" dirty="0" smtClean="0"/>
              <a:t> : savoir conduire, savoir marcher, connaitre les tables de multiplication, savoir poser et effectuer une division….Mémoire permettant de libérer la mémoire de travail (exemples listes de 10 mots projetés et à répéter) mais qui nécessite de nombreux entrainements</a:t>
            </a:r>
            <a:endParaRPr lang="fr-FR" dirty="0" smtClean="0">
              <a:solidFill>
                <a:srgbClr val="0000FF"/>
              </a:solidFill>
            </a:endParaRPr>
          </a:p>
          <a:p>
            <a:pPr>
              <a:defRPr/>
            </a:pPr>
            <a:endParaRPr lang="fr-FR" dirty="0" smtClean="0"/>
          </a:p>
          <a:p>
            <a:pPr>
              <a:defRPr/>
            </a:pPr>
            <a:r>
              <a:rPr lang="fr-FR" dirty="0" smtClean="0"/>
              <a:t>Exemple : pour une démonstration du </a:t>
            </a:r>
            <a:r>
              <a:rPr lang="fr-FR" dirty="0"/>
              <a:t>théorème de </a:t>
            </a:r>
            <a:r>
              <a:rPr lang="fr-FR" dirty="0" smtClean="0"/>
              <a:t>Pythagore, on a besoin de :</a:t>
            </a:r>
          </a:p>
          <a:p>
            <a:pPr marL="171450" indent="-171450">
              <a:buFontTx/>
              <a:buChar char="-"/>
              <a:defRPr/>
            </a:pPr>
            <a:r>
              <a:rPr lang="fr-FR" dirty="0" smtClean="0"/>
              <a:t>La mémoire sémantique pour se souvenir que la somme</a:t>
            </a:r>
            <a:r>
              <a:rPr lang="fr-FR" baseline="0" dirty="0" smtClean="0"/>
              <a:t> des mesures des angles d’un  triangle vaut 180°</a:t>
            </a:r>
          </a:p>
          <a:p>
            <a:pPr marL="171450" indent="-171450">
              <a:buFontTx/>
              <a:buChar char="-"/>
              <a:defRPr/>
            </a:pPr>
            <a:r>
              <a:rPr lang="fr-FR" baseline="0" dirty="0" smtClean="0"/>
              <a:t>La mémoire procédurale pour s’appuyer les différentes méthodes pour démontrer qu’un quadrilatère est un carré</a:t>
            </a:r>
            <a:endParaRPr lang="fr-FR" dirty="0" smtClean="0"/>
          </a:p>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Remarque : </a:t>
            </a:r>
            <a:r>
              <a:rPr lang="fr-FR" dirty="0" err="1" smtClean="0"/>
              <a:t>QMCam</a:t>
            </a:r>
            <a:r>
              <a:rPr lang="fr-FR" dirty="0" smtClean="0"/>
              <a:t> </a:t>
            </a:r>
            <a:r>
              <a:rPr lang="fr-FR" dirty="0"/>
              <a:t>remplace bien </a:t>
            </a:r>
            <a:r>
              <a:rPr lang="fr-FR" dirty="0" err="1"/>
              <a:t>Plickers</a:t>
            </a:r>
            <a:r>
              <a:rPr lang="fr-FR" dirty="0"/>
              <a:t> </a:t>
            </a:r>
            <a:r>
              <a:rPr lang="fr-FR" dirty="0" smtClean="0"/>
              <a:t>(qui devient en partie payant) </a:t>
            </a:r>
          </a:p>
          <a:p>
            <a:pPr>
              <a:defRPr/>
            </a:pPr>
            <a:r>
              <a:rPr lang="fr-FR" dirty="0" smtClean="0"/>
              <a:t>Les</a:t>
            </a:r>
            <a:r>
              <a:rPr lang="fr-FR" baseline="0" dirty="0" smtClean="0"/>
              <a:t> ressources </a:t>
            </a:r>
            <a:r>
              <a:rPr lang="fr-FR" baseline="0" dirty="0" err="1" smtClean="0"/>
              <a:t>euler</a:t>
            </a:r>
            <a:r>
              <a:rPr lang="fr-FR" baseline="0" dirty="0" smtClean="0"/>
              <a:t> peuvent aussi être utilisées pour travailler les automatismes</a:t>
            </a:r>
            <a:endParaRP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dirty="0" smtClean="0"/>
              <a:t>Il s’agit de multiplier les</a:t>
            </a:r>
            <a:r>
              <a:rPr lang="fr-FR" baseline="0" dirty="0" smtClean="0"/>
              <a:t> </a:t>
            </a:r>
            <a:r>
              <a:rPr lang="fr-FR" dirty="0" smtClean="0"/>
              <a:t>occasions de pratiquer cette différenciation hors la classe comme en classe sans pour autant s’engager dans des dispositifs trop lourds</a:t>
            </a:r>
            <a:r>
              <a:rPr lang="fr-FR" baseline="0" dirty="0" smtClean="0"/>
              <a:t> ou trop chronophages.</a:t>
            </a:r>
            <a:endParaRPr lang="fr-FR" dirty="0" smtClean="0"/>
          </a:p>
          <a:p>
            <a:r>
              <a:rPr lang="fr-FR" dirty="0" smtClean="0"/>
              <a:t>La réflexion peut se faire en équipe disciplinaire</a:t>
            </a:r>
          </a:p>
          <a:p>
            <a:r>
              <a:rPr lang="fr-FR" dirty="0" smtClean="0"/>
              <a:t>Pour</a:t>
            </a:r>
            <a:r>
              <a:rPr lang="fr-FR" baseline="0" dirty="0" smtClean="0"/>
              <a:t> l’évaluation en classe, on peut différencier en proposant des exercices au choix aux élèves. On peut aussi proposer les mêmes exercices en étiquetant (sur l’énoncé) les questions un peu plus difficiles. On peut par ailleurs préciser des compétences mises en jeu.</a:t>
            </a:r>
            <a:endParaRPr lang="fr-FR" dirty="0" smtClean="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plateforme </a:t>
            </a:r>
            <a:r>
              <a:rPr lang="fr-FR" dirty="0" err="1" smtClean="0"/>
              <a:t>euler-Wims</a:t>
            </a:r>
            <a:r>
              <a:rPr lang="fr-FR" dirty="0" smtClean="0"/>
              <a:t> remplace les ressources interactives depuis l’année scolaire</a:t>
            </a:r>
            <a:r>
              <a:rPr lang="fr-FR" baseline="0" dirty="0" smtClean="0"/>
              <a:t> 2019-2020. Toutes ces ressources sont progressivement réécrites et intégrées à la plateforme </a:t>
            </a:r>
            <a:r>
              <a:rPr lang="fr-FR" baseline="0" dirty="0" err="1" smtClean="0"/>
              <a:t>euler-Wims</a:t>
            </a:r>
            <a:r>
              <a:rPr lang="fr-FR" baseline="0" dirty="0" smtClean="0"/>
              <a:t>.</a:t>
            </a:r>
          </a:p>
          <a:p>
            <a:r>
              <a:rPr lang="fr-FR" baseline="0" dirty="0" smtClean="0"/>
              <a:t>Le « groupe de production </a:t>
            </a:r>
            <a:r>
              <a:rPr lang="fr-FR" baseline="0" dirty="0" err="1" smtClean="0"/>
              <a:t>euler</a:t>
            </a:r>
            <a:r>
              <a:rPr lang="fr-FR" baseline="0" dirty="0" smtClean="0"/>
              <a:t> » y a construit les « programmes augmentés », programmes officiels qui contiennent des liens vers des ressources interactives correspondant aux notions citées.</a:t>
            </a:r>
          </a:p>
          <a:p>
            <a:r>
              <a:rPr lang="fr-FR" baseline="0" dirty="0" smtClean="0"/>
              <a:t>Les programmes augmentés sont accessibles soit par le portail du site </a:t>
            </a:r>
            <a:r>
              <a:rPr lang="fr-FR" baseline="0" dirty="0" err="1" smtClean="0"/>
              <a:t>euler</a:t>
            </a:r>
            <a:r>
              <a:rPr lang="fr-FR" baseline="0" dirty="0" smtClean="0"/>
              <a:t> à la rubrique Enseigner soit dans </a:t>
            </a:r>
            <a:r>
              <a:rPr lang="fr-FR" baseline="0" dirty="0" err="1" smtClean="0"/>
              <a:t>euler-Wims</a:t>
            </a:r>
            <a:r>
              <a:rPr lang="fr-FR" baseline="0" dirty="0" smtClean="0"/>
              <a:t> à la rubrique Programmes officiels</a:t>
            </a:r>
          </a:p>
          <a:p>
            <a:r>
              <a:rPr lang="fr-FR" baseline="0" dirty="0" smtClean="0"/>
              <a:t>Ces ressources peuvent être insérées dans une feuille d’exercices.</a:t>
            </a:r>
          </a:p>
          <a:p>
            <a:endParaRPr lang="fr-FR" baseline="0" dirty="0" smtClean="0"/>
          </a:p>
          <a:p>
            <a:r>
              <a:rPr lang="fr-FR" baseline="0" dirty="0" smtClean="0"/>
              <a:t>Les ressources construites par le groupe </a:t>
            </a:r>
            <a:r>
              <a:rPr lang="fr-FR" baseline="0" dirty="0" err="1" smtClean="0"/>
              <a:t>euler</a:t>
            </a:r>
            <a:r>
              <a:rPr lang="fr-FR" baseline="0" dirty="0" smtClean="0"/>
              <a:t> et donc validées par les IPR sont celles qui contiennent le logo </a:t>
            </a:r>
            <a:r>
              <a:rPr lang="fr-FR" baseline="0" dirty="0" err="1" smtClean="0"/>
              <a:t>euler</a:t>
            </a:r>
            <a:r>
              <a:rPr lang="fr-FR" baseline="0" dirty="0" smtClean="0"/>
              <a:t>.</a:t>
            </a:r>
          </a:p>
          <a:p>
            <a:r>
              <a:rPr lang="fr-FR" b="1" baseline="0" dirty="0" smtClean="0"/>
              <a:t>Point de vigilance :</a:t>
            </a:r>
          </a:p>
          <a:p>
            <a:r>
              <a:rPr lang="fr-FR" baseline="0" dirty="0" smtClean="0"/>
              <a:t>D’autres ressources </a:t>
            </a:r>
            <a:r>
              <a:rPr lang="fr-FR" baseline="0" dirty="0" err="1" smtClean="0"/>
              <a:t>Wims</a:t>
            </a:r>
            <a:r>
              <a:rPr lang="fr-FR" baseline="0" dirty="0" smtClean="0"/>
              <a:t> sont disponibles directement mais une vigilance s’impose quant à leur contenu. Certaines sont très bien d’autres plus critiquables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19</a:t>
            </a:fld>
            <a:endParaRPr lang="fr-FR"/>
          </a:p>
        </p:txBody>
      </p:sp>
    </p:spTree>
    <p:extLst>
      <p:ext uri="{BB962C8B-B14F-4D97-AF65-F5344CB8AC3E}">
        <p14:creationId xmlns:p14="http://schemas.microsoft.com/office/powerpoint/2010/main" val="209308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smtClean="0"/>
              <a:t>Le « glossaire »</a:t>
            </a:r>
            <a:r>
              <a:rPr lang="fr-FR" baseline="0" dirty="0" smtClean="0"/>
              <a:t> (qui remplace ce qui s’appelait « lexique ») contient des définitions et propriétés rigoureuses qui peuvent être insérées dans des fiches pour élèves sur </a:t>
            </a:r>
            <a:r>
              <a:rPr lang="fr-FR" baseline="0" dirty="0" err="1" smtClean="0"/>
              <a:t>euler</a:t>
            </a:r>
            <a:r>
              <a:rPr lang="fr-FR" baseline="0" dirty="0" smtClean="0"/>
              <a: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20</a:t>
            </a:fld>
            <a:endParaRPr lang="fr-FR"/>
          </a:p>
        </p:txBody>
      </p:sp>
    </p:spTree>
    <p:extLst>
      <p:ext uri="{BB962C8B-B14F-4D97-AF65-F5344CB8AC3E}">
        <p14:creationId xmlns:p14="http://schemas.microsoft.com/office/powerpoint/2010/main" val="348591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Créer</a:t>
            </a:r>
            <a:r>
              <a:rPr lang="fr-FR" baseline="0" dirty="0" smtClean="0"/>
              <a:t> des classes virtuelles est plus qu’utile en cette période</a:t>
            </a:r>
          </a:p>
          <a:p>
            <a:r>
              <a:rPr lang="fr-FR" baseline="0" dirty="0" smtClean="0"/>
              <a:t>Des tutoriels pour le faire sont en ligne sur le site </a:t>
            </a:r>
            <a:r>
              <a:rPr lang="fr-FR" baseline="0" dirty="0" err="1" smtClean="0"/>
              <a:t>euler</a:t>
            </a:r>
            <a:r>
              <a:rPr lang="fr-FR" baseline="0" dirty="0" smtClean="0"/>
              <a:t> dans la rubrique Continuité pédagogique</a:t>
            </a:r>
          </a:p>
          <a:p>
            <a:r>
              <a:rPr lang="fr-FR" baseline="0" dirty="0" smtClean="0"/>
              <a:t>Des classes ouvertes ont </a:t>
            </a:r>
            <a:r>
              <a:rPr lang="fr-FR" baseline="0" smtClean="0"/>
              <a:t>été </a:t>
            </a:r>
            <a:r>
              <a:rPr lang="fr-FR" baseline="0" smtClean="0"/>
              <a:t>créées </a:t>
            </a:r>
            <a:r>
              <a:rPr lang="fr-FR" baseline="0" dirty="0" smtClean="0"/>
              <a:t>et peuvent aussi être insérées dans une classe virtuelle.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21</a:t>
            </a:fld>
            <a:endParaRPr lang="fr-FR"/>
          </a:p>
        </p:txBody>
      </p:sp>
    </p:spTree>
    <p:extLst>
      <p:ext uri="{BB962C8B-B14F-4D97-AF65-F5344CB8AC3E}">
        <p14:creationId xmlns:p14="http://schemas.microsoft.com/office/powerpoint/2010/main" val="235634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Même si les inscriptions aux formations en individuel</a:t>
            </a:r>
            <a:r>
              <a:rPr lang="fr-FR" baseline="0" dirty="0" smtClean="0"/>
              <a:t> sont closes, les </a:t>
            </a:r>
            <a:r>
              <a:rPr lang="fr-FR" baseline="0" dirty="0" err="1" smtClean="0"/>
              <a:t>pdf</a:t>
            </a:r>
            <a:r>
              <a:rPr lang="fr-FR" baseline="0" dirty="0" smtClean="0"/>
              <a:t> sur </a:t>
            </a:r>
            <a:r>
              <a:rPr lang="fr-FR" baseline="0" dirty="0" err="1" smtClean="0"/>
              <a:t>euler</a:t>
            </a:r>
            <a:r>
              <a:rPr lang="fr-FR" baseline="0" dirty="0" smtClean="0"/>
              <a:t> peuvent donner des idées sur une formation à suivre l’an prochain.</a:t>
            </a:r>
          </a:p>
          <a:p>
            <a:r>
              <a:rPr lang="fr-FR" baseline="0" dirty="0" smtClean="0"/>
              <a:t>Les demandes de FIL sont à faire par le chef d’établissement chaque semaine faisant suite aux petites vacances. Les professeurs souhaitant une FIL doivent se concerter en amont, notamment s’il faut voir avec d’autres établissements (un minimum de 10 stagiaires est imposé)</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22</a:t>
            </a:fld>
            <a:endParaRPr lang="fr-FR"/>
          </a:p>
        </p:txBody>
      </p:sp>
    </p:spTree>
    <p:extLst>
      <p:ext uri="{BB962C8B-B14F-4D97-AF65-F5344CB8AC3E}">
        <p14:creationId xmlns:p14="http://schemas.microsoft.com/office/powerpoint/2010/main" val="228103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Merci à tous les professeurs qui participent activement à ces initiatives académiques et qui les font</a:t>
            </a:r>
            <a:r>
              <a:rPr lang="fr-FR" baseline="0" dirty="0" smtClean="0"/>
              <a:t> vivre.</a:t>
            </a:r>
            <a:endParaRPr lang="fr-FR" dirty="0" smtClean="0"/>
          </a:p>
          <a:p>
            <a:pPr>
              <a:defRPr/>
            </a:pPr>
            <a:r>
              <a:rPr lang="fr-FR" dirty="0" smtClean="0"/>
              <a:t>Toutes</a:t>
            </a:r>
            <a:r>
              <a:rPr lang="fr-FR" baseline="0" dirty="0" smtClean="0"/>
              <a:t> les bonnes volontés sont les </a:t>
            </a:r>
            <a:r>
              <a:rPr lang="fr-FR" baseline="0" dirty="0" smtClean="0"/>
              <a:t>bienvenues </a:t>
            </a:r>
            <a:r>
              <a:rPr lang="fr-FR" baseline="0" dirty="0" smtClean="0"/>
              <a:t>pour :</a:t>
            </a:r>
          </a:p>
          <a:p>
            <a:pPr marL="171450" indent="-171450">
              <a:buFontTx/>
              <a:buChar char="-"/>
              <a:defRPr/>
            </a:pPr>
            <a:r>
              <a:rPr lang="fr-FR" baseline="0" dirty="0" smtClean="0"/>
              <a:t>la correction des copies d’olympiades soit en s’inscrivant en ligne après une actualité sur </a:t>
            </a:r>
            <a:r>
              <a:rPr lang="fr-FR" baseline="0" dirty="0" err="1" smtClean="0"/>
              <a:t>euler</a:t>
            </a:r>
            <a:r>
              <a:rPr lang="fr-FR" baseline="0" dirty="0" smtClean="0"/>
              <a:t> soit en écrivant directement à Evelyne Roudneff</a:t>
            </a:r>
          </a:p>
          <a:p>
            <a:pPr marL="171450" indent="-171450">
              <a:buFontTx/>
              <a:buChar char="-"/>
              <a:defRPr/>
            </a:pPr>
            <a:r>
              <a:rPr lang="fr-FR" baseline="0" dirty="0" smtClean="0"/>
              <a:t>la participation comme professeur accompagnateur ou comme animateur pour un des stages de la pépinière académique (voir feuille de rentrée)</a:t>
            </a:r>
          </a:p>
          <a:p>
            <a:pPr marL="171450" indent="-171450">
              <a:buFontTx/>
              <a:buChar char="-"/>
              <a:defRPr/>
            </a:pPr>
            <a:r>
              <a:rPr lang="fr-FR" baseline="0" dirty="0" smtClean="0"/>
              <a:t>la remontée aux IPR du programme prévu au sein de l’établissement pour la semaine des mathématiques</a:t>
            </a:r>
          </a:p>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0" i="0" u="none" strike="noStrike" cap="none" spc="0" dirty="0" smtClean="0">
                <a:solidFill>
                  <a:schemeClr val="tx1"/>
                </a:solidFill>
                <a:latin typeface="+mn-lt"/>
                <a:ea typeface="+mn-ea"/>
                <a:cs typeface="+mn-cs"/>
              </a:rPr>
              <a:t>Un grand merci aux très nombreux professeurs qui se sont investis en un temps record pour mettre en place cette continuité pédagogique.</a:t>
            </a:r>
          </a:p>
          <a:p>
            <a:pPr>
              <a:defRPr/>
            </a:pPr>
            <a:endParaRPr lang="fr-FR" sz="1200" b="0" i="0" u="none" strike="noStrike" cap="none" spc="0" dirty="0" smtClean="0">
              <a:solidFill>
                <a:schemeClr val="tx1"/>
              </a:solidFill>
              <a:latin typeface="+mn-lt"/>
              <a:ea typeface="+mn-ea"/>
              <a:cs typeface="+mn-cs"/>
            </a:endParaRPr>
          </a:p>
          <a:p>
            <a:pPr>
              <a:defRPr/>
            </a:pPr>
            <a:r>
              <a:rPr lang="fr-FR" sz="1200" b="0" i="0" u="none" strike="noStrike" cap="none" spc="0" dirty="0" smtClean="0">
                <a:solidFill>
                  <a:schemeClr val="tx1"/>
                </a:solidFill>
                <a:latin typeface="+mn-lt"/>
                <a:ea typeface="+mn-ea"/>
                <a:cs typeface="+mn-cs"/>
              </a:rPr>
              <a:t>Nous avons été pris de court. Dans l’urgence, nous avons adapté au mieux l’enseignement en présentiel, à distance.</a:t>
            </a:r>
            <a:endParaRPr lang="fr-FR" sz="1200" dirty="0" smtClean="0"/>
          </a:p>
          <a:p>
            <a:pPr>
              <a:defRPr/>
            </a:pPr>
            <a:r>
              <a:rPr lang="fr-FR" sz="1200" b="0" i="0" u="none" strike="noStrike" cap="none" spc="0" dirty="0" smtClean="0">
                <a:solidFill>
                  <a:schemeClr val="tx1"/>
                </a:solidFill>
                <a:latin typeface="+mn-lt"/>
                <a:ea typeface="+mn-ea"/>
                <a:cs typeface="+mn-cs"/>
              </a:rPr>
              <a:t>Les difficultés, outre les problèmes d’équipement et l’isolement, ont été</a:t>
            </a:r>
            <a:r>
              <a:rPr lang="fr-FR" sz="1200" b="0" i="0" u="none" strike="noStrike" cap="none" spc="0" baseline="0" dirty="0" smtClean="0">
                <a:solidFill>
                  <a:schemeClr val="tx1"/>
                </a:solidFill>
                <a:latin typeface="+mn-lt"/>
                <a:ea typeface="+mn-ea"/>
                <a:cs typeface="+mn-cs"/>
              </a:rPr>
              <a:t> nombreuses mais il y a eu aussi </a:t>
            </a:r>
            <a:r>
              <a:rPr lang="fr-FR" sz="1200" b="0" i="0" u="none" strike="noStrike" cap="none" spc="0" dirty="0" smtClean="0">
                <a:solidFill>
                  <a:schemeClr val="tx1"/>
                </a:solidFill>
                <a:latin typeface="+mn-lt"/>
                <a:ea typeface="+mn-ea"/>
                <a:cs typeface="+mn-cs"/>
              </a:rPr>
              <a:t>des points positifs</a:t>
            </a:r>
            <a:r>
              <a:rPr lang="fr-FR" sz="1200" b="0" i="0" u="none" strike="noStrike" cap="none" spc="0" baseline="0" dirty="0" smtClean="0">
                <a:solidFill>
                  <a:schemeClr val="tx1"/>
                </a:solidFill>
                <a:latin typeface="+mn-lt"/>
                <a:ea typeface="+mn-ea"/>
                <a:cs typeface="+mn-cs"/>
              </a:rPr>
              <a:t> à capitaliser y compris en présentiel</a:t>
            </a:r>
            <a:endParaRPr lang="fr-FR" sz="1200" dirty="0" smtClean="0"/>
          </a:p>
          <a:p>
            <a:pPr>
              <a:defRPr/>
            </a:pPr>
            <a:endParaRPr lang="fr-FR" sz="1200"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0" i="0" u="none" strike="noStrike" cap="none" spc="0" dirty="0" smtClean="0">
                <a:solidFill>
                  <a:schemeClr val="tx1"/>
                </a:solidFill>
                <a:latin typeface="+mn-lt"/>
                <a:ea typeface="+mn-ea"/>
                <a:cs typeface="+mn-cs"/>
              </a:rPr>
              <a:t>Cet épisode a montré ce qui était précieux dans le présentiel et a permis de mesurer ce qui pouvait être délégué à un travail en </a:t>
            </a:r>
            <a:r>
              <a:rPr lang="fr-FR" sz="1200" b="0" i="0" u="none" strike="noStrike" cap="none" spc="0" dirty="0" err="1" smtClean="0">
                <a:solidFill>
                  <a:schemeClr val="tx1"/>
                </a:solidFill>
                <a:latin typeface="+mn-lt"/>
                <a:ea typeface="+mn-ea"/>
                <a:cs typeface="+mn-cs"/>
              </a:rPr>
              <a:t>distanciel</a:t>
            </a:r>
            <a:r>
              <a:rPr lang="fr-FR" sz="1200" b="0" i="0" u="none" strike="noStrike" cap="none" spc="0" dirty="0" smtClean="0">
                <a:solidFill>
                  <a:schemeClr val="tx1"/>
                </a:solidFill>
                <a:latin typeface="+mn-lt"/>
                <a:ea typeface="+mn-ea"/>
                <a:cs typeface="+mn-cs"/>
              </a:rPr>
              <a:t>.</a:t>
            </a:r>
            <a:br>
              <a:rPr lang="fr-FR" sz="1200" b="0" i="0" u="none" strike="noStrike" cap="none" spc="0" dirty="0" smtClean="0">
                <a:solidFill>
                  <a:schemeClr val="tx1"/>
                </a:solidFill>
                <a:latin typeface="+mn-lt"/>
                <a:ea typeface="+mn-ea"/>
                <a:cs typeface="+mn-cs"/>
              </a:rPr>
            </a:br>
            <a:endParaRPr lang="fr-FR" sz="1200" b="0" i="0" u="none" strike="noStrike" cap="none" spc="0" dirty="0" smtClean="0">
              <a:solidFill>
                <a:schemeClr val="tx1"/>
              </a:solidFill>
              <a:latin typeface="+mn-lt"/>
              <a:ea typeface="+mn-ea"/>
              <a:cs typeface="+mn-cs"/>
            </a:endParaRPr>
          </a:p>
          <a:p>
            <a:pPr>
              <a:defRPr/>
            </a:pPr>
            <a:r>
              <a:rPr lang="fr-FR" sz="1200" b="0" i="0" u="none" strike="noStrike" cap="none" spc="0" dirty="0" smtClean="0">
                <a:solidFill>
                  <a:schemeClr val="tx1"/>
                </a:solidFill>
                <a:latin typeface="+mn-lt"/>
                <a:ea typeface="+mn-ea"/>
                <a:cs typeface="+mn-cs"/>
              </a:rPr>
              <a:t>En suivant le pilotage du chef d'établissement, il est important de planifier le travail des élèves pour la semaine, </a:t>
            </a:r>
            <a:r>
              <a:rPr lang="fr-FR" sz="1200" b="0" i="0" u="none" strike="noStrike" cap="none" spc="0" dirty="0" smtClean="0">
                <a:solidFill>
                  <a:schemeClr val="tx1"/>
                </a:solidFill>
                <a:latin typeface="+mn-lt"/>
                <a:ea typeface="+mn-ea"/>
                <a:cs typeface="+mn-cs"/>
              </a:rPr>
              <a:t>d’avoir </a:t>
            </a:r>
            <a:r>
              <a:rPr lang="fr-FR" sz="1200" b="0" i="0" u="none" strike="noStrike" cap="none" spc="0" dirty="0" smtClean="0">
                <a:solidFill>
                  <a:schemeClr val="tx1"/>
                </a:solidFill>
                <a:latin typeface="+mn-lt"/>
                <a:ea typeface="+mn-ea"/>
                <a:cs typeface="+mn-cs"/>
              </a:rPr>
              <a:t>une vision du travail donné par les collègues disciplinaires</a:t>
            </a:r>
            <a:r>
              <a:rPr lang="fr-FR" sz="1200" b="0" i="0" u="none" strike="noStrike" cap="none" spc="0" baseline="0" dirty="0" smtClean="0">
                <a:solidFill>
                  <a:schemeClr val="tx1"/>
                </a:solidFill>
                <a:latin typeface="+mn-lt"/>
                <a:ea typeface="+mn-ea"/>
                <a:cs typeface="+mn-cs"/>
              </a:rPr>
              <a:t> mais aussi des différentes équipes pédagogiques :</a:t>
            </a:r>
            <a:endParaRPr lang="fr-FR" dirty="0" smtClean="0"/>
          </a:p>
          <a:p>
            <a:pPr marL="171450" indent="-171450">
              <a:buFontTx/>
              <a:buChar char="-"/>
              <a:defRPr/>
            </a:pPr>
            <a:r>
              <a:rPr lang="fr-FR" sz="1200" b="0" i="0" u="none" strike="noStrike" cap="none" spc="0" baseline="0" dirty="0" smtClean="0">
                <a:solidFill>
                  <a:schemeClr val="tx1"/>
                </a:solidFill>
                <a:latin typeface="+mn-lt"/>
                <a:ea typeface="+mn-ea"/>
                <a:cs typeface="+mn-cs"/>
              </a:rPr>
              <a:t>h</a:t>
            </a:r>
            <a:r>
              <a:rPr lang="fr-FR" sz="1200" b="0" i="0" u="none" strike="noStrike" cap="none" spc="0" dirty="0" smtClean="0">
                <a:solidFill>
                  <a:schemeClr val="tx1"/>
                </a:solidFill>
                <a:latin typeface="+mn-lt"/>
                <a:ea typeface="+mn-ea"/>
                <a:cs typeface="+mn-cs"/>
              </a:rPr>
              <a:t>armoniser ces pratiques au sein des équipes pédagogiques pour équilibrer la charge de travail des élèves</a:t>
            </a:r>
            <a:r>
              <a:rPr lang="fr-FR" sz="1200" b="0" i="0" u="none" strike="noStrike" cap="none" spc="0" baseline="0" dirty="0" smtClean="0">
                <a:solidFill>
                  <a:schemeClr val="tx1"/>
                </a:solidFill>
                <a:latin typeface="+mn-lt"/>
                <a:ea typeface="+mn-ea"/>
                <a:cs typeface="+mn-cs"/>
              </a:rPr>
              <a:t> ;</a:t>
            </a:r>
          </a:p>
          <a:p>
            <a:pPr marL="171450" indent="-171450">
              <a:buFontTx/>
              <a:buChar char="-"/>
              <a:defRPr/>
            </a:pPr>
            <a:r>
              <a:rPr lang="fr-FR" sz="1200" b="0" i="0" u="none" strike="noStrike" cap="none" spc="0" baseline="0" dirty="0" smtClean="0">
                <a:solidFill>
                  <a:schemeClr val="tx1"/>
                </a:solidFill>
                <a:latin typeface="+mn-lt"/>
                <a:ea typeface="+mn-ea"/>
                <a:cs typeface="+mn-cs"/>
              </a:rPr>
              <a:t>mutualiser </a:t>
            </a:r>
            <a:r>
              <a:rPr lang="fr-FR" sz="1200" b="0" i="0" u="none" strike="noStrike" cap="none" spc="0" dirty="0" smtClean="0">
                <a:solidFill>
                  <a:schemeClr val="tx1"/>
                </a:solidFill>
                <a:latin typeface="+mn-lt"/>
                <a:ea typeface="+mn-ea"/>
                <a:cs typeface="+mn-cs"/>
              </a:rPr>
              <a:t>et faire des échanges de pratiques qui sont indispensables car il faudra peut-être suppléer, et cela contribue à former des collègues moins aguerris voire débutants</a:t>
            </a:r>
            <a:r>
              <a:rPr lang="fr-FR" sz="1200" b="0" i="0" u="none" strike="noStrike" cap="none" spc="0" baseline="0" dirty="0" smtClean="0">
                <a:solidFill>
                  <a:schemeClr val="tx1"/>
                </a:solidFill>
                <a:latin typeface="+mn-lt"/>
                <a:ea typeface="+mn-ea"/>
                <a:cs typeface="+mn-cs"/>
              </a:rPr>
              <a:t> dans le métier.</a:t>
            </a:r>
          </a:p>
          <a:p>
            <a:pPr marL="0" indent="0">
              <a:buFontTx/>
              <a:buNone/>
              <a:defRPr/>
            </a:pPr>
            <a:r>
              <a:rPr lang="fr-FR" sz="1200" b="0" i="0" u="none" strike="noStrike" cap="none" spc="0" baseline="0" dirty="0" smtClean="0">
                <a:solidFill>
                  <a:schemeClr val="tx1"/>
                </a:solidFill>
                <a:latin typeface="+mn-lt"/>
                <a:ea typeface="+mn-ea"/>
                <a:cs typeface="+mn-cs"/>
              </a:rPr>
              <a:t>Point de vigilance : ne pas multiplier à outrance les supports utilisés.</a:t>
            </a: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sz="1200" b="1" i="0" u="none" strike="noStrike" cap="none" spc="0" dirty="0" smtClean="0">
                <a:solidFill>
                  <a:schemeClr val="tx1"/>
                </a:solidFill>
                <a:latin typeface="+mn-lt"/>
                <a:ea typeface="+mn-ea"/>
                <a:cs typeface="+mn-cs"/>
              </a:rPr>
              <a:t>Points de vigilance :</a:t>
            </a:r>
          </a:p>
          <a:p>
            <a:pPr>
              <a:defRPr/>
            </a:pPr>
            <a:r>
              <a:rPr lang="fr-FR" sz="1200" b="0" i="0" u="none" strike="noStrike" cap="none" spc="0" dirty="0" smtClean="0">
                <a:solidFill>
                  <a:schemeClr val="tx1"/>
                </a:solidFill>
                <a:latin typeface="+mn-lt"/>
                <a:ea typeface="+mn-ea"/>
                <a:cs typeface="+mn-cs"/>
              </a:rPr>
              <a:t>- les </a:t>
            </a:r>
            <a:r>
              <a:rPr lang="fr-FR" sz="1200" b="0" i="0" u="none" strike="noStrike" cap="none" spc="0" dirty="0" err="1" smtClean="0">
                <a:solidFill>
                  <a:schemeClr val="tx1"/>
                </a:solidFill>
                <a:latin typeface="+mn-lt"/>
                <a:ea typeface="+mn-ea"/>
                <a:cs typeface="+mn-cs"/>
              </a:rPr>
              <a:t>visios</a:t>
            </a:r>
            <a:r>
              <a:rPr lang="fr-FR" sz="1200" b="0" i="0" u="none" strike="noStrike" cap="none" spc="0" dirty="0" smtClean="0">
                <a:solidFill>
                  <a:schemeClr val="tx1"/>
                </a:solidFill>
                <a:latin typeface="+mn-lt"/>
                <a:ea typeface="+mn-ea"/>
                <a:cs typeface="+mn-cs"/>
              </a:rPr>
              <a:t> rendent les cours descendants et sont parfois peu efficaces pour transmettre des connaissances…</a:t>
            </a:r>
            <a:endParaRPr lang="fr-FR" dirty="0" smtClean="0"/>
          </a:p>
          <a:p>
            <a:pPr>
              <a:defRPr/>
            </a:pPr>
            <a:r>
              <a:rPr lang="fr-FR" sz="1200" b="0" i="0" u="none" strike="noStrike" cap="none" spc="0" dirty="0" smtClean="0">
                <a:solidFill>
                  <a:schemeClr val="tx1"/>
                </a:solidFill>
                <a:latin typeface="+mn-lt"/>
                <a:ea typeface="+mn-ea"/>
                <a:cs typeface="+mn-cs"/>
              </a:rPr>
              <a:t>- faire attention aux difficultés éventuelles de connexion</a:t>
            </a:r>
            <a:endParaRPr lang="fr-FR" dirty="0" smtClean="0"/>
          </a:p>
          <a:p>
            <a:pPr>
              <a:defRPr/>
            </a:pPr>
            <a:r>
              <a:rPr lang="fr-FR" sz="1200" b="0" i="0" u="none" strike="noStrike" cap="none" spc="0" dirty="0" smtClean="0">
                <a:solidFill>
                  <a:schemeClr val="tx1"/>
                </a:solidFill>
                <a:latin typeface="+mn-lt"/>
                <a:ea typeface="+mn-ea"/>
                <a:cs typeface="+mn-cs"/>
              </a:rPr>
              <a:t>- on peut penser à la « classe inversée » qui recouvre différents dispositifs pédagogiques en évitant de réduire cette « classe inversée » à laisser le cours pour la maison et faire les exercices en classe. </a:t>
            </a:r>
            <a:endParaRPr lang="fr-FR" dirty="0" smtClean="0"/>
          </a:p>
          <a:p>
            <a:pPr marL="171450" indent="-171450">
              <a:buFontTx/>
              <a:buChar char="-"/>
              <a:defRPr/>
            </a:pPr>
            <a:r>
              <a:rPr lang="fr-FR" sz="1200" b="0" i="0" u="none" strike="noStrike" cap="none" spc="0" dirty="0" smtClean="0">
                <a:solidFill>
                  <a:schemeClr val="tx1"/>
                </a:solidFill>
                <a:latin typeface="+mn-lt"/>
                <a:ea typeface="+mn-ea"/>
                <a:cs typeface="+mn-cs"/>
              </a:rPr>
              <a:t>en </a:t>
            </a:r>
            <a:r>
              <a:rPr lang="fr-FR" sz="1200" b="0" i="0" u="none" strike="noStrike" cap="none" spc="0" dirty="0" smtClean="0">
                <a:solidFill>
                  <a:schemeClr val="tx1"/>
                </a:solidFill>
                <a:latin typeface="+mn-lt"/>
                <a:ea typeface="+mn-ea"/>
                <a:cs typeface="+mn-cs"/>
              </a:rPr>
              <a:t>cas d’alternance du présentiel avec le </a:t>
            </a:r>
            <a:r>
              <a:rPr lang="fr-FR" sz="1200" b="0" i="0" u="none" strike="noStrike" cap="none" spc="0" dirty="0" err="1" smtClean="0">
                <a:solidFill>
                  <a:schemeClr val="tx1"/>
                </a:solidFill>
                <a:latin typeface="+mn-lt"/>
                <a:ea typeface="+mn-ea"/>
                <a:cs typeface="+mn-cs"/>
              </a:rPr>
              <a:t>distanciel</a:t>
            </a:r>
            <a:r>
              <a:rPr lang="fr-FR" sz="1200" b="0" i="0" u="none" strike="noStrike" cap="none" spc="0" dirty="0" smtClean="0">
                <a:solidFill>
                  <a:schemeClr val="tx1"/>
                </a:solidFill>
                <a:latin typeface="+mn-lt"/>
                <a:ea typeface="+mn-ea"/>
                <a:cs typeface="+mn-cs"/>
              </a:rPr>
              <a:t>, éviter de transformer en un systématisme alternance cours et séances d’exercices</a:t>
            </a:r>
          </a:p>
          <a:p>
            <a:pPr marL="171450" indent="-171450">
              <a:buFontTx/>
              <a:buChar char="-"/>
              <a:defRPr/>
            </a:pPr>
            <a:endParaRPr lang="fr-FR" sz="1200" b="0" i="0" u="none" strike="noStrike" cap="none" spc="0" dirty="0" smtClean="0">
              <a:solidFill>
                <a:schemeClr val="tx1"/>
              </a:solidFill>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0" i="0" u="none" strike="noStrike" cap="none" spc="0" dirty="0" smtClean="0">
                <a:solidFill>
                  <a:schemeClr val="tx1"/>
                </a:solidFill>
                <a:latin typeface="+mn-lt"/>
                <a:ea typeface="+mn-ea"/>
                <a:cs typeface="+mn-cs"/>
              </a:rPr>
              <a:t>Ressource : de Sylvain </a:t>
            </a:r>
            <a:r>
              <a:rPr lang="fr-FR" sz="1200" b="0" i="0" u="none" strike="noStrike" cap="none" spc="0" dirty="0" err="1" smtClean="0">
                <a:solidFill>
                  <a:schemeClr val="tx1"/>
                </a:solidFill>
                <a:latin typeface="+mn-lt"/>
                <a:ea typeface="+mn-ea"/>
                <a:cs typeface="+mn-cs"/>
              </a:rPr>
              <a:t>Connac</a:t>
            </a:r>
            <a:r>
              <a:rPr lang="fr-FR" sz="1200" b="0" i="0" u="none" strike="noStrike" cap="none" spc="0" dirty="0" smtClean="0">
                <a:solidFill>
                  <a:schemeClr val="tx1"/>
                </a:solidFill>
                <a:latin typeface="+mn-lt"/>
                <a:ea typeface="+mn-ea"/>
                <a:cs typeface="+mn-cs"/>
              </a:rPr>
              <a:t> : cahiers-pédagogiques.com/une-</a:t>
            </a:r>
            <a:r>
              <a:rPr lang="fr-FR" sz="1200" b="0" i="0" u="none" strike="noStrike" cap="none" spc="0" dirty="0" err="1" smtClean="0">
                <a:solidFill>
                  <a:schemeClr val="tx1"/>
                </a:solidFill>
                <a:latin typeface="+mn-lt"/>
                <a:ea typeface="+mn-ea"/>
                <a:cs typeface="+mn-cs"/>
              </a:rPr>
              <a:t>pedagogie</a:t>
            </a:r>
            <a:r>
              <a:rPr lang="fr-FR" sz="1200" b="0" i="0" u="none" strike="noStrike" cap="none" spc="0" dirty="0" smtClean="0">
                <a:solidFill>
                  <a:schemeClr val="tx1"/>
                </a:solidFill>
                <a:latin typeface="+mn-lt"/>
                <a:ea typeface="+mn-ea"/>
                <a:cs typeface="+mn-cs"/>
              </a:rPr>
              <a:t>-</a:t>
            </a:r>
            <a:r>
              <a:rPr lang="fr-FR" sz="1200" b="0" i="0" u="none" strike="noStrike" cap="none" spc="0" dirty="0" err="1" smtClean="0">
                <a:solidFill>
                  <a:schemeClr val="tx1"/>
                </a:solidFill>
                <a:latin typeface="+mn-lt"/>
                <a:ea typeface="+mn-ea"/>
                <a:cs typeface="+mn-cs"/>
              </a:rPr>
              <a:t>cooperative</a:t>
            </a:r>
            <a:r>
              <a:rPr lang="fr-FR" sz="1200" b="0" i="0" u="none" strike="noStrike" cap="none" spc="0" dirty="0" smtClean="0">
                <a:solidFill>
                  <a:schemeClr val="tx1"/>
                </a:solidFill>
                <a:latin typeface="+mn-lt"/>
                <a:ea typeface="+mn-ea"/>
                <a:cs typeface="+mn-cs"/>
              </a:rPr>
              <a:t>-sans-contact</a:t>
            </a:r>
            <a:endParaRPr lang="fr-FR" dirty="0" smtClean="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b="1" dirty="0"/>
              <a:t>Toujours d’actualité </a:t>
            </a:r>
            <a:r>
              <a:rPr lang="fr-FR" dirty="0"/>
              <a:t>: les documents divers </a:t>
            </a:r>
            <a:r>
              <a:rPr lang="fr-FR" dirty="0" smtClean="0"/>
              <a:t>sont accessibles sur </a:t>
            </a:r>
            <a:r>
              <a:rPr lang="fr-FR" dirty="0" err="1" smtClean="0"/>
              <a:t>euler</a:t>
            </a:r>
            <a:r>
              <a:rPr lang="fr-FR" dirty="0" smtClean="0"/>
              <a:t> dans la rubrique Enseigner </a:t>
            </a:r>
          </a:p>
          <a:p>
            <a:pPr>
              <a:defRPr/>
            </a:pPr>
            <a:r>
              <a:rPr lang="fr-FR" dirty="0" smtClean="0"/>
              <a:t>Les «</a:t>
            </a:r>
            <a:r>
              <a:rPr lang="fr-FR" dirty="0"/>
              <a:t> </a:t>
            </a:r>
            <a:r>
              <a:rPr lang="fr-FR" dirty="0" smtClean="0"/>
              <a:t>programmes augmentés</a:t>
            </a:r>
            <a:r>
              <a:rPr lang="fr-FR" dirty="0"/>
              <a:t> » </a:t>
            </a:r>
            <a:r>
              <a:rPr lang="fr-FR" dirty="0" smtClean="0"/>
              <a:t>concatènent </a:t>
            </a:r>
            <a:r>
              <a:rPr lang="fr-FR" dirty="0"/>
              <a:t>programme et repères de </a:t>
            </a:r>
            <a:r>
              <a:rPr lang="fr-FR" dirty="0" smtClean="0"/>
              <a:t>progression et contiennent des liens vers des exercices</a:t>
            </a:r>
            <a:endParaRPr dirty="0"/>
          </a:p>
          <a:p>
            <a:pPr>
              <a:defRPr/>
            </a:pPr>
            <a:r>
              <a:rPr lang="fr-FR" b="1" dirty="0"/>
              <a:t>Priorités et </a:t>
            </a:r>
            <a:r>
              <a:rPr lang="fr-FR" b="1" dirty="0" smtClean="0"/>
              <a:t>attendus de </a:t>
            </a:r>
            <a:r>
              <a:rPr lang="fr-FR" b="1" dirty="0"/>
              <a:t>juin :</a:t>
            </a:r>
            <a:r>
              <a:rPr lang="fr-FR" b="0" dirty="0"/>
              <a:t> </a:t>
            </a:r>
            <a:r>
              <a:rPr lang="fr-FR" b="0" dirty="0" smtClean="0"/>
              <a:t>un courrier </a:t>
            </a:r>
            <a:r>
              <a:rPr lang="fr-FR" b="0" dirty="0"/>
              <a:t>des IPR </a:t>
            </a:r>
            <a:r>
              <a:rPr lang="fr-FR" b="0" dirty="0" smtClean="0"/>
              <a:t>a été envoyé début juin dans </a:t>
            </a:r>
            <a:r>
              <a:rPr lang="fr-FR" b="0" dirty="0"/>
              <a:t>les </a:t>
            </a:r>
            <a:r>
              <a:rPr lang="fr-FR" b="0" dirty="0" smtClean="0"/>
              <a:t>collèges. Il porte sur</a:t>
            </a:r>
            <a:r>
              <a:rPr lang="fr-FR" b="0" baseline="0" dirty="0" smtClean="0"/>
              <a:t> </a:t>
            </a:r>
            <a:r>
              <a:rPr lang="fr-FR" b="0" dirty="0" smtClean="0"/>
              <a:t>les </a:t>
            </a:r>
            <a:r>
              <a:rPr lang="fr-FR" b="0" dirty="0"/>
              <a:t>priorités dans le cadre de la continuité </a:t>
            </a:r>
            <a:r>
              <a:rPr lang="fr-FR" b="0" dirty="0" smtClean="0"/>
              <a:t>pédagogique.</a:t>
            </a:r>
            <a:endParaRPr dirty="0"/>
          </a:p>
          <a:p>
            <a:pPr>
              <a:defRPr/>
            </a:pPr>
            <a:r>
              <a:rPr lang="fr-FR" b="1" dirty="0"/>
              <a:t>Priorités et outils positionnement </a:t>
            </a:r>
            <a:r>
              <a:rPr lang="fr-FR" b="1" dirty="0" smtClean="0"/>
              <a:t>pour la rentrée</a:t>
            </a:r>
            <a:r>
              <a:rPr lang="fr-FR" b="0" dirty="0" smtClean="0"/>
              <a:t> </a:t>
            </a:r>
            <a:r>
              <a:rPr lang="fr-FR" b="0" dirty="0"/>
              <a:t>: </a:t>
            </a:r>
            <a:r>
              <a:rPr lang="fr-FR" b="0" dirty="0" smtClean="0"/>
              <a:t>ces priorités s’appuient sur celles </a:t>
            </a:r>
            <a:r>
              <a:rPr lang="fr-FR" b="0" dirty="0"/>
              <a:t>de fin d’année scolaire </a:t>
            </a:r>
            <a:r>
              <a:rPr lang="fr-FR" b="0" dirty="0" smtClean="0"/>
              <a:t>précédente.</a:t>
            </a:r>
            <a:r>
              <a:rPr lang="fr-FR" b="0" baseline="0" dirty="0" smtClean="0"/>
              <a:t> Elles se trouvent sur </a:t>
            </a:r>
            <a:r>
              <a:rPr lang="fr-FR" b="0" baseline="0" dirty="0" err="1" smtClean="0"/>
              <a:t>euler</a:t>
            </a:r>
            <a:r>
              <a:rPr lang="fr-FR" b="0" baseline="0" dirty="0" smtClean="0"/>
              <a:t> </a:t>
            </a:r>
            <a:r>
              <a:rPr lang="fr-FR" b="0" dirty="0" smtClean="0"/>
              <a:t>dans la </a:t>
            </a:r>
            <a:r>
              <a:rPr lang="fr-FR" b="0" dirty="0" smtClean="0"/>
              <a:t>rubrique continuité</a:t>
            </a:r>
            <a:r>
              <a:rPr lang="fr-FR" b="0" baseline="0" dirty="0" smtClean="0"/>
              <a:t> pédagogique.</a:t>
            </a:r>
            <a:endParaRPr lang="fr-FR" b="1"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La colonne</a:t>
            </a:r>
            <a:r>
              <a:rPr lang="fr-FR" baseline="0" dirty="0" smtClean="0"/>
              <a:t> Priorités donne des liens vers les priorités de début d’année pour chaque niveau.</a:t>
            </a:r>
          </a:p>
          <a:p>
            <a:pPr>
              <a:defRPr/>
            </a:pPr>
            <a:r>
              <a:rPr lang="fr-FR" baseline="0" dirty="0" smtClean="0"/>
              <a:t>La colonne Outils de positionnement donne des liens vers des petits exercices permettant un </a:t>
            </a:r>
            <a:r>
              <a:rPr lang="fr-FR" dirty="0" smtClean="0"/>
              <a:t>état </a:t>
            </a:r>
            <a:r>
              <a:rPr lang="fr-FR" dirty="0"/>
              <a:t>des lieux des </a:t>
            </a:r>
            <a:r>
              <a:rPr lang="fr-FR" dirty="0" smtClean="0"/>
              <a:t>acquis.</a:t>
            </a:r>
          </a:p>
          <a:p>
            <a:pPr>
              <a:defRPr/>
            </a:pPr>
            <a:r>
              <a:rPr lang="fr-FR" b="1" dirty="0" smtClean="0"/>
              <a:t>Points de vigilance :</a:t>
            </a:r>
          </a:p>
          <a:p>
            <a:pPr lvl="1">
              <a:defRPr/>
            </a:pPr>
            <a:r>
              <a:rPr lang="fr-FR" dirty="0" smtClean="0"/>
              <a:t>ne pas traiter en début d’année toutes les notions non acquises ;</a:t>
            </a:r>
          </a:p>
          <a:p>
            <a:pPr lvl="1">
              <a:defRPr/>
            </a:pPr>
            <a:r>
              <a:rPr lang="fr-FR" dirty="0" smtClean="0"/>
              <a:t>ne pas faire un chapitre de révision ;</a:t>
            </a:r>
          </a:p>
          <a:p>
            <a:pPr lvl="1">
              <a:defRPr/>
            </a:pPr>
            <a:r>
              <a:rPr lang="fr-FR" dirty="0" smtClean="0"/>
              <a:t>certaines notions sont identifiées comme prioritaires.</a:t>
            </a:r>
          </a:p>
          <a:p>
            <a:pPr>
              <a:defRPr/>
            </a:pPr>
            <a:endParaRP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smtClean="0"/>
              <a:t>Un exemple : les priorités à travailler en</a:t>
            </a:r>
            <a:r>
              <a:rPr lang="fr-FR" baseline="0" dirty="0" smtClean="0"/>
              <a:t> début de cinquième (d’ici les vacances </a:t>
            </a:r>
            <a:r>
              <a:rPr lang="fr-FR" baseline="0" dirty="0" smtClean="0"/>
              <a:t>d’automne)</a:t>
            </a:r>
            <a:endParaRPr dirty="0"/>
          </a:p>
        </p:txBody>
      </p:sp>
      <p:sp>
        <p:nvSpPr>
          <p:cNvPr id="6" name="Espace réservé du numéro de diapositive 3"/>
          <p:cNvSpPr>
            <a:spLocks noGrp="1"/>
          </p:cNvSpPr>
          <p:nvPr>
            <p:ph type="sldNum" sz="quarter" idx="10"/>
          </p:nvPr>
        </p:nvSpPr>
        <p:spPr bwMode="auto"/>
        <p:txBody>
          <a:bodyPr/>
          <a:lstStyle/>
          <a:p>
            <a:pPr>
              <a:defRPr/>
            </a:pPr>
            <a:fld id="{6B2E1CC0-9ECC-4723-9E80-88A86082B7DE}" type="slidenum">
              <a:rPr lang="fr-F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exemple d’exercices pour Nombres et Calculs</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13</a:t>
            </a:fld>
            <a:endParaRPr lang="fr-FR"/>
          </a:p>
        </p:txBody>
      </p:sp>
    </p:spTree>
    <p:extLst>
      <p:ext uri="{BB962C8B-B14F-4D97-AF65-F5344CB8AC3E}">
        <p14:creationId xmlns:p14="http://schemas.microsoft.com/office/powerpoint/2010/main" val="327336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371601"/>
            <a:ext cx="10464800" cy="1927225"/>
          </a:xfrm>
        </p:spPr>
        <p:txBody>
          <a:bodyPr anchor="b">
            <a:noAutofit/>
          </a:bodyPr>
          <a:lstStyle>
            <a:lvl1pPr>
              <a:defRPr sz="5400" cap="all"/>
            </a:lvl1pPr>
          </a:lstStyle>
          <a:p>
            <a:pPr>
              <a:defRPr/>
            </a:pPr>
            <a:r>
              <a:rPr lang="fr-FR"/>
              <a:t>Modifiez le style du titre</a:t>
            </a:r>
            <a:endParaRPr lang="en-US"/>
          </a:p>
        </p:txBody>
      </p:sp>
      <p:sp>
        <p:nvSpPr>
          <p:cNvPr id="5" name="Subtitle 2"/>
          <p:cNvSpPr>
            <a:spLocks noGrp="1"/>
          </p:cNvSpPr>
          <p:nvPr>
            <p:ph type="subTitle" idx="1"/>
          </p:nvPr>
        </p:nvSpPr>
        <p:spPr bwMode="auto">
          <a:xfrm>
            <a:off x="914400" y="3505199"/>
            <a:ext cx="8534400" cy="1752599"/>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7"/>
          <p:cNvCxnSpPr>
            <a:cxnSpLocks/>
          </p:cNvCxnSpPr>
          <p:nvPr/>
        </p:nvCxnSpPr>
        <p:spPr bwMode="auto">
          <a:xfrm>
            <a:off x="914400" y="3398520"/>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609600"/>
            <a:ext cx="2743200" cy="5867399"/>
          </a:xfrm>
        </p:spPr>
        <p:txBody>
          <a:bodyPr vert="eaVert" anchor="b"/>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609600" y="609600"/>
            <a:ext cx="8026400" cy="5867399"/>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2362201"/>
            <a:ext cx="10363200" cy="2200275"/>
          </a:xfrm>
        </p:spPr>
        <p:txBody>
          <a:bodyPr anchor="b">
            <a:normAutofit/>
          </a:bodyPr>
          <a:lstStyle>
            <a:lvl1pPr algn="l">
              <a:defRPr sz="4800" b="0" cap="all"/>
            </a:lvl1pPr>
          </a:lstStyle>
          <a:p>
            <a:pPr>
              <a:defRPr/>
            </a:pPr>
            <a:r>
              <a:rPr lang="fr-FR"/>
              <a:t>Modifiez le style du titre</a:t>
            </a:r>
            <a:endParaRPr lang="en-US"/>
          </a:p>
        </p:txBody>
      </p:sp>
      <p:sp>
        <p:nvSpPr>
          <p:cNvPr id="5" name="Text Placeholder 2"/>
          <p:cNvSpPr>
            <a:spLocks noGrp="1"/>
          </p:cNvSpPr>
          <p:nvPr>
            <p:ph type="body" idx="1"/>
          </p:nvPr>
        </p:nvSpPr>
        <p:spPr bwMode="auto">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6"/>
          <p:cNvCxnSpPr>
            <a:cxnSpLocks/>
          </p:cNvCxnSpPr>
          <p:nvPr/>
        </p:nvCxnSpPr>
        <p:spPr bwMode="auto">
          <a:xfrm>
            <a:off x="975360" y="4599432"/>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60960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33984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2" name="Straight Connector 10"/>
          <p:cNvCxnSpPr>
            <a:cxnSpLocks/>
          </p:cNvCxnSpPr>
          <p:nvPr/>
        </p:nvCxnSpPr>
        <p:spPr bwMode="auto">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080"/>
            <a:ext cx="2852928" cy="1261872"/>
          </a:xfrm>
        </p:spPr>
        <p:txBody>
          <a:bodyPr anchor="b">
            <a:noAutofit/>
          </a:bodyPr>
          <a:lstStyle>
            <a:lvl1pPr algn="l">
              <a:defRPr sz="2400" b="0"/>
            </a:lvl1pPr>
          </a:lstStyle>
          <a:p>
            <a:pPr>
              <a:defRPr/>
            </a:pPr>
            <a:r>
              <a:rPr lang="fr-FR"/>
              <a:t>Modifiez le style du titre</a:t>
            </a:r>
            <a:endParaRPr lang="en-US"/>
          </a:p>
        </p:txBody>
      </p:sp>
      <p:sp>
        <p:nvSpPr>
          <p:cNvPr id="5" name="Content Placeholder 2"/>
          <p:cNvSpPr>
            <a:spLocks noGrp="1"/>
          </p:cNvSpPr>
          <p:nvPr>
            <p:ph idx="1"/>
          </p:nvPr>
        </p:nvSpPr>
        <p:spPr bwMode="auto">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0" name="Straight Connector 8"/>
          <p:cNvCxnSpPr>
            <a:cxnSpLocks/>
          </p:cNvCxnSpPr>
          <p:nvPr/>
        </p:nvCxnSpPr>
        <p:spPr bwMode="auto">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480"/>
            <a:ext cx="2856907" cy="1264919"/>
          </a:xfrm>
        </p:spPr>
        <p:txBody>
          <a:bodyPr anchor="b">
            <a:normAutofit/>
          </a:bodyPr>
          <a:lstStyle>
            <a:lvl1pPr algn="l">
              <a:defRPr sz="2400" b="0"/>
            </a:lvl1pPr>
          </a:lstStyle>
          <a:p>
            <a:pPr>
              <a:defRPr/>
            </a:pPr>
            <a:r>
              <a:rPr lang="fr-FR"/>
              <a:t>Modifiez le style du titre</a:t>
            </a:r>
            <a:endParaRPr lang="en-US"/>
          </a:p>
        </p:txBody>
      </p:sp>
      <p:sp>
        <p:nvSpPr>
          <p:cNvPr id="5" name="Picture Placeholder 2"/>
          <p:cNvSpPr>
            <a:spLocks noGrp="1"/>
          </p:cNvSpPr>
          <p:nvPr>
            <p:ph type="pic" idx="1"/>
          </p:nvPr>
        </p:nvSpPr>
        <p:spPr bwMode="auto">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27/09/2020</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9"/>
          <p:cNvSpPr/>
          <p:nvPr/>
        </p:nvSpPr>
        <p:spPr bwMode="auto">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5" name="Title Placeholder 1"/>
          <p:cNvSpPr>
            <a:spLocks noGrp="1"/>
          </p:cNvSpPr>
          <p:nvPr>
            <p:ph type="title"/>
          </p:nvPr>
        </p:nvSpPr>
        <p:spPr bwMode="auto">
          <a:xfrm>
            <a:off x="609600" y="533400"/>
            <a:ext cx="10972800" cy="990600"/>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6" name="Text Placeholder 2"/>
          <p:cNvSpPr>
            <a:spLocks noGrp="1"/>
          </p:cNvSpPr>
          <p:nvPr>
            <p:ph type="body" idx="1"/>
          </p:nvPr>
        </p:nvSpPr>
        <p:spPr bwMode="auto">
          <a:xfrm>
            <a:off x="609600" y="1600200"/>
            <a:ext cx="10972800" cy="48768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Rectangle 6"/>
          <p:cNvSpPr/>
          <p:nvPr/>
        </p:nvSpPr>
        <p:spPr bwMode="auto">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Date Placeholder 3"/>
          <p:cNvSpPr>
            <a:spLocks noGrp="1"/>
          </p:cNvSpPr>
          <p:nvPr>
            <p:ph type="dt" sz="half" idx="2"/>
          </p:nvPr>
        </p:nvSpPr>
        <p:spPr bwMode="auto">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A932BC9-AC83-46DD-AD68-06679AB2BB0C}" type="datetimeFigureOut">
              <a:rPr lang="fr-FR"/>
              <a:t>27/09/2020</a:t>
            </a:fld>
            <a:endParaRPr lang="fr-FR"/>
          </a:p>
        </p:txBody>
      </p:sp>
      <p:sp>
        <p:nvSpPr>
          <p:cNvPr id="9" name="Footer Placeholder 4"/>
          <p:cNvSpPr>
            <a:spLocks noGrp="1"/>
          </p:cNvSpPr>
          <p:nvPr>
            <p:ph type="ftr" sz="quarter" idx="3"/>
          </p:nvPr>
        </p:nvSpPr>
        <p:spPr bwMode="auto">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10" name="Slide Number Placeholder 5"/>
          <p:cNvSpPr>
            <a:spLocks noGrp="1"/>
          </p:cNvSpPr>
          <p:nvPr>
            <p:ph type="sldNum" sz="quarter" idx="4"/>
          </p:nvPr>
        </p:nvSpPr>
        <p:spPr bwMode="auto">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3EFC0FB-D8B1-4977-A8CD-CE140FD7FD2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spcBef>
          <a:spcPts val="0"/>
        </a:spcBef>
        <a:buNone/>
        <a:defRPr sz="4000" spc="-100">
          <a:solidFill>
            <a:schemeClr val="tx2"/>
          </a:solidFill>
          <a:latin typeface="+mj-lt"/>
          <a:ea typeface="+mj-ea"/>
          <a:cs typeface="+mj-cs"/>
        </a:defRPr>
      </a:lvl1pPr>
    </p:titleStyle>
    <p:body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ler.ac-versailles.fr/rubrique4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uler.ac-versailles.fr/rubrique194.html" TargetMode="External"/><Relationship Id="rId4" Type="http://schemas.openxmlformats.org/officeDocument/2006/relationships/hyperlink" Target="file:///C:\Users\eroudneff\Documents\Ann&#233;e%2019-20\Inspection%20math&#233;matiques\Coronavirus%20et%20attendus\Fiches-attendus-Maths-6-5-4-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uscol.education.fr/cid152895/rentree-2020-priorites-et-positionnemen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euler.ac-versailles.fr/article55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enom.nom@ac-versailles.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Frederique.chauvin@ac-versailles.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ler-ressources.ac-versailles.fr/wi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mathsmentales.net/" TargetMode="External"/><Relationship Id="rId4" Type="http://schemas.openxmlformats.org/officeDocument/2006/relationships/hyperlink" Target="https://www.geogebra.org/m/eqxtf55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2"/>
          <a:stretch/>
        </p:blipFill>
        <p:spPr bwMode="auto">
          <a:xfrm>
            <a:off x="152865" y="421821"/>
            <a:ext cx="2808312" cy="2159909"/>
          </a:xfrm>
          <a:prstGeom prst="rect">
            <a:avLst/>
          </a:prstGeom>
        </p:spPr>
      </p:pic>
      <p:sp>
        <p:nvSpPr>
          <p:cNvPr id="5" name="Titre 1"/>
          <p:cNvSpPr>
            <a:spLocks noGrp="1"/>
          </p:cNvSpPr>
          <p:nvPr>
            <p:ph type="ctrTitle"/>
          </p:nvPr>
        </p:nvSpPr>
        <p:spPr bwMode="auto">
          <a:xfrm>
            <a:off x="2207840" y="1501776"/>
            <a:ext cx="7848600" cy="1927225"/>
          </a:xfrm>
        </p:spPr>
        <p:txBody>
          <a:bodyPr/>
          <a:lstStyle/>
          <a:p>
            <a:pPr>
              <a:defRPr/>
            </a:pPr>
            <a:r>
              <a:rPr lang="fr-FR">
                <a:solidFill>
                  <a:schemeClr val="accent5"/>
                </a:solidFill>
              </a:rPr>
              <a:t>Rentrée mathématique</a:t>
            </a:r>
            <a:endParaRPr/>
          </a:p>
        </p:txBody>
      </p:sp>
      <p:sp>
        <p:nvSpPr>
          <p:cNvPr id="6" name="Sous-titre 2"/>
          <p:cNvSpPr>
            <a:spLocks noGrp="1"/>
          </p:cNvSpPr>
          <p:nvPr>
            <p:ph type="subTitle" idx="1"/>
          </p:nvPr>
        </p:nvSpPr>
        <p:spPr bwMode="auto">
          <a:xfrm>
            <a:off x="887104" y="4078406"/>
            <a:ext cx="8534400" cy="1752599"/>
          </a:xfrm>
        </p:spPr>
        <p:txBody>
          <a:bodyPr/>
          <a:lstStyle/>
          <a:p>
            <a:pPr>
              <a:defRPr/>
            </a:pPr>
            <a:r>
              <a:rPr lang="fr-FR" sz="3200" b="1">
                <a:solidFill>
                  <a:srgbClr val="292934"/>
                </a:solidFill>
              </a:rPr>
              <a:t>Septembre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Priorités et attendus</a:t>
            </a:r>
            <a:endParaRPr/>
          </a:p>
        </p:txBody>
      </p:sp>
      <p:sp>
        <p:nvSpPr>
          <p:cNvPr id="5" name="Espace réservé du contenu 2"/>
          <p:cNvSpPr>
            <a:spLocks noGrp="1"/>
          </p:cNvSpPr>
          <p:nvPr>
            <p:ph idx="1"/>
          </p:nvPr>
        </p:nvSpPr>
        <p:spPr bwMode="auto"/>
        <p:txBody>
          <a:bodyPr/>
          <a:lstStyle/>
          <a:p>
            <a:pPr>
              <a:defRPr/>
            </a:pPr>
            <a:r>
              <a:rPr lang="fr-FR"/>
              <a:t>Toujours d’actualité : programmes, repères de progression et attendus de fin d’année</a:t>
            </a:r>
            <a:endParaRPr/>
          </a:p>
          <a:p>
            <a:pPr marL="0" indent="0">
              <a:buNone/>
              <a:defRPr/>
            </a:pPr>
            <a:r>
              <a:rPr lang="fr-FR" u="sng">
                <a:hlinkClick r:id="rId3" tooltip="https://euler.ac-versailles.fr/rubrique43.html"/>
              </a:rPr>
              <a:t>https://euler.ac-versailles.fr/rubrique43.html</a:t>
            </a:r>
            <a:endParaRPr lang="fr-FR"/>
          </a:p>
          <a:p>
            <a:pPr>
              <a:defRPr/>
            </a:pPr>
            <a:endParaRPr lang="fr-FR"/>
          </a:p>
          <a:p>
            <a:pPr>
              <a:defRPr/>
            </a:pPr>
            <a:r>
              <a:rPr lang="fr-FR"/>
              <a:t>Priorités et attendus mis en ligne en juin pour terminer l’année scolaire précédente</a:t>
            </a:r>
            <a:endParaRPr/>
          </a:p>
          <a:p>
            <a:pPr marL="0" indent="0">
              <a:buNone/>
              <a:defRPr/>
            </a:pPr>
            <a:r>
              <a:rPr lang="fr-FR" u="sng">
                <a:hlinkClick r:id="rId4" tooltip="file:///C:/Users/eroudneff/Documents/Année%2019-20/Inspection%20mathématiques/Coronavirus%20et%20attendus/Fiches-attendus-Maths-6-5-4-3.pdf"/>
              </a:rPr>
              <a:t>Attendus de fin d’année en collège</a:t>
            </a:r>
            <a:endParaRPr lang="fr-FR"/>
          </a:p>
          <a:p>
            <a:pPr>
              <a:defRPr/>
            </a:pPr>
            <a:endParaRPr lang="fr-FR"/>
          </a:p>
          <a:p>
            <a:pPr>
              <a:defRPr/>
            </a:pPr>
            <a:r>
              <a:rPr lang="fr-FR"/>
              <a:t>Priorités et outils de positionnement pour débuter cette année scolaire</a:t>
            </a:r>
            <a:endParaRPr/>
          </a:p>
          <a:p>
            <a:pPr marL="0" indent="0">
              <a:buNone/>
              <a:defRPr/>
            </a:pPr>
            <a:r>
              <a:rPr lang="fr-FR" u="sng">
                <a:hlinkClick r:id="rId5" tooltip="https://euler.ac-versailles.fr/rubrique194.html"/>
              </a:rPr>
              <a:t>https://euler.ac-versailles.fr/rubrique194.html</a:t>
            </a:r>
            <a:endParaRPr lang="fr-FR"/>
          </a:p>
          <a:p>
            <a:pPr>
              <a:defRPr/>
            </a:pPr>
            <a:endParaRPr lang="fr-FR"/>
          </a:p>
          <a:p>
            <a:pPr marL="0" indent="0">
              <a:buNone/>
              <a:defRPr/>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Priorités et outils de positionnement</a:t>
            </a:r>
            <a:endParaRPr/>
          </a:p>
        </p:txBody>
      </p:sp>
      <p:sp>
        <p:nvSpPr>
          <p:cNvPr id="5" name="Espace réservé du contenu 2"/>
          <p:cNvSpPr>
            <a:spLocks noGrp="1"/>
          </p:cNvSpPr>
          <p:nvPr>
            <p:ph idx="1"/>
          </p:nvPr>
        </p:nvSpPr>
        <p:spPr bwMode="auto"/>
        <p:txBody>
          <a:bodyPr/>
          <a:lstStyle/>
          <a:p>
            <a:pPr marL="0" indent="0">
              <a:buNone/>
              <a:defRPr/>
            </a:pPr>
            <a:r>
              <a:rPr lang="fr-FR" u="sng">
                <a:hlinkClick r:id="rId3" tooltip="https://eduscol.education.fr/cid152895/rentree-2020-priorites-et-positionnement.html"/>
              </a:rPr>
              <a:t>https://eduscol.education.fr/cid152895/rentree-2020-priorites-et-positionnement.html</a:t>
            </a:r>
            <a:endParaRPr lang="fr-FR"/>
          </a:p>
          <a:p>
            <a:pPr>
              <a:defRPr/>
            </a:pPr>
            <a:endParaRPr lang="fr-FR"/>
          </a:p>
        </p:txBody>
      </p:sp>
      <p:pic>
        <p:nvPicPr>
          <p:cNvPr id="6" name="Image 3"/>
          <p:cNvPicPr>
            <a:picLocks noChangeAspect="1"/>
          </p:cNvPicPr>
          <p:nvPr/>
        </p:nvPicPr>
        <p:blipFill>
          <a:blip r:embed="rId4"/>
          <a:srcRect l="11607" t="25811" r="29176" b="35764"/>
          <a:stretch/>
        </p:blipFill>
        <p:spPr bwMode="auto">
          <a:xfrm>
            <a:off x="609600" y="2438400"/>
            <a:ext cx="10582310" cy="3860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541866"/>
            <a:ext cx="10922000" cy="982133"/>
          </a:xfrm>
        </p:spPr>
        <p:txBody>
          <a:bodyPr/>
          <a:lstStyle/>
          <a:p>
            <a:pPr>
              <a:defRPr/>
            </a:pPr>
            <a:r>
              <a:rPr lang="fr-FR"/>
              <a:t>Priorités en cinquième</a:t>
            </a:r>
            <a:endParaRPr/>
          </a:p>
        </p:txBody>
      </p:sp>
      <p:pic>
        <p:nvPicPr>
          <p:cNvPr id="5" name="Espace réservé du contenu 3"/>
          <p:cNvPicPr>
            <a:picLocks noGrp="1" noChangeAspect="1"/>
          </p:cNvPicPr>
          <p:nvPr>
            <p:ph idx="1"/>
          </p:nvPr>
        </p:nvPicPr>
        <p:blipFill>
          <a:blip r:embed="rId3"/>
          <a:stretch/>
        </p:blipFill>
        <p:spPr bwMode="auto">
          <a:xfrm>
            <a:off x="4708161" y="1286931"/>
            <a:ext cx="7092723" cy="4064271"/>
          </a:xfrm>
          <a:prstGeom prst="rect">
            <a:avLst/>
          </a:prstGeom>
        </p:spPr>
      </p:pic>
      <p:pic>
        <p:nvPicPr>
          <p:cNvPr id="6" name="Image 4"/>
          <p:cNvPicPr>
            <a:picLocks noChangeAspect="1"/>
          </p:cNvPicPr>
          <p:nvPr/>
        </p:nvPicPr>
        <p:blipFill>
          <a:blip r:embed="rId4"/>
          <a:stretch/>
        </p:blipFill>
        <p:spPr bwMode="auto">
          <a:xfrm>
            <a:off x="609597" y="4419600"/>
            <a:ext cx="7644926" cy="22030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Outils de positionnement</a:t>
            </a:r>
            <a:endParaRPr/>
          </a:p>
        </p:txBody>
      </p:sp>
      <p:pic>
        <p:nvPicPr>
          <p:cNvPr id="5" name="Espace réservé du contenu 3"/>
          <p:cNvPicPr>
            <a:picLocks noGrp="1" noChangeAspect="1"/>
          </p:cNvPicPr>
          <p:nvPr>
            <p:ph idx="1"/>
          </p:nvPr>
        </p:nvPicPr>
        <p:blipFill>
          <a:blip r:embed="rId3"/>
          <a:srcRect l="23841" t="22396" r="24622" b="6769"/>
          <a:stretch/>
        </p:blipFill>
        <p:spPr bwMode="auto">
          <a:xfrm>
            <a:off x="2269066" y="1349281"/>
            <a:ext cx="7128933" cy="5508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Outils de positionnement </a:t>
            </a:r>
            <a:endParaRPr/>
          </a:p>
        </p:txBody>
      </p:sp>
      <p:pic>
        <p:nvPicPr>
          <p:cNvPr id="5" name="Espace réservé du contenu 3"/>
          <p:cNvPicPr>
            <a:picLocks noGrp="1" noChangeAspect="1"/>
          </p:cNvPicPr>
          <p:nvPr>
            <p:ph idx="1"/>
          </p:nvPr>
        </p:nvPicPr>
        <p:blipFill>
          <a:blip r:embed="rId3"/>
          <a:srcRect l="22865" t="22049" r="22864" b="12325"/>
          <a:stretch/>
        </p:blipFill>
        <p:spPr bwMode="auto">
          <a:xfrm>
            <a:off x="1930043" y="1377934"/>
            <a:ext cx="8060624" cy="54800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16131" y="533400"/>
            <a:ext cx="11637817" cy="990600"/>
          </a:xfrm>
        </p:spPr>
        <p:txBody>
          <a:bodyPr/>
          <a:lstStyle/>
          <a:p>
            <a:pPr>
              <a:defRPr/>
            </a:pPr>
            <a:r>
              <a:rPr lang="fr-FR" sz="3600"/>
              <a:t>L’oral en mathématiques : Quand ? Comment ? Pourquoi ?</a:t>
            </a:r>
            <a:endParaRPr sz="3600"/>
          </a:p>
        </p:txBody>
      </p:sp>
      <p:sp>
        <p:nvSpPr>
          <p:cNvPr id="5" name="Espace réservé du contenu 2"/>
          <p:cNvSpPr>
            <a:spLocks noGrp="1"/>
          </p:cNvSpPr>
          <p:nvPr>
            <p:ph idx="1"/>
          </p:nvPr>
        </p:nvSpPr>
        <p:spPr bwMode="auto"/>
        <p:txBody>
          <a:bodyPr/>
          <a:lstStyle/>
          <a:p>
            <a:pPr>
              <a:defRPr/>
            </a:pPr>
            <a:r>
              <a:rPr lang="fr-FR"/>
              <a:t>Pour tous les élèves de la sixième à la troisième</a:t>
            </a:r>
            <a:endParaRPr/>
          </a:p>
          <a:p>
            <a:pPr>
              <a:defRPr/>
            </a:pPr>
            <a:r>
              <a:rPr lang="fr-FR"/>
              <a:t>De façon régulière et fréquente : début de cours, corrections d’exercices, construction du cours, retour de travail de groupe, travail en fin de séance…</a:t>
            </a:r>
            <a:endParaRPr/>
          </a:p>
          <a:p>
            <a:pPr>
              <a:defRPr/>
            </a:pPr>
            <a:r>
              <a:rPr lang="fr-FR"/>
              <a:t>Sous des formes variées : réponses parfois brèves mais argumentées, exposés, débats…</a:t>
            </a:r>
            <a:endParaRPr/>
          </a:p>
          <a:p>
            <a:pPr>
              <a:defRPr/>
            </a:pPr>
            <a:r>
              <a:rPr lang="fr-FR"/>
              <a:t>Eventuellement évalué : compétences mises en jeu, disciplinaires ou autres</a:t>
            </a:r>
            <a:endParaRPr/>
          </a:p>
          <a:p>
            <a:pPr>
              <a:defRPr/>
            </a:pPr>
            <a:r>
              <a:rPr lang="fr-FR"/>
              <a:t>Rendre visibles les compétences mises en jeu par l’élève dans son oral</a:t>
            </a:r>
            <a:endParaRPr/>
          </a:p>
          <a:p>
            <a:pPr>
              <a:defRPr/>
            </a:pPr>
            <a:r>
              <a:rPr lang="fr-FR"/>
              <a:t>Favoriser l’engagement des élèves et valoriser la réflexion de chaque élève </a:t>
            </a:r>
            <a:endParaRPr/>
          </a:p>
          <a:p>
            <a:pPr>
              <a:defRPr/>
            </a:pPr>
            <a:r>
              <a:rPr lang="fr-FR"/>
              <a:t>Travailler les automatismes</a:t>
            </a:r>
            <a:endParaRPr/>
          </a:p>
          <a:p>
            <a:pPr>
              <a:defRPr/>
            </a:pPr>
            <a:r>
              <a:rPr lang="fr-FR"/>
              <a:t>Se préparer à l’oral du DNB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200"/>
              <a:t>Automatismes : les intentions d’une pratique d’activités rituelles</a:t>
            </a:r>
            <a:endParaRPr sz="3200"/>
          </a:p>
        </p:txBody>
      </p:sp>
      <p:sp>
        <p:nvSpPr>
          <p:cNvPr id="5" name="Espace réservé du contenu 2"/>
          <p:cNvSpPr>
            <a:spLocks noGrp="1"/>
          </p:cNvSpPr>
          <p:nvPr>
            <p:ph idx="1"/>
          </p:nvPr>
        </p:nvSpPr>
        <p:spPr bwMode="auto">
          <a:xfrm>
            <a:off x="440267" y="2175934"/>
            <a:ext cx="10972800" cy="4224867"/>
          </a:xfrm>
        </p:spPr>
        <p:txBody>
          <a:bodyPr/>
          <a:lstStyle/>
          <a:p>
            <a:pPr>
              <a:lnSpc>
                <a:spcPct val="104999"/>
              </a:lnSpc>
              <a:defRPr/>
            </a:pPr>
            <a:r>
              <a:rPr lang="fr-FR"/>
              <a:t>consolider et élargir les acquis antérieurs, anticiper une difficulté future ; </a:t>
            </a:r>
            <a:endParaRPr/>
          </a:p>
          <a:p>
            <a:pPr>
              <a:lnSpc>
                <a:spcPct val="104999"/>
              </a:lnSpc>
              <a:defRPr/>
            </a:pPr>
            <a:r>
              <a:rPr lang="fr-FR"/>
              <a:t>assurer un entraînement faisant appel à des connaissances, procédures, méthodes et stratégies ; </a:t>
            </a:r>
            <a:endParaRPr/>
          </a:p>
          <a:p>
            <a:pPr>
              <a:lnSpc>
                <a:spcPct val="104999"/>
              </a:lnSpc>
              <a:defRPr/>
            </a:pPr>
            <a:r>
              <a:rPr lang="fr-FR"/>
              <a:t>rendre disponibles des réflexes en situation de résolution de problèmes ; </a:t>
            </a:r>
            <a:endParaRPr/>
          </a:p>
          <a:p>
            <a:pPr>
              <a:lnSpc>
                <a:spcPct val="104999"/>
              </a:lnSpc>
              <a:defRPr/>
            </a:pPr>
            <a:r>
              <a:rPr lang="fr-FR"/>
              <a:t>remémorer régulièrement des éléments en cours d’apprentissage ; </a:t>
            </a:r>
            <a:endParaRPr/>
          </a:p>
          <a:p>
            <a:pPr>
              <a:lnSpc>
                <a:spcPct val="104999"/>
              </a:lnSpc>
              <a:defRPr/>
            </a:pPr>
            <a:r>
              <a:rPr lang="fr-FR"/>
              <a:t>diagnostiquer des difficultés persistantes ; </a:t>
            </a:r>
            <a:endParaRPr/>
          </a:p>
          <a:p>
            <a:pPr>
              <a:lnSpc>
                <a:spcPct val="104999"/>
              </a:lnSpc>
              <a:defRPr/>
            </a:pPr>
            <a:r>
              <a:rPr lang="fr-FR"/>
              <a:t>faire verbaliser et formaliser des énoncés et définitions usuels ; </a:t>
            </a:r>
            <a:endParaRPr/>
          </a:p>
          <a:p>
            <a:pPr>
              <a:lnSpc>
                <a:spcPct val="104999"/>
              </a:lnSpc>
              <a:defRPr/>
            </a:pPr>
            <a:r>
              <a:rPr lang="fr-FR"/>
              <a:t>exploiter les erreurs rencontrées ;</a:t>
            </a:r>
            <a:endParaRPr/>
          </a:p>
          <a:p>
            <a:pPr marL="0" indent="0">
              <a:lnSpc>
                <a:spcPct val="104999"/>
              </a:lnSpc>
              <a:buNone/>
              <a:defRPr/>
            </a:pPr>
            <a:endParaRPr lang="fr-FR"/>
          </a:p>
          <a:p>
            <a:pPr marL="0" indent="0">
              <a:lnSpc>
                <a:spcPct val="104999"/>
              </a:lnSpc>
              <a:buNone/>
              <a:defRPr/>
            </a:pPr>
            <a:r>
              <a:rPr lang="fr-FR"/>
              <a:t>et aussi rythmer par un temps court et dynamique une partie de séance. </a:t>
            </a:r>
            <a:endParaRPr/>
          </a:p>
          <a:p>
            <a:pPr>
              <a:lnSpc>
                <a:spcPct val="104999"/>
              </a:lnSpc>
              <a:defRPr/>
            </a:pPr>
            <a:endParaRPr lang="fr-FR">
              <a:solidFill>
                <a:srgbClr val="FF0000"/>
              </a:solidFill>
            </a:endParaRPr>
          </a:p>
          <a:p>
            <a:pPr marL="0" indent="0">
              <a:lnSpc>
                <a:spcPct val="104999"/>
              </a:lnSpc>
              <a:buNone/>
              <a:defRPr/>
            </a:pP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Automatismes : mise en pratique et objectifs</a:t>
            </a:r>
            <a:endParaRPr/>
          </a:p>
        </p:txBody>
      </p:sp>
      <p:sp>
        <p:nvSpPr>
          <p:cNvPr id="5" name="Espace réservé du contenu 2"/>
          <p:cNvSpPr>
            <a:spLocks noGrp="1"/>
          </p:cNvSpPr>
          <p:nvPr>
            <p:ph idx="1"/>
          </p:nvPr>
        </p:nvSpPr>
        <p:spPr bwMode="auto"/>
        <p:txBody>
          <a:bodyPr/>
          <a:lstStyle/>
          <a:p>
            <a:pPr>
              <a:lnSpc>
                <a:spcPct val="95000"/>
              </a:lnSpc>
              <a:defRPr/>
            </a:pPr>
            <a:r>
              <a:rPr lang="fr-FR" sz="2600"/>
              <a:t>Activités régulières, fréquentes, courtes, qui se distinguent des autres temps d’apprentissage :</a:t>
            </a:r>
            <a:endParaRPr sz="2200"/>
          </a:p>
          <a:p>
            <a:pPr lvl="1">
              <a:lnSpc>
                <a:spcPct val="80000"/>
              </a:lnSpc>
              <a:defRPr/>
            </a:pPr>
            <a:r>
              <a:rPr lang="fr-FR" sz="1500"/>
              <a:t>Au moins une fois par semaine voire plus</a:t>
            </a:r>
            <a:endParaRPr sz="1900"/>
          </a:p>
          <a:p>
            <a:pPr lvl="1">
              <a:lnSpc>
                <a:spcPct val="80000"/>
              </a:lnSpc>
              <a:defRPr/>
            </a:pPr>
            <a:r>
              <a:rPr lang="fr-FR" sz="1500"/>
              <a:t>Ne devant pas prendre plus de 15 minutes, correction comprise</a:t>
            </a:r>
            <a:endParaRPr sz="1900"/>
          </a:p>
          <a:p>
            <a:pPr lvl="1">
              <a:lnSpc>
                <a:spcPct val="80000"/>
              </a:lnSpc>
              <a:defRPr/>
            </a:pPr>
            <a:r>
              <a:rPr lang="fr-FR" sz="1500"/>
              <a:t>Souvent en début de séance : mise au travail plus rapide des élèves, façon de revoir le cours précédent, façon de revoir les prérequis avant une nouvelle notion</a:t>
            </a:r>
            <a:endParaRPr sz="1900"/>
          </a:p>
          <a:p>
            <a:pPr lvl="1" indent="0">
              <a:lnSpc>
                <a:spcPct val="80000"/>
              </a:lnSpc>
              <a:buNone/>
              <a:defRPr/>
            </a:pPr>
            <a:endParaRPr lang="fr-FR" sz="1900"/>
          </a:p>
          <a:p>
            <a:pPr marL="263525" lvl="1">
              <a:lnSpc>
                <a:spcPct val="80000"/>
              </a:lnSpc>
              <a:defRPr/>
            </a:pPr>
            <a:r>
              <a:rPr lang="fr-FR" sz="2600"/>
              <a:t>Activités pouvant prendre des formes diverses :</a:t>
            </a:r>
            <a:endParaRPr sz="1900"/>
          </a:p>
          <a:p>
            <a:pPr marL="720724" lvl="2">
              <a:lnSpc>
                <a:spcPct val="80000"/>
              </a:lnSpc>
              <a:defRPr/>
            </a:pPr>
            <a:r>
              <a:rPr lang="fr-FR" sz="1500"/>
              <a:t>QCM</a:t>
            </a:r>
            <a:endParaRPr sz="1700"/>
          </a:p>
          <a:p>
            <a:pPr marL="720724" lvl="2">
              <a:lnSpc>
                <a:spcPct val="80000"/>
              </a:lnSpc>
              <a:defRPr/>
            </a:pPr>
            <a:r>
              <a:rPr lang="fr-FR" sz="1500"/>
              <a:t>Vrai/Faux</a:t>
            </a:r>
            <a:endParaRPr sz="1700"/>
          </a:p>
          <a:p>
            <a:pPr marL="720724" lvl="2">
              <a:lnSpc>
                <a:spcPct val="80000"/>
              </a:lnSpc>
              <a:defRPr/>
            </a:pPr>
            <a:r>
              <a:rPr lang="fr-FR" sz="1500"/>
              <a:t>Réponses courtes</a:t>
            </a:r>
            <a:endParaRPr sz="1700"/>
          </a:p>
          <a:p>
            <a:pPr marL="720724" lvl="2">
              <a:lnSpc>
                <a:spcPct val="80000"/>
              </a:lnSpc>
              <a:defRPr/>
            </a:pPr>
            <a:r>
              <a:rPr lang="fr-FR" sz="1500"/>
              <a:t>Calculs, lectures graphiques, cours à appliquer…</a:t>
            </a:r>
            <a:endParaRPr sz="1700"/>
          </a:p>
          <a:p>
            <a:pPr marL="720724" lvl="2">
              <a:lnSpc>
                <a:spcPct val="80000"/>
              </a:lnSpc>
              <a:defRPr/>
            </a:pPr>
            <a:r>
              <a:rPr lang="fr-FR" sz="1500"/>
              <a:t>Autres ?</a:t>
            </a:r>
            <a:endParaRPr sz="1700"/>
          </a:p>
          <a:p>
            <a:pPr lvl="1" indent="0">
              <a:lnSpc>
                <a:spcPct val="80000"/>
              </a:lnSpc>
              <a:buNone/>
              <a:defRPr/>
            </a:pPr>
            <a:endParaRPr lang="fr-FR" sz="1900"/>
          </a:p>
          <a:p>
            <a:pPr>
              <a:lnSpc>
                <a:spcPct val="80000"/>
              </a:lnSpc>
              <a:defRPr/>
            </a:pPr>
            <a:r>
              <a:rPr lang="fr-FR" sz="2600"/>
              <a:t>Trois enjeux pédagogiques aux rituels :</a:t>
            </a:r>
            <a:endParaRPr lang="fr-FR" sz="1900"/>
          </a:p>
          <a:p>
            <a:pPr lvl="1">
              <a:lnSpc>
                <a:spcPct val="80000"/>
              </a:lnSpc>
              <a:defRPr/>
            </a:pPr>
            <a:r>
              <a:rPr lang="fr-FR" sz="1500"/>
              <a:t>une évaluation diagnostique immédiate ;</a:t>
            </a:r>
            <a:endParaRPr sz="1900"/>
          </a:p>
          <a:p>
            <a:pPr lvl="1">
              <a:lnSpc>
                <a:spcPct val="80000"/>
              </a:lnSpc>
              <a:defRPr/>
            </a:pPr>
            <a:r>
              <a:rPr lang="fr-FR" sz="1500"/>
              <a:t>réactiver des connaissances, des compétences qui vont être à mobiliser pendant l’heure ;</a:t>
            </a:r>
            <a:endParaRPr sz="1900"/>
          </a:p>
          <a:p>
            <a:pPr lvl="1">
              <a:lnSpc>
                <a:spcPct val="80000"/>
              </a:lnSpc>
              <a:defRPr/>
            </a:pPr>
            <a:r>
              <a:rPr lang="fr-FR" sz="1500"/>
              <a:t>l’acquisition d’automatismes d’apprentissages dans la durée.</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Différenciation</a:t>
            </a:r>
            <a:endParaRPr/>
          </a:p>
        </p:txBody>
      </p:sp>
      <p:sp>
        <p:nvSpPr>
          <p:cNvPr id="5" name="Espace réservé du contenu 2"/>
          <p:cNvSpPr>
            <a:spLocks noGrp="1"/>
          </p:cNvSpPr>
          <p:nvPr>
            <p:ph idx="1"/>
          </p:nvPr>
        </p:nvSpPr>
        <p:spPr bwMode="auto"/>
        <p:txBody>
          <a:bodyPr/>
          <a:lstStyle/>
          <a:p>
            <a:pPr marL="0" indent="0">
              <a:buNone/>
              <a:defRPr/>
            </a:pPr>
            <a:r>
              <a:rPr lang="fr-FR"/>
              <a:t>Elle peut se faire :</a:t>
            </a:r>
            <a:endParaRPr/>
          </a:p>
          <a:p>
            <a:pPr>
              <a:defRPr/>
            </a:pPr>
            <a:r>
              <a:rPr lang="fr-FR"/>
              <a:t>dans le travail hors-classe (exercices d’application pour certains, recherche ou rédaction de démonstration pour d’autres) ;</a:t>
            </a:r>
            <a:endParaRPr/>
          </a:p>
          <a:p>
            <a:pPr>
              <a:defRPr/>
            </a:pPr>
            <a:r>
              <a:rPr lang="fr-FR"/>
              <a:t>en classe dans le travail collectif (groupes homogènes de niveaux de compétences différents ou groupes hétérogènes avec missions différentes au sein du groupe) ;</a:t>
            </a:r>
            <a:endParaRPr/>
          </a:p>
          <a:p>
            <a:pPr>
              <a:defRPr/>
            </a:pPr>
            <a:r>
              <a:rPr lang="fr-FR"/>
              <a:t>en séance d’exercices avec auto évaluation des élèves et annonce des difficultés diverses des questions (chacun cible son niveau, un corrigé peut être mis à disposition) ;</a:t>
            </a:r>
            <a:endParaRPr/>
          </a:p>
          <a:p>
            <a:pPr>
              <a:defRPr/>
            </a:pPr>
            <a:r>
              <a:rPr lang="fr-FR"/>
              <a:t>en s’appuyant sur des outils numériques mis à disposition ;</a:t>
            </a:r>
            <a:endParaRPr/>
          </a:p>
          <a:p>
            <a:pPr>
              <a:defRPr/>
            </a:pPr>
            <a:r>
              <a:rPr lang="fr-FR"/>
              <a:t>en évaluation en classe.</a:t>
            </a:r>
            <a:endParaRPr/>
          </a:p>
          <a:p>
            <a:pPr marL="0" indent="0">
              <a:buNone/>
              <a:defRPr/>
            </a:pPr>
            <a:endParaRPr lang="fr-FR"/>
          </a:p>
          <a:p>
            <a:pPr>
              <a:defRPr/>
            </a:pP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0"/>
          <p:cNvPicPr>
            <a:picLocks noChangeAspect="1"/>
          </p:cNvPicPr>
          <p:nvPr/>
        </p:nvPicPr>
        <p:blipFill>
          <a:blip r:embed="rId3"/>
          <a:stretch/>
        </p:blipFill>
        <p:spPr bwMode="auto">
          <a:xfrm>
            <a:off x="4728116" y="1177182"/>
            <a:ext cx="7519640" cy="5641788"/>
          </a:xfrm>
          <a:prstGeom prst="rect">
            <a:avLst/>
          </a:prstGeom>
        </p:spPr>
      </p:pic>
      <p:pic>
        <p:nvPicPr>
          <p:cNvPr id="5" name="Image 19"/>
          <p:cNvPicPr>
            <a:picLocks noChangeAspect="1"/>
          </p:cNvPicPr>
          <p:nvPr/>
        </p:nvPicPr>
        <p:blipFill>
          <a:blip r:embed="rId4"/>
          <a:stretch/>
        </p:blipFill>
        <p:spPr bwMode="auto">
          <a:xfrm>
            <a:off x="1" y="1395556"/>
            <a:ext cx="4594302" cy="3511916"/>
          </a:xfrm>
          <a:prstGeom prst="rect">
            <a:avLst/>
          </a:prstGeom>
        </p:spPr>
      </p:pic>
      <p:cxnSp>
        <p:nvCxnSpPr>
          <p:cNvPr id="6" name="Connecteur droit avec flèche 16"/>
          <p:cNvCxnSpPr>
            <a:cxnSpLocks/>
          </p:cNvCxnSpPr>
          <p:nvPr/>
        </p:nvCxnSpPr>
        <p:spPr bwMode="auto">
          <a:xfrm flipH="1" flipV="1">
            <a:off x="1265563" y="2141035"/>
            <a:ext cx="3484857" cy="407019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22"/>
          <p:cNvPicPr>
            <a:picLocks noChangeAspect="1"/>
          </p:cNvPicPr>
          <p:nvPr/>
        </p:nvPicPr>
        <p:blipFill>
          <a:blip r:embed="rId5"/>
          <a:stretch/>
        </p:blipFill>
        <p:spPr bwMode="auto">
          <a:xfrm>
            <a:off x="0" y="0"/>
            <a:ext cx="2796368" cy="993245"/>
          </a:xfrm>
          <a:prstGeom prst="rect">
            <a:avLst/>
          </a:prstGeom>
        </p:spPr>
      </p:pic>
      <p:sp>
        <p:nvSpPr>
          <p:cNvPr id="8" name="ZoneTexte 23"/>
          <p:cNvSpPr/>
          <p:nvPr/>
        </p:nvSpPr>
        <p:spPr bwMode="auto">
          <a:xfrm>
            <a:off x="2733595" y="-56029"/>
            <a:ext cx="9412344" cy="960156"/>
          </a:xfrm>
          <a:prstGeom prst="rect">
            <a:avLst/>
          </a:prstGeom>
          <a:noFill/>
        </p:spPr>
        <p:txBody>
          <a:bodyPr wrap="none" rtlCol="0">
            <a:spAutoFit/>
          </a:bodyPr>
          <a:lstStyle/>
          <a:p>
            <a:pPr algn="ctr">
              <a:defRPr/>
            </a:pPr>
            <a:r>
              <a:rPr lang="fr-FR" sz="2800" b="1">
                <a:solidFill>
                  <a:schemeClr val="bg1">
                    <a:lumMod val="95000"/>
                  </a:schemeClr>
                </a:solidFill>
              </a:rPr>
              <a:t>Ressources de WIMS en relation avec les programmes</a:t>
            </a:r>
            <a:endParaRPr/>
          </a:p>
          <a:p>
            <a:pPr algn="ctr">
              <a:defRPr/>
            </a:pPr>
            <a:endParaRPr lang="fr-FR" sz="900" b="1"/>
          </a:p>
          <a:p>
            <a:pPr algn="ctr">
              <a:defRPr/>
            </a:pPr>
            <a:r>
              <a:rPr lang="fr-FR" sz="2000" b="1"/>
              <a:t>Insérer un exercice dans une feuille d’exercices de sa classe</a:t>
            </a:r>
            <a:endParaRPr/>
          </a:p>
        </p:txBody>
      </p:sp>
      <p:sp>
        <p:nvSpPr>
          <p:cNvPr id="9" name="ZoneTexte 25"/>
          <p:cNvSpPr/>
          <p:nvPr/>
        </p:nvSpPr>
        <p:spPr bwMode="auto">
          <a:xfrm>
            <a:off x="189572" y="5913125"/>
            <a:ext cx="4482789" cy="584775"/>
          </a:xfrm>
          <a:prstGeom prst="rect">
            <a:avLst/>
          </a:prstGeom>
          <a:noFill/>
        </p:spPr>
        <p:txBody>
          <a:bodyPr wrap="square" rtlCol="0">
            <a:spAutoFit/>
          </a:bodyPr>
          <a:lstStyle/>
          <a:p>
            <a:pPr algn="ctr">
              <a:defRPr/>
            </a:pPr>
            <a:r>
              <a:rPr lang="fr-FR" sz="1600" i="1"/>
              <a:t>Exemple du programme de Mathématiques Cycle 4</a:t>
            </a:r>
            <a:br>
              <a:rPr lang="fr-FR" sz="1600" i="1"/>
            </a:br>
            <a:r>
              <a:rPr lang="fr-FR" sz="1600" i="1"/>
              <a:t>Nombres et calculs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a:t>Collège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0"/>
          <p:cNvPicPr>
            <a:picLocks noChangeAspect="1"/>
          </p:cNvPicPr>
          <p:nvPr/>
        </p:nvPicPr>
        <p:blipFill>
          <a:blip r:embed="rId3"/>
          <a:stretch/>
        </p:blipFill>
        <p:spPr bwMode="auto">
          <a:xfrm>
            <a:off x="4672361" y="1177182"/>
            <a:ext cx="7519640" cy="5641788"/>
          </a:xfrm>
          <a:prstGeom prst="rect">
            <a:avLst/>
          </a:prstGeom>
        </p:spPr>
      </p:pic>
      <p:pic>
        <p:nvPicPr>
          <p:cNvPr id="5" name="Image 22"/>
          <p:cNvPicPr>
            <a:picLocks noChangeAspect="1"/>
          </p:cNvPicPr>
          <p:nvPr/>
        </p:nvPicPr>
        <p:blipFill>
          <a:blip r:embed="rId4"/>
          <a:stretch/>
        </p:blipFill>
        <p:spPr bwMode="auto">
          <a:xfrm>
            <a:off x="0" y="0"/>
            <a:ext cx="2796368" cy="993245"/>
          </a:xfrm>
          <a:prstGeom prst="rect">
            <a:avLst/>
          </a:prstGeom>
        </p:spPr>
      </p:pic>
      <p:sp>
        <p:nvSpPr>
          <p:cNvPr id="6" name="ZoneTexte 23"/>
          <p:cNvSpPr/>
          <p:nvPr/>
        </p:nvSpPr>
        <p:spPr bwMode="auto">
          <a:xfrm>
            <a:off x="2822751" y="-61659"/>
            <a:ext cx="9412344" cy="960156"/>
          </a:xfrm>
          <a:prstGeom prst="rect">
            <a:avLst/>
          </a:prstGeom>
          <a:noFill/>
        </p:spPr>
        <p:txBody>
          <a:bodyPr wrap="none" rtlCol="0">
            <a:spAutoFit/>
          </a:bodyPr>
          <a:lstStyle/>
          <a:p>
            <a:pPr algn="ctr">
              <a:defRPr/>
            </a:pPr>
            <a:r>
              <a:rPr lang="fr-FR" sz="2800" b="1">
                <a:solidFill>
                  <a:schemeClr val="bg1">
                    <a:lumMod val="95000"/>
                  </a:schemeClr>
                </a:solidFill>
              </a:rPr>
              <a:t>Ressources de WIMS en relation avec les programmes</a:t>
            </a:r>
            <a:endParaRPr/>
          </a:p>
          <a:p>
            <a:pPr algn="ctr">
              <a:defRPr/>
            </a:pPr>
            <a:endParaRPr lang="fr-FR" sz="900" b="1"/>
          </a:p>
          <a:p>
            <a:pPr algn="ctr">
              <a:defRPr/>
            </a:pPr>
            <a:r>
              <a:rPr lang="fr-FR" sz="2000" b="1"/>
              <a:t>Insérer une notion du glossaire dans sa classe</a:t>
            </a:r>
            <a:endParaRPr/>
          </a:p>
        </p:txBody>
      </p:sp>
      <p:sp>
        <p:nvSpPr>
          <p:cNvPr id="7" name="ZoneTexte 25"/>
          <p:cNvSpPr/>
          <p:nvPr/>
        </p:nvSpPr>
        <p:spPr bwMode="auto">
          <a:xfrm>
            <a:off x="189572" y="6025184"/>
            <a:ext cx="4482789" cy="584775"/>
          </a:xfrm>
          <a:prstGeom prst="rect">
            <a:avLst/>
          </a:prstGeom>
          <a:noFill/>
        </p:spPr>
        <p:txBody>
          <a:bodyPr wrap="square" rtlCol="0">
            <a:spAutoFit/>
          </a:bodyPr>
          <a:lstStyle/>
          <a:p>
            <a:pPr algn="ctr">
              <a:defRPr/>
            </a:pPr>
            <a:r>
              <a:rPr lang="fr-FR" sz="1600" i="1"/>
              <a:t>Exemple du programme de Mathématiques Cycle 4</a:t>
            </a:r>
            <a:br>
              <a:rPr lang="fr-FR" sz="1600" i="1"/>
            </a:br>
            <a:r>
              <a:rPr lang="fr-FR" sz="1600" i="1"/>
              <a:t>Nombres et calculs</a:t>
            </a:r>
            <a:endParaRPr/>
          </a:p>
        </p:txBody>
      </p:sp>
      <p:pic>
        <p:nvPicPr>
          <p:cNvPr id="8" name="Image 3"/>
          <p:cNvPicPr>
            <a:picLocks noChangeAspect="1"/>
          </p:cNvPicPr>
          <p:nvPr/>
        </p:nvPicPr>
        <p:blipFill>
          <a:blip r:embed="rId5"/>
          <a:stretch/>
        </p:blipFill>
        <p:spPr bwMode="auto">
          <a:xfrm>
            <a:off x="0" y="1319197"/>
            <a:ext cx="4399529" cy="4566297"/>
          </a:xfrm>
          <a:prstGeom prst="rect">
            <a:avLst/>
          </a:prstGeom>
        </p:spPr>
      </p:pic>
      <p:cxnSp>
        <p:nvCxnSpPr>
          <p:cNvPr id="9" name="Connecteur droit avec flèche 16"/>
          <p:cNvCxnSpPr>
            <a:cxnSpLocks/>
          </p:cNvCxnSpPr>
          <p:nvPr/>
        </p:nvCxnSpPr>
        <p:spPr bwMode="auto">
          <a:xfrm flipH="1" flipV="1">
            <a:off x="1204331" y="1717288"/>
            <a:ext cx="3620362" cy="39029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2"/>
          <p:cNvPicPr>
            <a:picLocks noChangeAspect="1"/>
          </p:cNvPicPr>
          <p:nvPr/>
        </p:nvPicPr>
        <p:blipFill>
          <a:blip r:embed="rId3"/>
          <a:stretch/>
        </p:blipFill>
        <p:spPr bwMode="auto">
          <a:xfrm>
            <a:off x="0" y="0"/>
            <a:ext cx="2796368" cy="993245"/>
          </a:xfrm>
          <a:prstGeom prst="rect">
            <a:avLst/>
          </a:prstGeom>
        </p:spPr>
      </p:pic>
      <p:sp>
        <p:nvSpPr>
          <p:cNvPr id="5" name="ZoneTexte 23"/>
          <p:cNvSpPr/>
          <p:nvPr/>
        </p:nvSpPr>
        <p:spPr bwMode="auto">
          <a:xfrm>
            <a:off x="3070169" y="-100852"/>
            <a:ext cx="8581274" cy="960156"/>
          </a:xfrm>
          <a:prstGeom prst="rect">
            <a:avLst/>
          </a:prstGeom>
          <a:noFill/>
        </p:spPr>
        <p:txBody>
          <a:bodyPr wrap="none" rtlCol="0">
            <a:spAutoFit/>
          </a:bodyPr>
          <a:lstStyle/>
          <a:p>
            <a:pPr algn="ctr">
              <a:defRPr/>
            </a:pPr>
            <a:r>
              <a:rPr lang="fr-FR" sz="2800" b="1">
                <a:solidFill>
                  <a:schemeClr val="bg1">
                    <a:lumMod val="95000"/>
                  </a:schemeClr>
                </a:solidFill>
              </a:rPr>
              <a:t>Classes virtuelles</a:t>
            </a:r>
            <a:endParaRPr>
              <a:solidFill>
                <a:schemeClr val="bg1">
                  <a:lumMod val="95000"/>
                </a:schemeClr>
              </a:solidFill>
            </a:endParaRPr>
          </a:p>
          <a:p>
            <a:pPr algn="ctr">
              <a:defRPr/>
            </a:pPr>
            <a:endParaRPr sz="900" b="1">
              <a:solidFill>
                <a:schemeClr val="bg1">
                  <a:lumMod val="95000"/>
                </a:schemeClr>
              </a:solidFill>
            </a:endParaRPr>
          </a:p>
          <a:p>
            <a:pPr algn="ctr">
              <a:defRPr/>
            </a:pPr>
            <a:r>
              <a:rPr lang="fr-FR" sz="2000" b="1"/>
              <a:t>Créer sa classe en dupliquant tout ou une partie d’une classe ouverte</a:t>
            </a:r>
            <a:endParaRPr/>
          </a:p>
        </p:txBody>
      </p:sp>
      <p:grpSp>
        <p:nvGrpSpPr>
          <p:cNvPr id="6" name="Groupe 11"/>
          <p:cNvGrpSpPr/>
          <p:nvPr/>
        </p:nvGrpSpPr>
        <p:grpSpPr bwMode="auto">
          <a:xfrm>
            <a:off x="277845" y="1526172"/>
            <a:ext cx="5037046" cy="1986462"/>
            <a:chOff x="70213" y="1236240"/>
            <a:chExt cx="5450685" cy="2249615"/>
          </a:xfrm>
        </p:grpSpPr>
        <p:pic>
          <p:nvPicPr>
            <p:cNvPr id="7" name="Image 7"/>
            <p:cNvPicPr>
              <a:picLocks noChangeAspect="1"/>
            </p:cNvPicPr>
            <p:nvPr/>
          </p:nvPicPr>
          <p:blipFill>
            <a:blip r:embed="rId4"/>
            <a:stretch/>
          </p:blipFill>
          <p:spPr bwMode="auto">
            <a:xfrm>
              <a:off x="71838" y="1236240"/>
              <a:ext cx="5449060" cy="504895"/>
            </a:xfrm>
            <a:prstGeom prst="rect">
              <a:avLst/>
            </a:prstGeom>
          </p:spPr>
        </p:pic>
        <p:pic>
          <p:nvPicPr>
            <p:cNvPr id="8" name="Image 9"/>
            <p:cNvPicPr>
              <a:picLocks noChangeAspect="1"/>
            </p:cNvPicPr>
            <p:nvPr/>
          </p:nvPicPr>
          <p:blipFill>
            <a:blip r:embed="rId5"/>
            <a:srcRect t="3011"/>
            <a:stretch/>
          </p:blipFill>
          <p:spPr bwMode="auto">
            <a:xfrm>
              <a:off x="70213" y="1739592"/>
              <a:ext cx="5439534" cy="1746263"/>
            </a:xfrm>
            <a:prstGeom prst="rect">
              <a:avLst/>
            </a:prstGeom>
          </p:spPr>
        </p:pic>
      </p:grpSp>
      <p:pic>
        <p:nvPicPr>
          <p:cNvPr id="9" name="Image 13"/>
          <p:cNvPicPr>
            <a:picLocks noChangeAspect="1"/>
          </p:cNvPicPr>
          <p:nvPr/>
        </p:nvPicPr>
        <p:blipFill>
          <a:blip r:embed="rId6"/>
          <a:stretch/>
        </p:blipFill>
        <p:spPr bwMode="auto">
          <a:xfrm>
            <a:off x="5400424" y="1526172"/>
            <a:ext cx="6512229" cy="45512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a:t>Formations</a:t>
            </a:r>
            <a:endParaRPr/>
          </a:p>
        </p:txBody>
      </p:sp>
      <p:sp>
        <p:nvSpPr>
          <p:cNvPr id="5" name="Espace réservé du contenu 2"/>
          <p:cNvSpPr>
            <a:spLocks noGrp="1"/>
          </p:cNvSpPr>
          <p:nvPr>
            <p:ph idx="1"/>
          </p:nvPr>
        </p:nvSpPr>
        <p:spPr bwMode="auto"/>
        <p:txBody>
          <a:bodyPr/>
          <a:lstStyle/>
          <a:p>
            <a:pPr algn="just">
              <a:defRPr/>
            </a:pPr>
            <a:r>
              <a:rPr lang="fr-FR" b="1"/>
              <a:t>Inscription au PAF jusqu'au 21 septembre 2020</a:t>
            </a:r>
            <a:endParaRPr/>
          </a:p>
          <a:p>
            <a:pPr algn="just">
              <a:defRPr/>
            </a:pPr>
            <a:r>
              <a:rPr lang="fr-FR" b="1"/>
              <a:t>Sur </a:t>
            </a:r>
            <a:r>
              <a:rPr lang="fr-FR" b="1" u="sng">
                <a:hlinkClick r:id="rId3" tooltip="https://euler.ac-versailles.fr/article550.html"/>
              </a:rPr>
              <a:t>euler</a:t>
            </a:r>
            <a:r>
              <a:rPr lang="fr-FR" b="1"/>
              <a:t> : </a:t>
            </a:r>
            <a:endParaRPr/>
          </a:p>
          <a:p>
            <a:pPr marL="400050" lvl="1" indent="0" algn="just">
              <a:buNone/>
              <a:defRPr/>
            </a:pPr>
            <a:r>
              <a:rPr lang="fr-FR" sz="2200" b="0" i="0" u="none" strike="noStrike" cap="none" spc="0">
                <a:solidFill>
                  <a:schemeClr val="tx1"/>
                </a:solidFill>
                <a:latin typeface="+mn-lt"/>
                <a:ea typeface="+mn-ea"/>
                <a:cs typeface="+mn-cs"/>
              </a:rPr>
              <a:t>la liste des formations au PAF concernant les mathématiques, SNT et NSI, avec ou sans descriptifs.</a:t>
            </a:r>
            <a:endParaRPr sz="2200" b="1"/>
          </a:p>
          <a:p>
            <a:pPr algn="just">
              <a:defRPr/>
            </a:pPr>
            <a:r>
              <a:rPr lang="fr-FR" b="1"/>
              <a:t>Possibilité de demander des Formations à Initiative Locale (FIL) à chaque retour de petites vacances.</a:t>
            </a:r>
            <a:endParaRPr lang="fr-FR" b="0"/>
          </a:p>
          <a:p>
            <a:pPr lvl="1" algn="just">
              <a:defRPr/>
            </a:pPr>
            <a:endParaRPr/>
          </a:p>
          <a:p>
            <a:pPr algn="just">
              <a:defRPr/>
            </a:pPr>
            <a:endParaRPr lang="fr-FR" b="1"/>
          </a:p>
        </p:txBody>
      </p:sp>
      <p:pic>
        <p:nvPicPr>
          <p:cNvPr id="6" name="Image 3"/>
          <p:cNvPicPr>
            <a:picLocks noChangeAspect="1"/>
          </p:cNvPicPr>
          <p:nvPr/>
        </p:nvPicPr>
        <p:blipFill>
          <a:blip r:embed="rId4"/>
          <a:stretch/>
        </p:blipFill>
        <p:spPr bwMode="auto">
          <a:xfrm>
            <a:off x="10767317" y="381000"/>
            <a:ext cx="1396751" cy="1021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Plan de la réunion</a:t>
            </a:r>
            <a:endParaRPr/>
          </a:p>
        </p:txBody>
      </p:sp>
      <p:sp>
        <p:nvSpPr>
          <p:cNvPr id="5" name="Espace réservé du contenu 2"/>
          <p:cNvSpPr>
            <a:spLocks noGrp="1"/>
          </p:cNvSpPr>
          <p:nvPr>
            <p:ph idx="1"/>
          </p:nvPr>
        </p:nvSpPr>
        <p:spPr bwMode="auto"/>
        <p:txBody>
          <a:bodyPr/>
          <a:lstStyle/>
          <a:p>
            <a:pPr>
              <a:defRPr/>
            </a:pPr>
            <a:r>
              <a:rPr lang="fr-FR"/>
              <a:t>L’inspection pédagogique de mathématiques</a:t>
            </a:r>
            <a:endParaRPr/>
          </a:p>
          <a:p>
            <a:pPr>
              <a:defRPr/>
            </a:pPr>
            <a:r>
              <a:rPr lang="fr-FR"/>
              <a:t>Continuité pédagogique : bilan et perspectives</a:t>
            </a:r>
            <a:endParaRPr/>
          </a:p>
          <a:p>
            <a:pPr>
              <a:defRPr/>
            </a:pPr>
            <a:r>
              <a:rPr lang="fr-FR"/>
              <a:t>Priorités dans les programmes et outils de positionnement</a:t>
            </a:r>
            <a:endParaRPr/>
          </a:p>
          <a:p>
            <a:pPr>
              <a:defRPr/>
            </a:pPr>
            <a:r>
              <a:rPr lang="fr-FR"/>
              <a:t>L’oral en mathématiques</a:t>
            </a:r>
            <a:endParaRPr/>
          </a:p>
          <a:p>
            <a:pPr>
              <a:defRPr/>
            </a:pPr>
            <a:r>
              <a:rPr lang="fr-FR"/>
              <a:t>La différenciation</a:t>
            </a:r>
            <a:endParaRPr/>
          </a:p>
          <a:p>
            <a:pPr>
              <a:defRPr/>
            </a:pPr>
            <a:r>
              <a:rPr lang="fr-FR"/>
              <a:t>Les automatismes et les activités mentales</a:t>
            </a:r>
            <a:endParaRPr/>
          </a:p>
          <a:p>
            <a:pPr>
              <a:defRPr/>
            </a:pPr>
            <a:r>
              <a:rPr lang="fr-FR"/>
              <a:t>Euler-WIMS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600">
                <a:solidFill>
                  <a:srgbClr val="C00000"/>
                </a:solidFill>
              </a:rPr>
              <a:t>Les IPR de mathématiques de l’académie de Versailles</a:t>
            </a:r>
            <a:endParaRPr sz="3600"/>
          </a:p>
        </p:txBody>
      </p:sp>
      <p:sp>
        <p:nvSpPr>
          <p:cNvPr id="5" name="Rectangle 3"/>
          <p:cNvSpPr>
            <a:spLocks noGrp="1" noChangeArrowheads="1"/>
          </p:cNvSpPr>
          <p:nvPr>
            <p:ph sz="half" idx="1"/>
          </p:nvPr>
        </p:nvSpPr>
        <p:spPr bwMode="auto">
          <a:xfrm>
            <a:off x="1847850" y="1772816"/>
            <a:ext cx="4104134" cy="5040560"/>
          </a:xfrm>
        </p:spPr>
        <p:txBody>
          <a:bodyPr/>
          <a:lstStyle/>
          <a:p>
            <a:pPr marL="85725" indent="-85725">
              <a:lnSpc>
                <a:spcPct val="90000"/>
              </a:lnSpc>
              <a:buNone/>
              <a:defRPr/>
            </a:pPr>
            <a:r>
              <a:rPr lang="fr-FR" sz="1800" b="1"/>
              <a:t>Anne ALLARD</a:t>
            </a:r>
            <a:endParaRPr/>
          </a:p>
          <a:p>
            <a:pPr marL="85725" indent="-85725">
              <a:lnSpc>
                <a:spcPct val="90000"/>
              </a:lnSpc>
              <a:buNone/>
              <a:defRPr/>
            </a:pPr>
            <a:r>
              <a:rPr lang="fr-FR" sz="1800" b="1"/>
              <a:t>Xavier GABILLY</a:t>
            </a:r>
            <a:endParaRPr/>
          </a:p>
          <a:p>
            <a:pPr marL="0" indent="0">
              <a:buNone/>
              <a:defRPr/>
            </a:pPr>
            <a:r>
              <a:rPr lang="fr-FR" sz="1800" b="1"/>
              <a:t>Catherine GUFFLET</a:t>
            </a:r>
            <a:endParaRPr/>
          </a:p>
          <a:p>
            <a:pPr marL="0" indent="0">
              <a:buNone/>
              <a:defRPr/>
            </a:pPr>
            <a:r>
              <a:rPr lang="fr-FR" sz="1800" b="1"/>
              <a:t>Catherine HUET</a:t>
            </a:r>
            <a:endParaRPr/>
          </a:p>
          <a:p>
            <a:pPr marL="0" indent="0" algn="ctr">
              <a:buNone/>
              <a:defRPr/>
            </a:pPr>
            <a:r>
              <a:rPr lang="fr-FR" sz="1800" i="1"/>
              <a:t>IPR référents de formation</a:t>
            </a:r>
            <a:endParaRPr/>
          </a:p>
          <a:p>
            <a:pPr marL="0" indent="0">
              <a:buNone/>
              <a:defRPr/>
            </a:pPr>
            <a:r>
              <a:rPr lang="fr-FR" sz="1800"/>
              <a:t>Anne MENANT</a:t>
            </a:r>
            <a:endParaRPr/>
          </a:p>
          <a:p>
            <a:pPr marL="0" indent="0">
              <a:buNone/>
              <a:defRPr/>
            </a:pPr>
            <a:r>
              <a:rPr lang="fr-FR" sz="1800"/>
              <a:t>Vincent PANTALONI</a:t>
            </a:r>
            <a:endParaRPr/>
          </a:p>
          <a:p>
            <a:pPr marL="0" indent="0">
              <a:buNone/>
              <a:defRPr/>
            </a:pPr>
            <a:r>
              <a:rPr lang="fr-FR" sz="1800"/>
              <a:t>Jean-François REMETTER</a:t>
            </a:r>
            <a:endParaRPr/>
          </a:p>
          <a:p>
            <a:pPr marL="0" indent="0">
              <a:buNone/>
              <a:defRPr/>
            </a:pPr>
            <a:r>
              <a:rPr lang="fr-FR" sz="1800"/>
              <a:t>Charles </a:t>
            </a:r>
            <a:r>
              <a:rPr lang="fr-FR" sz="1800">
                <a:cs typeface="Calibri"/>
              </a:rPr>
              <a:t>SÉVA</a:t>
            </a:r>
            <a:endParaRPr/>
          </a:p>
          <a:p>
            <a:pPr marL="0" indent="0">
              <a:buNone/>
              <a:defRPr/>
            </a:pPr>
            <a:r>
              <a:rPr lang="fr-FR" sz="1800"/>
              <a:t>Christine WEILL (coordinatrice)</a:t>
            </a:r>
            <a:endParaRPr/>
          </a:p>
          <a:p>
            <a:pPr marL="85725" indent="-85725">
              <a:lnSpc>
                <a:spcPct val="90000"/>
              </a:lnSpc>
              <a:buNone/>
              <a:defRPr/>
            </a:pPr>
            <a:endParaRPr lang="fr-FR" sz="1600" b="1"/>
          </a:p>
          <a:p>
            <a:pPr marL="85725" indent="-85725">
              <a:lnSpc>
                <a:spcPct val="90000"/>
              </a:lnSpc>
              <a:buNone/>
              <a:defRPr/>
            </a:pPr>
            <a:r>
              <a:rPr lang="fr-FR" sz="1800"/>
              <a:t>Joëlle D</a:t>
            </a:r>
            <a:r>
              <a:rPr lang="fr-FR" sz="1800">
                <a:cs typeface="Calibri"/>
              </a:rPr>
              <a:t>É</a:t>
            </a:r>
            <a:r>
              <a:rPr lang="fr-FR" sz="1800"/>
              <a:t>AT</a:t>
            </a:r>
            <a:endParaRPr/>
          </a:p>
          <a:p>
            <a:pPr marL="85725" indent="-85725">
              <a:lnSpc>
                <a:spcPct val="90000"/>
              </a:lnSpc>
              <a:buNone/>
              <a:defRPr/>
            </a:pPr>
            <a:r>
              <a:rPr lang="fr-FR" sz="1800"/>
              <a:t>Évelyne ROUDNEFF </a:t>
            </a:r>
            <a:endParaRPr/>
          </a:p>
          <a:p>
            <a:pPr marL="85725" indent="-85725">
              <a:lnSpc>
                <a:spcPct val="90000"/>
              </a:lnSpc>
              <a:buNone/>
              <a:defRPr/>
            </a:pPr>
            <a:endParaRPr lang="fr-FR" sz="1600" b="1"/>
          </a:p>
          <a:p>
            <a:pPr marL="85725" indent="-85725">
              <a:lnSpc>
                <a:spcPct val="90000"/>
              </a:lnSpc>
              <a:buNone/>
              <a:defRPr/>
            </a:pPr>
            <a:r>
              <a:rPr lang="fr-FR" sz="1600"/>
              <a:t>Adresses électroniques</a:t>
            </a:r>
            <a:endParaRPr/>
          </a:p>
          <a:p>
            <a:pPr marL="85725" indent="-85725">
              <a:lnSpc>
                <a:spcPct val="90000"/>
              </a:lnSpc>
              <a:buNone/>
              <a:defRPr/>
            </a:pPr>
            <a:r>
              <a:rPr lang="fr-FR" sz="1600" u="sng">
                <a:hlinkClick r:id="rId3" tooltip="mailto:prenom.nom@ac-versailles.fr"/>
              </a:rPr>
              <a:t>prenom.nom@ac-versailles.fr</a:t>
            </a:r>
            <a:endParaRPr lang="fr-FR" sz="1600"/>
          </a:p>
        </p:txBody>
      </p:sp>
      <p:sp>
        <p:nvSpPr>
          <p:cNvPr id="6" name="Rectangle 4"/>
          <p:cNvSpPr/>
          <p:nvPr/>
        </p:nvSpPr>
        <p:spPr bwMode="auto">
          <a:xfrm>
            <a:off x="6600378" y="1772816"/>
            <a:ext cx="3888110" cy="4608512"/>
          </a:xfrm>
          <a:prstGeom prst="rect">
            <a:avLst/>
          </a:prstGeom>
        </p:spPr>
        <p:txBody>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nSpc>
                <a:spcPct val="90000"/>
              </a:lnSpc>
              <a:buNone/>
              <a:defRPr/>
            </a:pPr>
            <a:r>
              <a:rPr lang="fr-FR" sz="2000" b="1"/>
              <a:t>Secrétariat :</a:t>
            </a:r>
            <a:r>
              <a:rPr lang="fr-FR" sz="2000"/>
              <a:t> </a:t>
            </a:r>
            <a:br>
              <a:rPr lang="fr-FR" sz="2000"/>
            </a:br>
            <a:r>
              <a:rPr lang="fr-FR" sz="1800"/>
              <a:t>Frédérique CHAUVIN</a:t>
            </a:r>
            <a:endParaRPr/>
          </a:p>
          <a:p>
            <a:pPr marL="0" indent="0">
              <a:lnSpc>
                <a:spcPct val="90000"/>
              </a:lnSpc>
              <a:buNone/>
              <a:defRPr/>
            </a:pPr>
            <a:r>
              <a:rPr lang="fr-FR" sz="1800" u="sng">
                <a:hlinkClick r:id="rId4" tooltip="mailto:Frederique.chauvin@ac-versailles.fr"/>
              </a:rPr>
              <a:t>frederique.chauvin@ac-versailles.fr</a:t>
            </a:r>
            <a:r>
              <a:rPr lang="fr-FR" sz="1800"/>
              <a:t>   </a:t>
            </a:r>
            <a:endParaRPr/>
          </a:p>
          <a:p>
            <a:pPr marL="0" indent="0">
              <a:lnSpc>
                <a:spcPct val="90000"/>
              </a:lnSpc>
              <a:buNone/>
              <a:defRPr/>
            </a:pPr>
            <a:r>
              <a:rPr lang="fr-FR" sz="1800"/>
              <a:t>Tél : 01 30 83 40 43</a:t>
            </a:r>
            <a:endParaRPr/>
          </a:p>
          <a:p>
            <a:pPr marL="0" indent="0">
              <a:lnSpc>
                <a:spcPct val="90000"/>
              </a:lnSpc>
              <a:buNone/>
              <a:defRPr/>
            </a:pPr>
            <a:endParaRPr lang="fr-FR" sz="900"/>
          </a:p>
          <a:p>
            <a:pPr marL="0" indent="0">
              <a:lnSpc>
                <a:spcPct val="90000"/>
              </a:lnSpc>
              <a:buNone/>
              <a:defRPr/>
            </a:pPr>
            <a:r>
              <a:rPr lang="fr-FR" sz="1800" b="1"/>
              <a:t>Professeurs associés :</a:t>
            </a:r>
            <a:endParaRPr/>
          </a:p>
          <a:p>
            <a:pPr marL="0" indent="0">
              <a:lnSpc>
                <a:spcPct val="90000"/>
              </a:lnSpc>
              <a:buNone/>
              <a:defRPr/>
            </a:pPr>
            <a:r>
              <a:rPr lang="fr-FR" sz="1800"/>
              <a:t>Lucie AUDIER</a:t>
            </a:r>
            <a:endParaRPr/>
          </a:p>
          <a:p>
            <a:pPr marL="0" indent="0">
              <a:lnSpc>
                <a:spcPct val="90000"/>
              </a:lnSpc>
              <a:buNone/>
              <a:defRPr/>
            </a:pPr>
            <a:r>
              <a:rPr lang="fr-FR" sz="1800"/>
              <a:t>Véronique GABILLY</a:t>
            </a:r>
            <a:endParaRPr/>
          </a:p>
          <a:p>
            <a:pPr marL="0" indent="0">
              <a:lnSpc>
                <a:spcPct val="90000"/>
              </a:lnSpc>
              <a:buNone/>
              <a:defRPr/>
            </a:pPr>
            <a:r>
              <a:rPr lang="fr-FR" sz="1800"/>
              <a:t>Catherine HOUARD</a:t>
            </a:r>
            <a:endParaRPr/>
          </a:p>
          <a:p>
            <a:pPr marL="0" indent="0">
              <a:lnSpc>
                <a:spcPct val="90000"/>
              </a:lnSpc>
              <a:buNone/>
              <a:defRPr/>
            </a:pPr>
            <a:r>
              <a:rPr lang="fr-FR" sz="1800">
                <a:cs typeface="Calibri"/>
              </a:rPr>
              <a:t>É</a:t>
            </a:r>
            <a:r>
              <a:rPr lang="fr-FR" sz="1800"/>
              <a:t>ric LARZILLIERE</a:t>
            </a:r>
            <a:endParaRPr/>
          </a:p>
          <a:p>
            <a:pPr marL="0" indent="0">
              <a:lnSpc>
                <a:spcPct val="90000"/>
              </a:lnSpc>
              <a:buNone/>
              <a:defRPr/>
            </a:pPr>
            <a:r>
              <a:rPr lang="fr-FR" sz="1800"/>
              <a:t>Laurence LHOMME</a:t>
            </a:r>
            <a:endParaRPr/>
          </a:p>
          <a:p>
            <a:pPr marL="0" indent="0">
              <a:lnSpc>
                <a:spcPct val="90000"/>
              </a:lnSpc>
              <a:buNone/>
              <a:defRPr/>
            </a:pPr>
            <a:r>
              <a:rPr lang="fr-FR" sz="1800"/>
              <a:t>Marion PACAUD</a:t>
            </a:r>
            <a:endParaRPr/>
          </a:p>
          <a:p>
            <a:pPr marL="0" indent="0">
              <a:lnSpc>
                <a:spcPct val="90000"/>
              </a:lnSpc>
              <a:buNone/>
              <a:defRPr/>
            </a:pPr>
            <a:r>
              <a:rPr lang="fr-FR" sz="1800"/>
              <a:t>Martine SALMON</a:t>
            </a:r>
            <a:endParaRPr/>
          </a:p>
          <a:p>
            <a:pPr marL="0" indent="0">
              <a:lnSpc>
                <a:spcPct val="90000"/>
              </a:lnSpc>
              <a:buNone/>
              <a:defRPr/>
            </a:pPr>
            <a:r>
              <a:rPr lang="fr-FR" sz="1800"/>
              <a:t>Valérie VINCENT</a:t>
            </a:r>
            <a:endParaRPr lang="fr-FR" sz="1900"/>
          </a:p>
          <a:p>
            <a:pPr marL="0" indent="0">
              <a:lnSpc>
                <a:spcPct val="90000"/>
              </a:lnSpc>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2"/>
          <a:srcRect b="4000"/>
          <a:stretch/>
        </p:blipFill>
        <p:spPr bwMode="auto">
          <a:xfrm>
            <a:off x="3706368" y="0"/>
            <a:ext cx="4965192" cy="67536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normAutofit lnSpcReduction="10000"/>
          </a:bodyPr>
          <a:lstStyle/>
          <a:p>
            <a:pPr marL="266700" indent="-182563">
              <a:lnSpc>
                <a:spcPct val="95000"/>
              </a:lnSpc>
              <a:defRPr/>
            </a:pPr>
            <a:r>
              <a:rPr lang="fr-FR" sz="2200" dirty="0">
                <a:latin typeface="Arial"/>
              </a:rPr>
              <a:t>Olympiades de mathématiques et Course aux nombres (CAN) :</a:t>
            </a:r>
            <a:endParaRPr sz="2200" dirty="0"/>
          </a:p>
          <a:p>
            <a:pPr marL="617220" lvl="1" indent="-342900">
              <a:lnSpc>
                <a:spcPct val="80000"/>
              </a:lnSpc>
              <a:buFontTx/>
              <a:buChar char="-"/>
              <a:defRPr/>
            </a:pPr>
            <a:r>
              <a:rPr lang="fr-FR" dirty="0"/>
              <a:t>olympiades de première : mercredi 17 mars matin ;</a:t>
            </a:r>
            <a:endParaRPr dirty="0"/>
          </a:p>
          <a:p>
            <a:pPr marL="617220" lvl="1" indent="-342900">
              <a:lnSpc>
                <a:spcPct val="80000"/>
              </a:lnSpc>
              <a:buFontTx/>
              <a:buChar char="-"/>
              <a:defRPr/>
            </a:pPr>
            <a:r>
              <a:rPr lang="fr-FR" dirty="0"/>
              <a:t>concours René MERCKHOFFER : mardi 23 mars après-midi ;</a:t>
            </a:r>
            <a:endParaRPr dirty="0"/>
          </a:p>
          <a:p>
            <a:pPr marL="617220" lvl="1" indent="-342900">
              <a:lnSpc>
                <a:spcPct val="80000"/>
              </a:lnSpc>
              <a:buFontTx/>
              <a:buChar char="-"/>
              <a:defRPr/>
            </a:pPr>
            <a:r>
              <a:rPr lang="fr-FR" dirty="0"/>
              <a:t>concours par équipe : mardi 23 mars après-midi ;</a:t>
            </a:r>
            <a:endParaRPr dirty="0"/>
          </a:p>
          <a:p>
            <a:pPr marL="617220" lvl="1" indent="-342900">
              <a:lnSpc>
                <a:spcPct val="80000"/>
              </a:lnSpc>
              <a:buFontTx/>
              <a:buChar char="-"/>
              <a:defRPr/>
            </a:pPr>
            <a:r>
              <a:rPr lang="fr-FR" dirty="0"/>
              <a:t>course aux </a:t>
            </a:r>
            <a:r>
              <a:rPr lang="fr-FR" dirty="0">
                <a:cs typeface="Arial"/>
              </a:rPr>
              <a:t>nombres : deux épreuves, semaine du 15 au 20 mars et semaine du 31 mai au 5 juin.</a:t>
            </a:r>
            <a:endParaRPr dirty="0"/>
          </a:p>
          <a:p>
            <a:pPr marL="617220" lvl="1" indent="-342900">
              <a:lnSpc>
                <a:spcPct val="80000"/>
              </a:lnSpc>
              <a:defRPr/>
            </a:pPr>
            <a:endParaRPr lang="fr-FR" sz="2200" dirty="0"/>
          </a:p>
          <a:p>
            <a:pPr marL="266700" lvl="1" indent="-266700">
              <a:lnSpc>
                <a:spcPct val="80000"/>
              </a:lnSpc>
              <a:defRPr/>
            </a:pPr>
            <a:r>
              <a:rPr lang="fr-FR" sz="2200" dirty="0"/>
              <a:t>Partenariats et manifestations :</a:t>
            </a:r>
            <a:endParaRPr sz="2200" dirty="0"/>
          </a:p>
          <a:p>
            <a:pPr marL="609600" lvl="2" indent="-342900" defTabSz="450850">
              <a:lnSpc>
                <a:spcPct val="80000"/>
              </a:lnSpc>
              <a:buClrTx/>
              <a:buFont typeface="Arial"/>
              <a:buChar char="-"/>
              <a:defRPr/>
            </a:pPr>
            <a:r>
              <a:rPr lang="fr-FR" sz="2000" dirty="0"/>
              <a:t>Semaine des mathématiques du 15 au 20 mars : « Mathématiques et société » ;</a:t>
            </a:r>
            <a:endParaRPr sz="2000" dirty="0"/>
          </a:p>
          <a:p>
            <a:pPr marL="609600" lvl="2" indent="-342900" defTabSz="450850">
              <a:lnSpc>
                <a:spcPct val="80000"/>
              </a:lnSpc>
              <a:buClrTx/>
              <a:buFont typeface="Arial"/>
              <a:buChar char="-"/>
              <a:defRPr/>
            </a:pPr>
            <a:r>
              <a:rPr lang="fr-FR" sz="2000" dirty="0"/>
              <a:t>INRIA, IHÉS, </a:t>
            </a:r>
            <a:r>
              <a:rPr lang="fr-FR" sz="2000" dirty="0" err="1"/>
              <a:t>Labex</a:t>
            </a:r>
            <a:r>
              <a:rPr lang="fr-FR" sz="2000" dirty="0"/>
              <a:t> </a:t>
            </a:r>
            <a:r>
              <a:rPr lang="fr-FR" sz="2000" dirty="0" err="1"/>
              <a:t>DigiCosme</a:t>
            </a:r>
            <a:r>
              <a:rPr lang="fr-FR" sz="2000" dirty="0"/>
              <a:t> ;</a:t>
            </a:r>
            <a:endParaRPr sz="2000" dirty="0"/>
          </a:p>
          <a:p>
            <a:pPr marL="609600" lvl="2" indent="-342900" defTabSz="450850">
              <a:lnSpc>
                <a:spcPct val="80000"/>
              </a:lnSpc>
              <a:buFont typeface="Arial"/>
              <a:buChar char="-"/>
              <a:defRPr/>
            </a:pPr>
            <a:r>
              <a:rPr lang="fr-FR" sz="2000" dirty="0"/>
              <a:t>pépinière académique.</a:t>
            </a:r>
            <a:endParaRPr sz="2000" dirty="0"/>
          </a:p>
          <a:p>
            <a:pPr marL="609600" lvl="2" indent="-342900" defTabSz="450850">
              <a:lnSpc>
                <a:spcPct val="80000"/>
              </a:lnSpc>
              <a:buFont typeface="Arial"/>
              <a:buChar char="-"/>
              <a:defRPr/>
            </a:pPr>
            <a:endParaRPr lang="fr-FR" sz="2000" dirty="0">
              <a:latin typeface="Arial"/>
            </a:endParaRPr>
          </a:p>
          <a:p>
            <a:pPr marL="342900" lvl="2" indent="-342900" defTabSz="450850">
              <a:lnSpc>
                <a:spcPct val="80000"/>
              </a:lnSpc>
              <a:buClrTx/>
              <a:defRPr/>
            </a:pPr>
            <a:r>
              <a:rPr lang="fr-FR" sz="2200" dirty="0"/>
              <a:t>D’autres concours :</a:t>
            </a:r>
            <a:endParaRPr sz="2200" dirty="0"/>
          </a:p>
          <a:p>
            <a:pPr marL="446088" lvl="2" indent="-173038" defTabSz="450850">
              <a:lnSpc>
                <a:spcPct val="80000"/>
              </a:lnSpc>
              <a:buFontTx/>
              <a:buChar char="-"/>
              <a:defRPr/>
            </a:pPr>
            <a:r>
              <a:rPr lang="fr-FR" sz="2000" dirty="0"/>
              <a:t>concours Castor Informatique : du 10 novembre au 6 décembre, inscriptions ouvertes ;</a:t>
            </a:r>
            <a:endParaRPr sz="2000" dirty="0"/>
          </a:p>
          <a:p>
            <a:pPr marL="450850" lvl="2" indent="-184150" defTabSz="450850">
              <a:lnSpc>
                <a:spcPct val="80000"/>
              </a:lnSpc>
              <a:buFontTx/>
              <a:buChar char="-"/>
              <a:defRPr/>
            </a:pPr>
            <a:r>
              <a:rPr lang="fr-FR" sz="2000" dirty="0"/>
              <a:t>concours C-Génial : inscriptions jusqu’au 10 novembre ;</a:t>
            </a:r>
            <a:endParaRPr sz="2000" dirty="0"/>
          </a:p>
          <a:p>
            <a:pPr marL="450850" lvl="2" indent="-184150" defTabSz="450850">
              <a:lnSpc>
                <a:spcPct val="80000"/>
              </a:lnSpc>
              <a:buFontTx/>
              <a:buChar char="-"/>
              <a:defRPr/>
            </a:pPr>
            <a:r>
              <a:rPr lang="fr-FR" sz="2000" dirty="0"/>
              <a:t>concours </a:t>
            </a:r>
            <a:r>
              <a:rPr lang="fr-FR" sz="2000" dirty="0" err="1"/>
              <a:t>AlKindi</a:t>
            </a:r>
            <a:r>
              <a:rPr lang="fr-FR" sz="2000" dirty="0"/>
              <a:t>.</a:t>
            </a:r>
            <a:endParaRPr dirty="0"/>
          </a:p>
          <a:p>
            <a:pPr marL="450850" lvl="2" indent="-184150" defTabSz="450850">
              <a:lnSpc>
                <a:spcPct val="80000"/>
              </a:lnSpc>
              <a:buFontTx/>
              <a:buChar char="-"/>
              <a:defRPr/>
            </a:pPr>
            <a:endParaRPr lang="fr-FR" sz="2000" dirty="0">
              <a:latin typeface="Arial"/>
            </a:endParaRPr>
          </a:p>
          <a:p>
            <a:pPr marL="354013" lvl="2" indent="-342900" defTabSz="450850">
              <a:lnSpc>
                <a:spcPct val="80000"/>
              </a:lnSpc>
              <a:buFont typeface="Arial"/>
              <a:buChar char="•"/>
              <a:defRPr/>
            </a:pPr>
            <a:r>
              <a:rPr lang="fr-FR" sz="2200" dirty="0">
                <a:solidFill>
                  <a:srgbClr val="002060"/>
                </a:solidFill>
              </a:rPr>
              <a:t>Le site </a:t>
            </a:r>
            <a:r>
              <a:rPr lang="fr-FR" sz="2200" dirty="0" err="1">
                <a:solidFill>
                  <a:srgbClr val="002060"/>
                </a:solidFill>
              </a:rPr>
              <a:t>euler</a:t>
            </a:r>
            <a:r>
              <a:rPr lang="fr-FR" sz="2200" dirty="0">
                <a:solidFill>
                  <a:srgbClr val="002060"/>
                </a:solidFill>
              </a:rPr>
              <a:t> :</a:t>
            </a:r>
            <a:endParaRPr dirty="0"/>
          </a:p>
          <a:p>
            <a:pPr marL="442913" lvl="2" indent="0" defTabSz="450850">
              <a:lnSpc>
                <a:spcPct val="80000"/>
              </a:lnSpc>
              <a:buNone/>
              <a:defRPr/>
            </a:pPr>
            <a:r>
              <a:rPr lang="fr-FR" sz="2000" dirty="0">
                <a:solidFill>
                  <a:srgbClr val="002060"/>
                </a:solidFill>
              </a:rPr>
              <a:t>canal principal d’information et </a:t>
            </a:r>
            <a:r>
              <a:rPr lang="fr-FR" sz="2000" dirty="0" err="1">
                <a:solidFill>
                  <a:srgbClr val="002060"/>
                </a:solidFill>
              </a:rPr>
              <a:t>euler-Wims</a:t>
            </a:r>
            <a:r>
              <a:rPr lang="fr-FR" sz="2000" dirty="0">
                <a:solidFill>
                  <a:srgbClr val="002060"/>
                </a:solidFill>
              </a:rPr>
              <a:t> pour l’accompagnement individualisé des élèves, en classe et hors la classe </a:t>
            </a:r>
            <a:endParaRPr dirty="0"/>
          </a:p>
          <a:p>
            <a:pPr marL="450850" lvl="2" indent="-184150" defTabSz="450850">
              <a:lnSpc>
                <a:spcPct val="80000"/>
              </a:lnSpc>
              <a:buFontTx/>
              <a:buChar char="-"/>
              <a:defRPr/>
            </a:pPr>
            <a:endParaRPr lang="fr-F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Enseignement à distance </a:t>
            </a:r>
            <a:r>
              <a:rPr lang="fr-FR" sz="4000" b="0" i="0" u="none" strike="noStrike" cap="none" spc="-99">
                <a:solidFill>
                  <a:schemeClr val="tx2"/>
                </a:solidFill>
                <a:latin typeface="+mj-lt"/>
                <a:ea typeface="+mj-ea"/>
                <a:cs typeface="+mj-cs"/>
              </a:rPr>
              <a:t>–</a:t>
            </a:r>
            <a:r>
              <a:rPr lang="fr-FR"/>
              <a:t> Bilan</a:t>
            </a:r>
            <a:endParaRPr/>
          </a:p>
        </p:txBody>
      </p:sp>
      <p:sp>
        <p:nvSpPr>
          <p:cNvPr id="5" name="Espace réservé du contenu 2"/>
          <p:cNvSpPr/>
          <p:nvPr/>
        </p:nvSpPr>
        <p:spPr bwMode="auto">
          <a:xfrm>
            <a:off x="609598" y="1523999"/>
            <a:ext cx="4876800" cy="3638993"/>
          </a:xfrm>
          <a:prstGeom prst="rect">
            <a:avLst/>
          </a:prstGeom>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gn="ctr">
              <a:buNone/>
              <a:defRPr/>
            </a:pPr>
            <a:r>
              <a:rPr lang="fr-FR" b="1"/>
              <a:t>Côté élèves </a:t>
            </a:r>
            <a:endParaRPr/>
          </a:p>
          <a:p>
            <a:pPr marL="0" indent="0" algn="ctr">
              <a:buNone/>
              <a:defRPr/>
            </a:pPr>
            <a:r>
              <a:rPr lang="fr-FR" sz="2400" b="0" i="0" u="none" strike="noStrike" cap="none" spc="0">
                <a:solidFill>
                  <a:srgbClr val="C00000"/>
                </a:solidFill>
                <a:latin typeface="+mn-lt"/>
                <a:ea typeface="+mn-ea"/>
                <a:cs typeface="+mn-cs"/>
              </a:rPr>
              <a:t>Difficultés observées :</a:t>
            </a:r>
            <a:endParaRPr/>
          </a:p>
          <a:p>
            <a:pPr>
              <a:defRPr/>
            </a:pPr>
            <a:r>
              <a:rPr lang="fr-FR"/>
              <a:t>Organisation du temps ;</a:t>
            </a:r>
            <a:endParaRPr/>
          </a:p>
          <a:p>
            <a:pPr>
              <a:defRPr/>
            </a:pPr>
            <a:r>
              <a:rPr lang="fr-FR"/>
              <a:t>Surcharge occasionnelle ;</a:t>
            </a:r>
            <a:endParaRPr/>
          </a:p>
          <a:p>
            <a:pPr>
              <a:defRPr/>
            </a:pPr>
            <a:r>
              <a:rPr lang="fr-FR"/>
              <a:t>Perte de motivation ;</a:t>
            </a:r>
            <a:endParaRPr/>
          </a:p>
          <a:p>
            <a:pPr>
              <a:defRPr/>
            </a:pPr>
            <a:r>
              <a:rPr lang="fr-FR"/>
              <a:t>Différentes plateformes selon les enseignants ;</a:t>
            </a:r>
            <a:endParaRPr/>
          </a:p>
          <a:p>
            <a:pPr>
              <a:defRPr/>
            </a:pPr>
            <a:r>
              <a:rPr lang="fr-FR"/>
              <a:t>Manque d’aide individuelle.</a:t>
            </a:r>
            <a:endParaRPr/>
          </a:p>
          <a:p>
            <a:pPr marL="0" indent="0" algn="ctr">
              <a:buNone/>
              <a:defRPr/>
            </a:pPr>
            <a:r>
              <a:rPr lang="fr-FR">
                <a:solidFill>
                  <a:srgbClr val="00B050"/>
                </a:solidFill>
              </a:rPr>
              <a:t>Points positifs :</a:t>
            </a:r>
            <a:endParaRPr lang="fr-FR"/>
          </a:p>
          <a:p>
            <a:pPr>
              <a:defRPr/>
            </a:pPr>
            <a:r>
              <a:rPr lang="fr-FR"/>
              <a:t>Gain d'autonomie</a:t>
            </a:r>
            <a:endParaRPr/>
          </a:p>
          <a:p>
            <a:pPr>
              <a:defRPr/>
            </a:pPr>
            <a:r>
              <a:rPr lang="fr-FR"/>
              <a:t>Appropriation de nouveaux outils</a:t>
            </a:r>
            <a:endParaRPr/>
          </a:p>
          <a:p>
            <a:pPr>
              <a:defRPr/>
            </a:pPr>
            <a:endParaRPr lang="fr-FR"/>
          </a:p>
        </p:txBody>
      </p:sp>
      <p:sp>
        <p:nvSpPr>
          <p:cNvPr id="6" name="Espace réservé du contenu 2"/>
          <p:cNvSpPr/>
          <p:nvPr/>
        </p:nvSpPr>
        <p:spPr bwMode="auto">
          <a:xfrm>
            <a:off x="5486399" y="1523999"/>
            <a:ext cx="6095999" cy="5181097"/>
          </a:xfrm>
          <a:prstGeom prst="rect">
            <a:avLst/>
          </a:prstGeom>
        </p:spPr>
        <p:txBody>
          <a:bodyPr vert="horz" lIns="91440" tIns="45720" rIns="91440" bIns="45720" rtlCol="0"/>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gn="ctr">
              <a:lnSpc>
                <a:spcPct val="104999"/>
              </a:lnSpc>
              <a:buNone/>
              <a:defRPr/>
            </a:pPr>
            <a:r>
              <a:rPr lang="fr-FR" b="1"/>
              <a:t>Côté enseignant </a:t>
            </a:r>
            <a:endParaRPr/>
          </a:p>
          <a:p>
            <a:pPr marL="0" indent="0" algn="ctr">
              <a:lnSpc>
                <a:spcPct val="104999"/>
              </a:lnSpc>
              <a:buNone/>
              <a:defRPr/>
            </a:pPr>
            <a:r>
              <a:rPr lang="fr-FR" sz="2400" b="0" i="0" u="none" strike="noStrike" cap="none" spc="0">
                <a:solidFill>
                  <a:srgbClr val="C00000"/>
                </a:solidFill>
                <a:latin typeface="+mn-lt"/>
                <a:ea typeface="+mn-ea"/>
                <a:cs typeface="+mn-cs"/>
              </a:rPr>
              <a:t>Difficultés observées :</a:t>
            </a:r>
            <a:endParaRPr/>
          </a:p>
          <a:p>
            <a:pPr>
              <a:lnSpc>
                <a:spcPct val="104999"/>
              </a:lnSpc>
              <a:defRPr/>
            </a:pPr>
            <a:r>
              <a:rPr lang="fr-FR"/>
              <a:t>Temps de préparation pour adapter ou concevoir les contenus pour le distanciel ;</a:t>
            </a:r>
            <a:endParaRPr/>
          </a:p>
          <a:p>
            <a:pPr>
              <a:lnSpc>
                <a:spcPct val="104999"/>
              </a:lnSpc>
              <a:defRPr/>
            </a:pPr>
            <a:r>
              <a:rPr lang="fr-FR"/>
              <a:t>Dégradation de la communication ;</a:t>
            </a:r>
            <a:endParaRPr/>
          </a:p>
          <a:p>
            <a:pPr>
              <a:lnSpc>
                <a:spcPct val="104999"/>
              </a:lnSpc>
              <a:defRPr/>
            </a:pPr>
            <a:r>
              <a:rPr lang="fr-FR"/>
              <a:t>Difficulté de prise d’informations sur le travail et la compréhension des élèves.</a:t>
            </a:r>
            <a:endParaRPr/>
          </a:p>
          <a:p>
            <a:pPr marL="0" indent="0" algn="ctr">
              <a:lnSpc>
                <a:spcPct val="104999"/>
              </a:lnSpc>
              <a:buNone/>
              <a:defRPr/>
            </a:pPr>
            <a:r>
              <a:rPr lang="fr-FR" sz="2400" b="0" i="0" u="none" strike="noStrike" cap="none" spc="0">
                <a:solidFill>
                  <a:srgbClr val="00B050"/>
                </a:solidFill>
                <a:latin typeface="+mn-lt"/>
                <a:ea typeface="+mn-ea"/>
                <a:cs typeface="+mn-cs"/>
              </a:rPr>
              <a:t>Points positifs :</a:t>
            </a:r>
            <a:endParaRPr/>
          </a:p>
          <a:p>
            <a:pPr>
              <a:lnSpc>
                <a:spcPct val="104999"/>
              </a:lnSpc>
              <a:defRPr/>
            </a:pPr>
            <a:r>
              <a:rPr lang="fr-FR" sz="2400" b="0" i="0" u="none" strike="noStrike" cap="none" spc="0">
                <a:solidFill>
                  <a:schemeClr val="tx1"/>
                </a:solidFill>
                <a:latin typeface="+mn-lt"/>
                <a:ea typeface="+mn-ea"/>
                <a:cs typeface="+mn-cs"/>
              </a:rPr>
              <a:t>Appropriation d'outils numériques ;</a:t>
            </a:r>
            <a:endParaRPr/>
          </a:p>
          <a:p>
            <a:pPr>
              <a:lnSpc>
                <a:spcPct val="104999"/>
              </a:lnSpc>
              <a:defRPr/>
            </a:pPr>
            <a:r>
              <a:rPr lang="fr-FR" sz="2400" b="0" i="0" u="none" strike="noStrike" cap="none" spc="0">
                <a:solidFill>
                  <a:schemeClr val="tx1"/>
                </a:solidFill>
                <a:latin typeface="+mn-lt"/>
                <a:ea typeface="+mn-ea"/>
                <a:cs typeface="+mn-cs"/>
              </a:rPr>
              <a:t>Développement d'évaluations variées (formatives, diagnostique, QCM) ;</a:t>
            </a:r>
            <a:endParaRPr/>
          </a:p>
          <a:p>
            <a:pPr>
              <a:lnSpc>
                <a:spcPct val="104999"/>
              </a:lnSpc>
              <a:defRPr/>
            </a:pPr>
            <a:r>
              <a:rPr lang="fr-FR" sz="2400" b="0" i="0" u="none" strike="noStrike" cap="none" spc="0">
                <a:solidFill>
                  <a:schemeClr val="tx1"/>
                </a:solidFill>
                <a:latin typeface="+mn-lt"/>
                <a:ea typeface="+mn-ea"/>
                <a:cs typeface="+mn-cs"/>
              </a:rPr>
              <a:t>Réflexion sur ce qui est précieux en présentiel et possible à distance.</a:t>
            </a:r>
            <a:endParaRPr lang="fr-FR" sz="2400" b="0" i="0" u="none" strike="noStrike" cap="none" spc="0">
              <a:solidFill>
                <a:schemeClr val="tx1"/>
              </a:solidFill>
              <a:latin typeface="Arial"/>
              <a:ea typeface="Arial"/>
              <a:cs typeface="Arial"/>
            </a:endParaRPr>
          </a:p>
          <a:p>
            <a:pPr>
              <a:lnSpc>
                <a:spcPct val="104999"/>
              </a:lnSpc>
              <a:defRPr/>
            </a:pP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lstStyle/>
          <a:p>
            <a:pPr>
              <a:defRPr/>
            </a:pPr>
            <a:r>
              <a:rPr lang="fr-FR" sz="3600"/>
              <a:t>Enseignement à distance – Soyons prêts au cas où…</a:t>
            </a:r>
            <a:endParaRPr sz="3600"/>
          </a:p>
        </p:txBody>
      </p:sp>
      <p:sp>
        <p:nvSpPr>
          <p:cNvPr id="5" name="Espace réservé du contenu 2"/>
          <p:cNvSpPr>
            <a:spLocks noGrp="1"/>
          </p:cNvSpPr>
          <p:nvPr>
            <p:ph idx="1"/>
          </p:nvPr>
        </p:nvSpPr>
        <p:spPr bwMode="auto">
          <a:xfrm>
            <a:off x="609599" y="2038851"/>
            <a:ext cx="10909413" cy="4064668"/>
          </a:xfrm>
        </p:spPr>
        <p:txBody>
          <a:bodyPr/>
          <a:lstStyle/>
          <a:p>
            <a:pPr marL="0" indent="0">
              <a:buNone/>
              <a:defRPr/>
            </a:pPr>
            <a:r>
              <a:rPr lang="fr-FR" dirty="0"/>
              <a:t>Cette année, certains élèves ou enseignants devront travailler en </a:t>
            </a:r>
            <a:r>
              <a:rPr lang="fr-FR" dirty="0" err="1"/>
              <a:t>distanciel</a:t>
            </a:r>
            <a:r>
              <a:rPr lang="fr-FR" dirty="0"/>
              <a:t> ou de manière hybride, soyons prêts.</a:t>
            </a:r>
            <a:endParaRPr dirty="0"/>
          </a:p>
          <a:p>
            <a:pPr marL="0" indent="0">
              <a:buNone/>
              <a:defRPr/>
            </a:pPr>
            <a:endParaRPr dirty="0"/>
          </a:p>
          <a:p>
            <a:pPr>
              <a:defRPr/>
            </a:pPr>
            <a:r>
              <a:rPr lang="fr-FR" dirty="0"/>
              <a:t>Instaurer dès le début des pratiques faisant appel aux plateformes numériques pour communiquer travail et informations : ENT, </a:t>
            </a:r>
            <a:r>
              <a:rPr lang="fr-FR" dirty="0" err="1"/>
              <a:t>Pronote</a:t>
            </a:r>
            <a:r>
              <a:rPr lang="fr-FR" dirty="0"/>
              <a:t>, …</a:t>
            </a:r>
            <a:endParaRPr lang="fr-FR" sz="2400" b="0" i="0" u="none" strike="noStrike" cap="none" spc="0" dirty="0">
              <a:solidFill>
                <a:schemeClr val="tx1"/>
              </a:solidFill>
              <a:latin typeface="+mn-lt"/>
              <a:ea typeface="+mn-ea"/>
              <a:cs typeface="+mn-cs"/>
            </a:endParaRPr>
          </a:p>
          <a:p>
            <a:pPr>
              <a:defRPr/>
            </a:pPr>
            <a:r>
              <a:rPr lang="fr-FR" sz="2400" b="0" i="0" u="none" strike="noStrike" cap="none" spc="0" dirty="0">
                <a:solidFill>
                  <a:schemeClr val="tx1"/>
                </a:solidFill>
                <a:latin typeface="+mn-lt"/>
                <a:ea typeface="+mn-ea"/>
                <a:cs typeface="+mn-cs"/>
              </a:rPr>
              <a:t>Harmoniser ces pratiques au sein des équipes pédagogiques.</a:t>
            </a:r>
            <a:endParaRPr dirty="0"/>
          </a:p>
          <a:p>
            <a:pPr>
              <a:defRPr/>
            </a:pPr>
            <a:r>
              <a:rPr lang="fr-FR" dirty="0"/>
              <a:t>Utiliser des outils numériques qui soient efficaces en présentiel comme en </a:t>
            </a:r>
            <a:r>
              <a:rPr lang="fr-FR" dirty="0" err="1"/>
              <a:t>distanciel</a:t>
            </a:r>
            <a:r>
              <a:rPr lang="fr-FR" dirty="0"/>
              <a:t> : </a:t>
            </a:r>
            <a:r>
              <a:rPr lang="fr-FR" u="sng" dirty="0">
                <a:hlinkClick r:id="rId3" tooltip="https://euler-ressources.ac-versailles.fr/wims/"/>
              </a:rPr>
              <a:t>Euler-WIMS</a:t>
            </a:r>
            <a:r>
              <a:rPr lang="fr-FR" dirty="0"/>
              <a:t>, </a:t>
            </a:r>
            <a:r>
              <a:rPr lang="fr-FR" u="sng" dirty="0" err="1">
                <a:hlinkClick r:id="rId4" tooltip="https://www.geogebra.org/m/eqxtf55a"/>
              </a:rPr>
              <a:t>GeoGebra</a:t>
            </a:r>
            <a:r>
              <a:rPr lang="fr-FR" u="sng" dirty="0">
                <a:hlinkClick r:id="rId4" tooltip="https://www.geogebra.org/m/eqxtf55a"/>
              </a:rPr>
              <a:t> </a:t>
            </a:r>
            <a:r>
              <a:rPr lang="fr-FR" u="sng" dirty="0" err="1">
                <a:hlinkClick r:id="rId4" tooltip="https://www.geogebra.org/m/eqxtf55a"/>
              </a:rPr>
              <a:t>Classroom</a:t>
            </a:r>
            <a:r>
              <a:rPr lang="fr-FR" dirty="0"/>
              <a:t>, </a:t>
            </a:r>
            <a:r>
              <a:rPr lang="fr-FR" u="sng" dirty="0" err="1" smtClean="0">
                <a:hlinkClick r:id="rId5" tooltip="http://mathsmentales.net/"/>
              </a:rPr>
              <a:t>MathsMentales</a:t>
            </a:r>
            <a:r>
              <a:rPr lang="fr-FR" dirty="0"/>
              <a:t>, …</a:t>
            </a:r>
            <a:endParaRPr dirty="0"/>
          </a:p>
          <a:p>
            <a:pPr>
              <a:defRPr/>
            </a:pPr>
            <a:r>
              <a:rPr lang="fr-FR" dirty="0"/>
              <a:t>Mutualisation, échanges de pratiques au sein de l’équipe de mathématiques.</a:t>
            </a:r>
            <a:endParaRPr dirty="0"/>
          </a:p>
          <a:p>
            <a:pPr>
              <a:defRPr/>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Enseignement à distance – Quelques pistes.</a:t>
            </a:r>
            <a:endParaRPr/>
          </a:p>
        </p:txBody>
      </p:sp>
      <p:sp>
        <p:nvSpPr>
          <p:cNvPr id="5" name="Espace réservé du contenu 2"/>
          <p:cNvSpPr>
            <a:spLocks noGrp="1"/>
          </p:cNvSpPr>
          <p:nvPr>
            <p:ph idx="1"/>
          </p:nvPr>
        </p:nvSpPr>
        <p:spPr bwMode="auto"/>
        <p:txBody>
          <a:bodyPr/>
          <a:lstStyle/>
          <a:p>
            <a:pPr>
              <a:defRPr/>
            </a:pPr>
            <a:r>
              <a:rPr lang="fr-FR"/>
              <a:t>Privilégier une transmission de contenus mathématiques en amont sous forme textuelle ou vidéo, réserver la visio pour construire une démonstration, répondre aux questions, corrections. </a:t>
            </a:r>
            <a:endParaRPr/>
          </a:p>
          <a:p>
            <a:pPr>
              <a:defRPr/>
            </a:pPr>
            <a:r>
              <a:rPr lang="fr-FR"/>
              <a:t>Privilégier des séances de visio courtes (30 min) en demi-groupe pour gagner en interaction.</a:t>
            </a:r>
            <a:endParaRPr/>
          </a:p>
          <a:p>
            <a:pPr>
              <a:defRPr/>
            </a:pPr>
            <a:r>
              <a:rPr lang="fr-FR"/>
              <a:t>Créer des salles de petits groupes avec une tâche en autonomie favorisant l’interaction entre élèves. Un retour oral par groupe est envisageable.</a:t>
            </a:r>
            <a:endParaRPr/>
          </a:p>
          <a:p>
            <a:pPr>
              <a:defRPr/>
            </a:pPr>
            <a:r>
              <a:rPr lang="fr-FR"/>
              <a:t>Utiliser des outils numériques pour contrôler le travail et augmenter l’implication des élèves : Euler-WIMS, QCM Pronote, GeoGebra Classroom, Kahoot, Socrative…</a:t>
            </a:r>
            <a:endParaRPr/>
          </a:p>
          <a:p>
            <a:pPr>
              <a:defRPr/>
            </a:pPr>
            <a:r>
              <a:rPr lang="fr-FR"/>
              <a:t>Communiquer avec les parents, leur présenter l’organisation et les outils retenus. </a:t>
            </a:r>
            <a:endParaRPr/>
          </a:p>
          <a:p>
            <a:pPr marL="0" indent="0">
              <a:buNone/>
              <a:defRPr/>
            </a:pP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hème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Arial"/>
        <a:cs typeface="Arial"/>
      </a:majorFont>
      <a:minorFont>
        <a:latin typeface="Arial"/>
        <a:ea typeface="Arial"/>
        <a:cs typeface="Arial"/>
      </a:minorFont>
    </a:fontScheme>
    <a:fmtScheme name="Clarté">
      <a:fillStyleLst>
        <a:solidFill>
          <a:schemeClr val="phClr"/>
        </a:solidFill>
        <a:gradFill>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gradFill>
        <a:gradFill>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2499</Words>
  <Application>Microsoft Office PowerPoint</Application>
  <PresentationFormat>Grand écran</PresentationFormat>
  <Paragraphs>255</Paragraphs>
  <Slides>22</Slides>
  <Notes>18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22</vt:i4>
      </vt:variant>
    </vt:vector>
  </HeadingPairs>
  <TitlesOfParts>
    <vt:vector size="25" baseType="lpstr">
      <vt:lpstr>Arial</vt:lpstr>
      <vt:lpstr>Calibri</vt:lpstr>
      <vt:lpstr>Thème1</vt:lpstr>
      <vt:lpstr>Rentrée mathématique</vt:lpstr>
      <vt:lpstr>Collège</vt:lpstr>
      <vt:lpstr>Plan de la réunion</vt:lpstr>
      <vt:lpstr>Les IPR de mathématiques de l’académie de Versailles</vt:lpstr>
      <vt:lpstr>Présentation PowerPoint</vt:lpstr>
      <vt:lpstr>Les initiatives académiques</vt:lpstr>
      <vt:lpstr>Enseignement à distance – Bilan</vt:lpstr>
      <vt:lpstr>Enseignement à distance – Soyons prêts au cas où…</vt:lpstr>
      <vt:lpstr>Enseignement à distance – Quelques pistes.</vt:lpstr>
      <vt:lpstr>Priorités et attendus</vt:lpstr>
      <vt:lpstr>Priorités et outils de positionnement</vt:lpstr>
      <vt:lpstr>Priorités en cinquième</vt:lpstr>
      <vt:lpstr>Outils de positionnement</vt:lpstr>
      <vt:lpstr>Outils de positionnement </vt:lpstr>
      <vt:lpstr>L’oral en mathématiques : Quand ? Comment ? Pourquoi ?</vt:lpstr>
      <vt:lpstr>Automatismes : les intentions d’une pratique d’activités rituelles</vt:lpstr>
      <vt:lpstr>Automatismes : mise en pratique et objectifs</vt:lpstr>
      <vt:lpstr>Différenciation</vt:lpstr>
      <vt:lpstr>Présentation PowerPoint</vt:lpstr>
      <vt:lpstr>Présentation PowerPoint</vt:lpstr>
      <vt:lpstr>Présentation PowerPoint</vt:lpstr>
      <vt:lpstr>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mathématique</dc:title>
  <dc:creator>Evelyne Roudneff</dc:creator>
  <cp:lastModifiedBy>Christine Weill</cp:lastModifiedBy>
  <cp:revision>12</cp:revision>
  <dcterms:modified xsi:type="dcterms:W3CDTF">2020-09-27T15:03:24Z</dcterms:modified>
</cp:coreProperties>
</file>