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314" r:id="rId8"/>
    <p:sldId id="278" r:id="rId9"/>
    <p:sldId id="279" r:id="rId10"/>
    <p:sldId id="315" r:id="rId11"/>
    <p:sldId id="291" r:id="rId12"/>
    <p:sldId id="292" r:id="rId13"/>
    <p:sldId id="293" r:id="rId14"/>
    <p:sldId id="294" r:id="rId15"/>
    <p:sldId id="296" r:id="rId16"/>
    <p:sldId id="316" r:id="rId17"/>
    <p:sldId id="263" r:id="rId18"/>
    <p:sldId id="298" r:id="rId19"/>
    <p:sldId id="304" r:id="rId20"/>
    <p:sldId id="299" r:id="rId21"/>
    <p:sldId id="300" r:id="rId22"/>
    <p:sldId id="301" r:id="rId23"/>
    <p:sldId id="302" r:id="rId24"/>
    <p:sldId id="303" r:id="rId25"/>
    <p:sldId id="317" r:id="rId26"/>
    <p:sldId id="318" r:id="rId27"/>
    <p:sldId id="307" r:id="rId28"/>
    <p:sldId id="306" r:id="rId29"/>
    <p:sldId id="308" r:id="rId30"/>
    <p:sldId id="309" r:id="rId31"/>
    <p:sldId id="310" r:id="rId32"/>
    <p:sldId id="311" r:id="rId33"/>
    <p:sldId id="312" r:id="rId34"/>
    <p:sldId id="313" r:id="rId35"/>
    <p:sldId id="277" r:id="rId36"/>
    <p:sldId id="319" r:id="rId37"/>
    <p:sldId id="305" r:id="rId38"/>
  </p:sldIdLst>
  <p:sldSz cx="12192000" cy="6858000"/>
  <p:notesSz cx="6858000" cy="12192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3" autoAdjust="0"/>
    <p:restoredTop sz="60405" autoAdjust="0"/>
  </p:normalViewPr>
  <p:slideViewPr>
    <p:cSldViewPr snapToGrid="0">
      <p:cViewPr varScale="1">
        <p:scale>
          <a:sx n="70" d="100"/>
          <a:sy n="70" d="100"/>
        </p:scale>
        <p:origin x="2600" y="17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29F3642E-CADE-4F7C-A309-58AA58A303AF}" type="datetimeFigureOut">
              <a:rPr lang="fr-FR"/>
              <a:t>05/10/2021</a:t>
            </a:fld>
            <a:endParaRPr lang="fr-FR"/>
          </a:p>
        </p:txBody>
      </p:sp>
      <p:sp>
        <p:nvSpPr>
          <p:cNvPr id="6"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6B2E1CC0-9ECC-4723-9E80-88A86082B7DE}"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2</a:t>
            </a:fld>
            <a:endParaRPr lang="fr-FR"/>
          </a:p>
        </p:txBody>
      </p:sp>
    </p:spTree>
    <p:extLst>
      <p:ext uri="{BB962C8B-B14F-4D97-AF65-F5344CB8AC3E}">
        <p14:creationId xmlns:p14="http://schemas.microsoft.com/office/powerpoint/2010/main" val="34730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Différentes productions d’élèves à des stades différents, à exploiter,</a:t>
            </a:r>
            <a:r>
              <a:rPr lang="fr-FR" baseline="0" dirty="0"/>
              <a:t> pour amener à la construction d’une trace écrite rigoureuse.</a:t>
            </a:r>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11</a:t>
            </a:fld>
            <a:endParaRPr lang="fr-FR"/>
          </a:p>
        </p:txBody>
      </p:sp>
    </p:spTree>
    <p:extLst>
      <p:ext uri="{BB962C8B-B14F-4D97-AF65-F5344CB8AC3E}">
        <p14:creationId xmlns:p14="http://schemas.microsoft.com/office/powerpoint/2010/main" val="107028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travail sur la démonstration commence dès la 6</a:t>
            </a:r>
            <a:r>
              <a:rPr lang="fr-FR" baseline="30000" dirty="0"/>
              <a:t>ème</a:t>
            </a:r>
            <a:r>
              <a:rPr lang="fr-FR" baseline="0" dirty="0"/>
              <a:t>.</a:t>
            </a:r>
          </a:p>
          <a:p>
            <a:r>
              <a:rPr lang="fr-FR" dirty="0"/>
              <a:t>Il y a plusieurs façons de démontrer et plusieurs façons de rédiger rigoureusement</a:t>
            </a:r>
            <a:r>
              <a:rPr lang="fr-FR" baseline="0" dirty="0"/>
              <a:t> une démonstration.</a:t>
            </a:r>
          </a:p>
          <a:p>
            <a:r>
              <a:rPr lang="fr-FR" baseline="0" dirty="0"/>
              <a:t>Point de vigilance à avoir sur les exercices des manuels où les démarches relèvent plus souvent du déductif.</a:t>
            </a:r>
          </a:p>
          <a:p>
            <a:endParaRPr lang="fr-FR" dirty="0"/>
          </a:p>
          <a:p>
            <a:r>
              <a:rPr lang="fr-FR" dirty="0"/>
              <a:t>Remarque : la démonstration est</a:t>
            </a:r>
            <a:r>
              <a:rPr lang="fr-FR" baseline="0" dirty="0"/>
              <a:t> l’occasion d’</a:t>
            </a:r>
            <a:r>
              <a:rPr lang="fr-FR" dirty="0"/>
              <a:t>un travail sur le langage, le vocabulaire (</a:t>
            </a:r>
            <a:r>
              <a:rPr lang="fr-FR" i="1" dirty="0"/>
              <a:t>soit, étant donné, hypothèses, données, le, la, un, une, en déduire, conjecturer, car, parce que, quel que soit, si… alors, donc,</a:t>
            </a:r>
            <a:r>
              <a:rPr lang="fr-FR" dirty="0"/>
              <a:t> etc…).</a:t>
            </a:r>
          </a:p>
        </p:txBody>
      </p:sp>
      <p:sp>
        <p:nvSpPr>
          <p:cNvPr id="4" name="Espace réservé du numéro de diapositive 3"/>
          <p:cNvSpPr>
            <a:spLocks noGrp="1"/>
          </p:cNvSpPr>
          <p:nvPr>
            <p:ph type="sldNum" sz="quarter" idx="5"/>
          </p:nvPr>
        </p:nvSpPr>
        <p:spPr/>
        <p:txBody>
          <a:bodyPr/>
          <a:lstStyle/>
          <a:p>
            <a:fld id="{6B2E1CC0-9ECC-4723-9E80-88A86082B7DE}" type="slidenum">
              <a:rPr lang="fr-FR" smtClean="0"/>
              <a:t>12</a:t>
            </a:fld>
            <a:endParaRPr lang="fr-FR"/>
          </a:p>
        </p:txBody>
      </p:sp>
    </p:spTree>
    <p:extLst>
      <p:ext uri="{BB962C8B-B14F-4D97-AF65-F5344CB8AC3E}">
        <p14:creationId xmlns:p14="http://schemas.microsoft.com/office/powerpoint/2010/main" val="351992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13</a:t>
            </a:fld>
            <a:endParaRPr lang="fr-FR"/>
          </a:p>
        </p:txBody>
      </p:sp>
    </p:spTree>
    <p:extLst>
      <p:ext uri="{BB962C8B-B14F-4D97-AF65-F5344CB8AC3E}">
        <p14:creationId xmlns:p14="http://schemas.microsoft.com/office/powerpoint/2010/main" val="52088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 l’issue d’</a:t>
            </a:r>
            <a:r>
              <a:rPr lang="fr-FR" sz="1200" kern="1200" dirty="0" err="1">
                <a:solidFill>
                  <a:schemeClr val="tx1"/>
                </a:solidFill>
                <a:effectLst/>
                <a:latin typeface="+mn-lt"/>
                <a:ea typeface="+mn-ea"/>
                <a:cs typeface="+mn-cs"/>
              </a:rPr>
              <a:t>activités</a:t>
            </a:r>
            <a:r>
              <a:rPr lang="fr-FR" sz="1200" kern="1200" dirty="0">
                <a:solidFill>
                  <a:schemeClr val="tx1"/>
                </a:solidFill>
                <a:effectLst/>
                <a:latin typeface="+mn-lt"/>
                <a:ea typeface="+mn-ea"/>
                <a:cs typeface="+mn-cs"/>
              </a:rPr>
              <a:t> rituelles de calcul et de verbalisation de </a:t>
            </a:r>
            <a:r>
              <a:rPr lang="fr-FR" sz="1200" kern="1200" dirty="0" err="1">
                <a:solidFill>
                  <a:schemeClr val="tx1"/>
                </a:solidFill>
                <a:effectLst/>
                <a:latin typeface="+mn-lt"/>
                <a:ea typeface="+mn-ea"/>
                <a:cs typeface="+mn-cs"/>
              </a:rPr>
              <a:t>procédures</a:t>
            </a:r>
            <a:r>
              <a:rPr lang="fr-FR"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pour la </a:t>
            </a:r>
            <a:r>
              <a:rPr lang="fr-FR" sz="1200" kern="1200" dirty="0" err="1">
                <a:solidFill>
                  <a:schemeClr val="tx1"/>
                </a:solidFill>
                <a:effectLst/>
                <a:latin typeface="+mn-lt"/>
                <a:ea typeface="+mn-ea"/>
                <a:cs typeface="+mn-cs"/>
              </a:rPr>
              <a:t>résolution</a:t>
            </a:r>
            <a:r>
              <a:rPr lang="fr-FR" sz="1200" kern="1200" dirty="0">
                <a:solidFill>
                  <a:schemeClr val="tx1"/>
                </a:solidFill>
                <a:effectLst/>
                <a:latin typeface="+mn-lt"/>
                <a:ea typeface="+mn-ea"/>
                <a:cs typeface="+mn-cs"/>
              </a:rPr>
              <a:t> de </a:t>
            </a:r>
            <a:r>
              <a:rPr lang="fr-FR" sz="1200" kern="1200" dirty="0" err="1">
                <a:solidFill>
                  <a:schemeClr val="tx1"/>
                </a:solidFill>
                <a:effectLst/>
                <a:latin typeface="+mn-lt"/>
                <a:ea typeface="+mn-ea"/>
                <a:cs typeface="+mn-cs"/>
              </a:rPr>
              <a:t>problèmes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menées</a:t>
            </a:r>
            <a:r>
              <a:rPr lang="fr-FR" sz="1200" kern="1200" dirty="0">
                <a:solidFill>
                  <a:schemeClr val="tx1"/>
                </a:solidFill>
                <a:effectLst/>
                <a:latin typeface="+mn-lt"/>
                <a:ea typeface="+mn-ea"/>
                <a:cs typeface="+mn-cs"/>
              </a:rPr>
              <a:t> tout au long du cycle, d’abord dans le cadre </a:t>
            </a:r>
            <a:r>
              <a:rPr lang="fr-FR" sz="1200" kern="1200" dirty="0" err="1">
                <a:solidFill>
                  <a:schemeClr val="tx1"/>
                </a:solidFill>
                <a:effectLst/>
                <a:latin typeface="+mn-lt"/>
                <a:ea typeface="+mn-ea"/>
                <a:cs typeface="+mn-cs"/>
              </a:rPr>
              <a:t>numérique</a:t>
            </a:r>
            <a:r>
              <a:rPr lang="fr-FR" sz="1200" kern="1200" dirty="0">
                <a:solidFill>
                  <a:schemeClr val="tx1"/>
                </a:solidFill>
                <a:effectLst/>
                <a:latin typeface="+mn-lt"/>
                <a:ea typeface="+mn-ea"/>
                <a:cs typeface="+mn-cs"/>
              </a:rPr>
              <a:t>, puis dans le cadre algébrique, les </a:t>
            </a:r>
            <a:r>
              <a:rPr lang="fr-FR" sz="1200" kern="1200" dirty="0" err="1">
                <a:solidFill>
                  <a:schemeClr val="tx1"/>
                </a:solidFill>
                <a:effectLst/>
                <a:latin typeface="+mn-lt"/>
                <a:ea typeface="+mn-ea"/>
                <a:cs typeface="+mn-cs"/>
              </a:rPr>
              <a:t>élèves</a:t>
            </a:r>
            <a:r>
              <a:rPr lang="fr-FR" sz="1200" kern="1200" dirty="0">
                <a:solidFill>
                  <a:schemeClr val="tx1"/>
                </a:solidFill>
                <a:effectLst/>
                <a:latin typeface="+mn-lt"/>
                <a:ea typeface="+mn-ea"/>
                <a:cs typeface="+mn-cs"/>
              </a:rPr>
              <a:t> doivent avoir </a:t>
            </a:r>
            <a:r>
              <a:rPr lang="fr-FR" sz="1200" kern="1200" dirty="0" err="1">
                <a:solidFill>
                  <a:schemeClr val="tx1"/>
                </a:solidFill>
                <a:effectLst/>
                <a:latin typeface="+mn-lt"/>
                <a:ea typeface="+mn-ea"/>
                <a:cs typeface="+mn-cs"/>
              </a:rPr>
              <a:t>mémorisé</a:t>
            </a:r>
            <a:r>
              <a:rPr lang="fr-FR" sz="1200" kern="1200" dirty="0">
                <a:solidFill>
                  <a:schemeClr val="tx1"/>
                </a:solidFill>
                <a:effectLst/>
                <a:latin typeface="+mn-lt"/>
                <a:ea typeface="+mn-ea"/>
                <a:cs typeface="+mn-cs"/>
              </a:rPr>
              <a:t> ou automatisé certaines techniques ou procédures. »</a:t>
            </a:r>
            <a:endParaRPr lang="fr-FR" dirty="0"/>
          </a:p>
        </p:txBody>
      </p:sp>
      <p:sp>
        <p:nvSpPr>
          <p:cNvPr id="4" name="Espace réservé du numéro de diapositive 3"/>
          <p:cNvSpPr>
            <a:spLocks noGrp="1"/>
          </p:cNvSpPr>
          <p:nvPr>
            <p:ph type="sldNum" sz="quarter" idx="5"/>
          </p:nvPr>
        </p:nvSpPr>
        <p:spPr/>
        <p:txBody>
          <a:bodyPr/>
          <a:lstStyle/>
          <a:p>
            <a:fld id="{6B2E1CC0-9ECC-4723-9E80-88A86082B7DE}" type="slidenum">
              <a:rPr lang="fr-FR" smtClean="0"/>
              <a:t>14</a:t>
            </a:fld>
            <a:endParaRPr lang="fr-FR"/>
          </a:p>
        </p:txBody>
      </p:sp>
    </p:spTree>
    <p:extLst>
      <p:ext uri="{BB962C8B-B14F-4D97-AF65-F5344CB8AC3E}">
        <p14:creationId xmlns:p14="http://schemas.microsoft.com/office/powerpoint/2010/main" val="263705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solidFill>
                  <a:srgbClr val="0070C0"/>
                </a:solidFill>
              </a:rPr>
              <a:t>Des pratiques</a:t>
            </a:r>
            <a:r>
              <a:rPr lang="fr-FR" b="0" baseline="0" dirty="0">
                <a:solidFill>
                  <a:srgbClr val="0070C0"/>
                </a:solidFill>
              </a:rPr>
              <a:t> et avec des outils divers, réguliers et fréquents.</a:t>
            </a:r>
            <a:endParaRPr lang="fr-FR" b="0" dirty="0">
              <a:solidFill>
                <a:srgbClr val="0070C0"/>
              </a:solidFill>
            </a:endParaRPr>
          </a:p>
          <a:p>
            <a:r>
              <a:rPr lang="fr-FR" b="0" baseline="0" dirty="0">
                <a:solidFill>
                  <a:srgbClr val="0070C0"/>
                </a:solidFill>
              </a:rPr>
              <a:t>Il est essentiel de parler des démarches utilisées (faire verbaliser), ne pas résumer la correction à la projection des réponses sans rien de plus.</a:t>
            </a:r>
          </a:p>
          <a:p>
            <a:r>
              <a:rPr lang="fr-FR" b="0" baseline="0" dirty="0">
                <a:solidFill>
                  <a:srgbClr val="0070C0"/>
                </a:solidFill>
              </a:rPr>
              <a:t>Ne pas donner un nombre trop grand de questions (2, 3 ou 4).</a:t>
            </a:r>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15</a:t>
            </a:fld>
            <a:endParaRPr lang="fr-FR"/>
          </a:p>
        </p:txBody>
      </p:sp>
    </p:spTree>
    <p:extLst>
      <p:ext uri="{BB962C8B-B14F-4D97-AF65-F5344CB8AC3E}">
        <p14:creationId xmlns:p14="http://schemas.microsoft.com/office/powerpoint/2010/main" val="9858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16</a:t>
            </a:fld>
            <a:endParaRPr lang="fr-FR"/>
          </a:p>
        </p:txBody>
      </p:sp>
    </p:spTree>
    <p:extLst>
      <p:ext uri="{BB962C8B-B14F-4D97-AF65-F5344CB8AC3E}">
        <p14:creationId xmlns:p14="http://schemas.microsoft.com/office/powerpoint/2010/main" val="1528173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r>
              <a:rPr lang="fr-FR" b="1" dirty="0"/>
              <a:t>Constellations 1D </a:t>
            </a:r>
            <a:r>
              <a:rPr lang="fr-FR" dirty="0"/>
              <a:t>: 8 ou 10 professeurs des écoles regroupés dans une constellation et chaque constellation est accompagné par un Référent Mathématique de Circonscription. Les RMC ont une formation académique et nationale. L’idée est d’aller au plus près de la pratique de la classe, renforcer le disciplinaire pour renforcer la didactique, le pédagogique. Une centaine de constellations dans l’académie.1/6 des PE formés chaque année. Deux plans en parallèles : un plan maths et un plan français. </a:t>
            </a:r>
          </a:p>
          <a:p>
            <a:endParaRPr lang="fr-FR" b="1" dirty="0"/>
          </a:p>
          <a:p>
            <a:r>
              <a:rPr lang="fr-FR" b="1" dirty="0"/>
              <a:t>Labos : </a:t>
            </a:r>
            <a:r>
              <a:rPr lang="fr-FR" b="0" dirty="0"/>
              <a:t>avant COVID 16 : 10 lycées et 6 collèges.</a:t>
            </a:r>
          </a:p>
          <a:p>
            <a:r>
              <a:rPr lang="fr-FR" b="0" dirty="0"/>
              <a:t>Certains ont continué a travaillé durant le confinement ; ces efforts sont à saluer. Dans les collèges, en inter-degrés ; au lycée avec le supérieur au démarrage du plan (ce n’est plus forcément le cas actuellement).</a:t>
            </a:r>
          </a:p>
          <a:p>
            <a:r>
              <a:rPr lang="fr-FR" b="0" dirty="0"/>
              <a:t>Dans chaque laboratoire, il y a une production de ressources demandée. En retour de la production, l’académie valorise au travers d’une indemnité.</a:t>
            </a:r>
          </a:p>
          <a:p>
            <a:r>
              <a:rPr lang="fr-FR" b="0" dirty="0"/>
              <a:t>Au-delà des questions d’organisation, l’idée est de croiser les regards inter-degrés et lien avec le supérieur ou le premier degré.</a:t>
            </a:r>
          </a:p>
          <a:p>
            <a:r>
              <a:rPr lang="fr-FR" b="0" dirty="0"/>
              <a:t>Les professeurs s’organisent comme ils le souhaitent ; il y a un coordonnateur de laboratoire ; les pilotes sont les Chefs d’établissements et IPR de bassin (l’IEN de circonscription pour les laboratoires collèges s’ajoutant).</a:t>
            </a:r>
          </a:p>
          <a:p>
            <a:r>
              <a:rPr lang="fr-FR" b="0" dirty="0"/>
              <a:t>Il y a un maillage sur le territoire au niveau géographique et au niveau du type d’établissement.</a:t>
            </a:r>
          </a:p>
          <a:p>
            <a:r>
              <a:rPr lang="fr-FR" b="0" dirty="0"/>
              <a:t>À voir : la page sur le site </a:t>
            </a:r>
            <a:r>
              <a:rPr lang="fr-FR" b="0" i="1" dirty="0"/>
              <a:t>euler</a:t>
            </a:r>
            <a:r>
              <a:rPr lang="fr-FR" b="0" dirty="0"/>
              <a:t> avec accès aux productions des laboratoires. </a:t>
            </a:r>
          </a:p>
          <a:p>
            <a:endParaRPr lang="fr-FR" b="1" dirty="0"/>
          </a:p>
          <a:p>
            <a:r>
              <a:rPr lang="fr-FR" b="1" dirty="0"/>
              <a:t>Commissions mathématiques dans les liaisons inter-degrés : </a:t>
            </a:r>
            <a:r>
              <a:rPr lang="fr-FR" b="0" dirty="0"/>
              <a:t>quand il n’y a pas de laboratoire dans un collège, on invite à la création de commissions maths en inter-degrés, avec notamment comme objet de travail la résolution de problèmes dans une logique de continuum, au sein du conseil école-collège.</a:t>
            </a:r>
          </a:p>
          <a:p>
            <a:endParaRPr lang="fr-FR" b="0" dirty="0"/>
          </a:p>
          <a:p>
            <a:pPr>
              <a:defRPr/>
            </a:pPr>
            <a:endParaRPr lang="fr-FR"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fr-FR" sz="1200" dirty="0">
              <a:effectLst/>
              <a:latin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rPr>
              <a:t>La parution du guide est prévue fin octobre.</a:t>
            </a:r>
          </a:p>
          <a:p>
            <a:pPr marL="0" marR="0" lvl="0" indent="0" algn="l" defTabSz="914400" eaLnBrk="1" fontAlgn="auto" latinLnBrk="0" hangingPunct="1">
              <a:lnSpc>
                <a:spcPct val="100000"/>
              </a:lnSpc>
              <a:spcBef>
                <a:spcPts val="0"/>
              </a:spcBef>
              <a:spcAft>
                <a:spcPts val="0"/>
              </a:spcAft>
              <a:buClrTx/>
              <a:buSzTx/>
              <a:buFontTx/>
              <a:buNone/>
              <a:tabLst/>
              <a:defRPr/>
            </a:pPr>
            <a:endParaRPr lang="fr-FR" sz="1200" dirty="0">
              <a:effectLst/>
              <a:latin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rPr>
              <a:t>Les six grands champs : </a:t>
            </a:r>
            <a:r>
              <a:rPr lang="fr-FR" sz="1200" dirty="0">
                <a:latin typeface="Arial" panose="020B0604020202020204" pitchFamily="34" charset="0"/>
              </a:rPr>
              <a:t>données et statistiques, nombres et problèmes arithmétiques, problèmes algébriques, patterns (étude des motifs répétitifs) et problèmes pour travailler la pensée algorithmique et algébrique, géométrie, grandeurs.</a:t>
            </a:r>
            <a:endParaRPr lang="fr-FR" dirty="0">
              <a:latin typeface="Arial" panose="020B0604020202020204" pitchFamily="34" charset="0"/>
            </a:endParaRPr>
          </a:p>
          <a:p>
            <a:endParaRPr lang="fr-FR" sz="1200" dirty="0">
              <a:effectLst/>
              <a:latin typeface="Arial" panose="020B0604020202020204" pitchFamily="34" charset="0"/>
            </a:endParaRPr>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18</a:t>
            </a:fld>
            <a:endParaRPr lang="fr-FR"/>
          </a:p>
        </p:txBody>
      </p:sp>
    </p:spTree>
    <p:extLst>
      <p:ext uri="{BB962C8B-B14F-4D97-AF65-F5344CB8AC3E}">
        <p14:creationId xmlns:p14="http://schemas.microsoft.com/office/powerpoint/2010/main" val="1329088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200" strike="noStrike" dirty="0"/>
              <a:t>Des exemples qui pointent le chemin didactique qui a mené à l’</a:t>
            </a:r>
            <a:r>
              <a:rPr lang="fr-FR" sz="1200" strike="noStrike" dirty="0" err="1"/>
              <a:t>émergence</a:t>
            </a:r>
            <a:r>
              <a:rPr lang="fr-FR" sz="1200" strike="noStrike" dirty="0"/>
              <a:t> de la variable </a:t>
            </a:r>
            <a:r>
              <a:rPr lang="fr-FR" sz="1200" strike="noStrike" dirty="0" err="1"/>
              <a:t>algébrique</a:t>
            </a:r>
            <a:r>
              <a:rPr lang="fr-FR" sz="1200" strike="noStrike" dirty="0"/>
              <a:t>.</a:t>
            </a:r>
          </a:p>
          <a:p>
            <a:pPr marL="0" marR="0" lvl="0" indent="0" algn="l" defTabSz="914400" eaLnBrk="1" fontAlgn="auto" latinLnBrk="0" hangingPunct="1">
              <a:lnSpc>
                <a:spcPct val="100000"/>
              </a:lnSpc>
              <a:spcBef>
                <a:spcPts val="0"/>
              </a:spcBef>
              <a:spcAft>
                <a:spcPts val="0"/>
              </a:spcAft>
              <a:buClrTx/>
              <a:buSzTx/>
              <a:buFontTx/>
              <a:buNone/>
              <a:tabLst/>
              <a:defRPr/>
            </a:pPr>
            <a:endParaRPr lang="fr-FR" sz="1200" strike="noStrike" dirty="0">
              <a:effectLst/>
              <a:latin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strike="noStrike" dirty="0">
                <a:effectLst/>
                <a:latin typeface="Arial" panose="020B0604020202020204" pitchFamily="34" charset="0"/>
              </a:rPr>
              <a:t>Extrait du guide :</a:t>
            </a:r>
            <a:endParaRPr lang="fr-FR" sz="1200" dirty="0">
              <a:effectLst/>
              <a:latin typeface="Arial" panose="020B0604020202020204" pitchFamily="34" charset="0"/>
            </a:endParaRPr>
          </a:p>
          <a:p>
            <a:r>
              <a:rPr lang="fr-FR" sz="1200" dirty="0">
                <a:effectLst/>
                <a:latin typeface="Arial" panose="020B0604020202020204" pitchFamily="34" charset="0"/>
              </a:rPr>
              <a:t>« Le guide n’a pas vocation à « </a:t>
            </a:r>
            <a:r>
              <a:rPr lang="fr-FR" sz="1200" dirty="0" err="1">
                <a:effectLst/>
                <a:latin typeface="Arial" panose="020B0604020202020204" pitchFamily="34" charset="0"/>
              </a:rPr>
              <a:t>préparer</a:t>
            </a:r>
            <a:r>
              <a:rPr lang="fr-FR" sz="1200" dirty="0">
                <a:effectLst/>
                <a:latin typeface="Arial" panose="020B0604020202020204" pitchFamily="34" charset="0"/>
              </a:rPr>
              <a:t> des </a:t>
            </a:r>
            <a:r>
              <a:rPr lang="fr-FR" sz="1200" dirty="0" err="1">
                <a:effectLst/>
                <a:latin typeface="Arial" panose="020B0604020202020204" pitchFamily="34" charset="0"/>
              </a:rPr>
              <a:t>évaluations</a:t>
            </a:r>
            <a:r>
              <a:rPr lang="fr-FR" sz="1200" dirty="0">
                <a:effectLst/>
                <a:latin typeface="Arial" panose="020B0604020202020204" pitchFamily="34" charset="0"/>
              </a:rPr>
              <a:t> internationales », mais à </a:t>
            </a:r>
            <a:r>
              <a:rPr lang="fr-FR" sz="1200" dirty="0" err="1">
                <a:effectLst/>
                <a:latin typeface="Arial" panose="020B0604020202020204" pitchFamily="34" charset="0"/>
              </a:rPr>
              <a:t>dégager</a:t>
            </a:r>
            <a:r>
              <a:rPr lang="fr-FR" sz="1200" dirty="0">
                <a:effectLst/>
                <a:latin typeface="Arial" panose="020B0604020202020204" pitchFamily="34" charset="0"/>
              </a:rPr>
              <a:t> à travers des exemples concrets des pistes d’enseignement qui pourront </a:t>
            </a:r>
            <a:r>
              <a:rPr lang="fr-FR" sz="1200" dirty="0" err="1">
                <a:effectLst/>
                <a:latin typeface="Arial" panose="020B0604020202020204" pitchFamily="34" charset="0"/>
              </a:rPr>
              <a:t>améliorer</a:t>
            </a:r>
            <a:r>
              <a:rPr lang="fr-FR" sz="1200" dirty="0">
                <a:effectLst/>
                <a:latin typeface="Arial" panose="020B0604020202020204" pitchFamily="34" charset="0"/>
              </a:rPr>
              <a:t> les </a:t>
            </a:r>
            <a:r>
              <a:rPr lang="fr-FR" sz="1200" dirty="0" err="1">
                <a:effectLst/>
                <a:latin typeface="Arial" panose="020B0604020202020204" pitchFamily="34" charset="0"/>
              </a:rPr>
              <a:t>défauts</a:t>
            </a:r>
            <a:r>
              <a:rPr lang="fr-FR" sz="1200" dirty="0">
                <a:effectLst/>
                <a:latin typeface="Arial" panose="020B0604020202020204" pitchFamily="34" charset="0"/>
              </a:rPr>
              <a:t> principaux mis en exergue dans ces </a:t>
            </a:r>
            <a:r>
              <a:rPr lang="fr-FR" sz="1200" dirty="0" err="1">
                <a:effectLst/>
                <a:latin typeface="Arial" panose="020B0604020202020204" pitchFamily="34" charset="0"/>
              </a:rPr>
              <a:t>évaluations</a:t>
            </a:r>
            <a:r>
              <a:rPr lang="fr-FR" sz="1200" dirty="0">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rPr>
              <a:t>Les six premiers chapitres proposent à la fois des </a:t>
            </a:r>
            <a:r>
              <a:rPr lang="fr-FR" sz="1200" dirty="0" err="1">
                <a:effectLst/>
                <a:latin typeface="Arial" panose="020B0604020202020204" pitchFamily="34" charset="0"/>
              </a:rPr>
              <a:t>entrées</a:t>
            </a:r>
            <a:r>
              <a:rPr lang="fr-FR" sz="1200" dirty="0">
                <a:effectLst/>
                <a:latin typeface="Arial" panose="020B0604020202020204" pitchFamily="34" charset="0"/>
              </a:rPr>
              <a:t> historiques, des points de vue de chercheurs, des rappels de </a:t>
            </a:r>
            <a:r>
              <a:rPr lang="fr-FR" sz="1200" dirty="0" err="1">
                <a:effectLst/>
                <a:latin typeface="Arial" panose="020B0604020202020204" pitchFamily="34" charset="0"/>
              </a:rPr>
              <a:t>mathématiques</a:t>
            </a:r>
            <a:r>
              <a:rPr lang="fr-FR" sz="1200" dirty="0">
                <a:effectLst/>
                <a:latin typeface="Arial" panose="020B0604020202020204" pitchFamily="34" charset="0"/>
              </a:rPr>
              <a:t>, des encarts didactiques, parfois des Focus mais surtout des exercices qui ont </a:t>
            </a:r>
            <a:r>
              <a:rPr lang="fr-FR" sz="1200" dirty="0" err="1">
                <a:effectLst/>
                <a:latin typeface="Arial" panose="020B0604020202020204" pitchFamily="34" charset="0"/>
              </a:rPr>
              <a:t>éte</a:t>
            </a:r>
            <a:r>
              <a:rPr lang="fr-FR" sz="1200" dirty="0">
                <a:effectLst/>
                <a:latin typeface="Arial" panose="020B0604020202020204" pitchFamily="34" charset="0"/>
              </a:rPr>
              <a:t>́ </a:t>
            </a:r>
            <a:r>
              <a:rPr lang="fr-FR" sz="1200" dirty="0" err="1">
                <a:effectLst/>
                <a:latin typeface="Arial" panose="020B0604020202020204" pitchFamily="34" charset="0"/>
              </a:rPr>
              <a:t>analysés</a:t>
            </a:r>
            <a:r>
              <a:rPr lang="fr-FR" sz="1200" dirty="0">
                <a:effectLst/>
                <a:latin typeface="Arial" panose="020B0604020202020204" pitchFamily="34" charset="0"/>
              </a:rPr>
              <a:t> </a:t>
            </a:r>
            <a:r>
              <a:rPr lang="fr-FR" sz="1200" dirty="0" err="1">
                <a:effectLst/>
                <a:latin typeface="Arial" panose="020B0604020202020204" pitchFamily="34" charset="0"/>
              </a:rPr>
              <a:t>systématiquement</a:t>
            </a:r>
            <a:r>
              <a:rPr lang="fr-FR" sz="1200" dirty="0">
                <a:effectLst/>
                <a:latin typeface="Arial" panose="020B0604020202020204" pitchFamily="34" charset="0"/>
              </a:rPr>
              <a:t> sous le </a:t>
            </a:r>
            <a:r>
              <a:rPr lang="fr-FR" sz="1200" dirty="0" err="1">
                <a:effectLst/>
                <a:latin typeface="Arial" panose="020B0604020202020204" pitchFamily="34" charset="0"/>
              </a:rPr>
              <a:t>même</a:t>
            </a:r>
            <a:r>
              <a:rPr lang="fr-FR" sz="1200" dirty="0">
                <a:effectLst/>
                <a:latin typeface="Arial" panose="020B0604020202020204" pitchFamily="34" charset="0"/>
              </a:rPr>
              <a:t> angle : pourquoi proposer ce genre de </a:t>
            </a:r>
            <a:r>
              <a:rPr lang="fr-FR" sz="1200" dirty="0" err="1">
                <a:effectLst/>
                <a:latin typeface="Arial" panose="020B0604020202020204" pitchFamily="34" charset="0"/>
              </a:rPr>
              <a:t>problèmes</a:t>
            </a:r>
            <a:r>
              <a:rPr lang="fr-FR" sz="1200" dirty="0">
                <a:effectLst/>
                <a:latin typeface="Arial" panose="020B0604020202020204" pitchFamily="34" charset="0"/>
              </a:rPr>
              <a:t> en classe, quels en sont les ressorts de continuité ou de progressivité, mais surtout quelles </a:t>
            </a:r>
            <a:r>
              <a:rPr lang="fr-FR" sz="1200" dirty="0" err="1">
                <a:effectLst/>
                <a:latin typeface="Arial" panose="020B0604020202020204" pitchFamily="34" charset="0"/>
              </a:rPr>
              <a:t>stratégies</a:t>
            </a:r>
            <a:r>
              <a:rPr lang="fr-FR" sz="1200" dirty="0">
                <a:effectLst/>
                <a:latin typeface="Arial" panose="020B0604020202020204" pitchFamily="34" charset="0"/>
              </a:rPr>
              <a:t> d’enseignement mettre en place </a:t>
            </a:r>
            <a:r>
              <a:rPr lang="fr-FR" sz="1200" dirty="0" err="1">
                <a:effectLst/>
                <a:latin typeface="Arial" panose="020B0604020202020204" pitchFamily="34" charset="0"/>
              </a:rPr>
              <a:t>concrètement</a:t>
            </a:r>
            <a:r>
              <a:rPr lang="fr-FR" sz="1200" dirty="0">
                <a:effectLst/>
                <a:latin typeface="Arial" panose="020B0604020202020204" pitchFamily="34" charset="0"/>
              </a:rPr>
              <a:t>. Les analyses faites n’ont pas la </a:t>
            </a:r>
            <a:r>
              <a:rPr lang="fr-FR" sz="1200" dirty="0" err="1">
                <a:effectLst/>
                <a:latin typeface="Arial" panose="020B0604020202020204" pitchFamily="34" charset="0"/>
              </a:rPr>
              <a:t>prétention</a:t>
            </a:r>
            <a:r>
              <a:rPr lang="fr-FR" sz="1200" dirty="0">
                <a:effectLst/>
                <a:latin typeface="Arial" panose="020B0604020202020204" pitchFamily="34" charset="0"/>
              </a:rPr>
              <a:t> d’</a:t>
            </a:r>
            <a:r>
              <a:rPr lang="fr-FR" sz="1200" dirty="0" err="1">
                <a:effectLst/>
                <a:latin typeface="Arial" panose="020B0604020202020204" pitchFamily="34" charset="0"/>
              </a:rPr>
              <a:t>être</a:t>
            </a:r>
            <a:r>
              <a:rPr lang="fr-FR" sz="1200" dirty="0">
                <a:effectLst/>
                <a:latin typeface="Arial" panose="020B0604020202020204" pitchFamily="34" charset="0"/>
              </a:rPr>
              <a:t> exhaustives et les professeurs – dans le cadre des formations entre pairs – pourront avantageusement les </a:t>
            </a:r>
            <a:r>
              <a:rPr lang="fr-FR" sz="1200" dirty="0" err="1">
                <a:effectLst/>
                <a:latin typeface="Arial" panose="020B0604020202020204" pitchFamily="34" charset="0"/>
              </a:rPr>
              <a:t>compléter</a:t>
            </a:r>
            <a:r>
              <a:rPr lang="fr-FR" sz="1200" dirty="0">
                <a:effectLst/>
                <a:latin typeface="Arial" panose="020B0604020202020204" pitchFamily="34" charset="0"/>
              </a:rPr>
              <a:t>. » </a:t>
            </a:r>
            <a:endParaRPr lang="fr-FR" dirty="0"/>
          </a:p>
          <a:p>
            <a:endParaRPr lang="fr-FR" dirty="0"/>
          </a:p>
          <a:p>
            <a:pPr>
              <a:defRPr/>
            </a:pPr>
            <a:endParaRPr lang="fr-FR"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19</a:t>
            </a:fld>
            <a:endParaRPr lang="fr-FR"/>
          </a:p>
        </p:txBody>
      </p:sp>
    </p:spTree>
    <p:extLst>
      <p:ext uri="{BB962C8B-B14F-4D97-AF65-F5344CB8AC3E}">
        <p14:creationId xmlns:p14="http://schemas.microsoft.com/office/powerpoint/2010/main" val="162512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r>
              <a:rPr lang="fr-FR" dirty="0"/>
              <a:t>Voici le schéma de base du modèle en barre, qui est un enjeu clé dans le continuum didactique 1D/2D :</a:t>
            </a:r>
          </a:p>
          <a:p>
            <a:pPr marL="171450" indent="-171450">
              <a:buFontTx/>
              <a:buChar char="-"/>
            </a:pPr>
            <a:r>
              <a:rPr lang="fr-FR" dirty="0"/>
              <a:t>Importance de connaître cette pratique impulsée et recommandée dans le 1D.</a:t>
            </a:r>
          </a:p>
          <a:p>
            <a:pPr marL="171450" indent="-171450">
              <a:buFontTx/>
              <a:buChar char="-"/>
            </a:pPr>
            <a:r>
              <a:rPr lang="fr-FR" dirty="0"/>
              <a:t>Importance de s’appuyer sur ce que connaissent les élèves ; ceci est en effet essentiel et déterminant dans la formation.</a:t>
            </a:r>
          </a:p>
          <a:p>
            <a:endParaRPr lang="fr-FR" dirty="0"/>
          </a:p>
          <a:p>
            <a:r>
              <a:rPr lang="fr-FR" dirty="0"/>
              <a:t>Une remarque sur le modèle en barre :</a:t>
            </a:r>
          </a:p>
          <a:p>
            <a:r>
              <a:rPr lang="fr-FR" dirty="0"/>
              <a:t>D’autres représentations sont aussi possibles, notamment sous forme de segments.</a:t>
            </a:r>
          </a:p>
          <a:p>
            <a:endParaRPr lang="fr-FR" dirty="0"/>
          </a:p>
          <a:p>
            <a:r>
              <a:rPr lang="fr-FR" dirty="0"/>
              <a:t>Vous pourrez voir aussi le modèle en barres multiplicatif dans le guide résolution de problèmes au collège.</a:t>
            </a:r>
          </a:p>
          <a:p>
            <a:pPr>
              <a:defRPr/>
            </a:pPr>
            <a:endParaRPr lang="fr-FR"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20</a:t>
            </a:fld>
            <a:endParaRPr lang="fr-FR"/>
          </a:p>
        </p:txBody>
      </p:sp>
    </p:spTree>
    <p:extLst>
      <p:ext uri="{BB962C8B-B14F-4D97-AF65-F5344CB8AC3E}">
        <p14:creationId xmlns:p14="http://schemas.microsoft.com/office/powerpoint/2010/main" val="137213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a:t>
            </a:fld>
            <a:endParaRPr lang="fr-FR"/>
          </a:p>
        </p:txBody>
      </p:sp>
    </p:spTree>
    <p:extLst>
      <p:ext uri="{BB962C8B-B14F-4D97-AF65-F5344CB8AC3E}">
        <p14:creationId xmlns:p14="http://schemas.microsoft.com/office/powerpoint/2010/main" val="231281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r>
              <a:rPr lang="fr-FR" b="1" dirty="0"/>
              <a:t>DIAPOS CACHEES (se mettre en mode DIAPORAMA pour les voir).</a:t>
            </a:r>
          </a:p>
          <a:p>
            <a:endParaRPr lang="fr-FR" b="1" dirty="0"/>
          </a:p>
          <a:p>
            <a:r>
              <a:rPr lang="fr-FR" b="1" dirty="0"/>
              <a:t>Ici et dans la suite, deux exemples d’enquête TIMSS pour différentes raisons : </a:t>
            </a:r>
          </a:p>
          <a:p>
            <a:r>
              <a:rPr lang="fr-FR" b="1" dirty="0"/>
              <a:t>- c’est un outil dans la réflexion pédagogique et didactique,</a:t>
            </a:r>
          </a:p>
          <a:p>
            <a:pPr marL="0" indent="0">
              <a:buFontTx/>
              <a:buNone/>
            </a:pPr>
            <a:r>
              <a:rPr lang="fr-FR" b="1" dirty="0"/>
              <a:t>- c’est un levier pour développer des compétences mathématiques des élèves.</a:t>
            </a:r>
          </a:p>
          <a:p>
            <a:endParaRPr lang="fr-FR" b="1" dirty="0"/>
          </a:p>
          <a:p>
            <a:pPr marL="171450" indent="-171450">
              <a:buFont typeface="Arial" panose="020B0604020202020204" pitchFamily="34" charset="0"/>
              <a:buChar char="•"/>
            </a:pPr>
            <a:r>
              <a:rPr lang="fr-FR" b="1" dirty="0"/>
              <a:t>IMAGE 1 </a:t>
            </a:r>
            <a:r>
              <a:rPr lang="fr-FR" dirty="0"/>
              <a:t>Un exemple d’exercice donné dans l’enquête internationale TIMSS 2019 4</a:t>
            </a:r>
            <a:r>
              <a:rPr lang="fr-FR" baseline="30000" dirty="0"/>
              <a:t>e</a:t>
            </a:r>
            <a:r>
              <a:rPr lang="fr-FR" dirty="0"/>
              <a:t>.</a:t>
            </a:r>
          </a:p>
          <a:p>
            <a:r>
              <a:rPr lang="fr-FR" dirty="0"/>
              <a:t>Sur la diapositive, on a le score de réussite de cet exercice : 1/5 des élèves ne traitent pas l’exercice (contrairement à d’autres pays). Le pourcentage de réussite est faible. </a:t>
            </a:r>
            <a:r>
              <a:rPr lang="fr-FR" i="1" dirty="0"/>
              <a:t>Le « x » fait peur. </a:t>
            </a:r>
          </a:p>
          <a:p>
            <a:r>
              <a:rPr lang="fr-FR" i="0" dirty="0"/>
              <a:t>On peut proposer une entrée différente pour mettre les élèves en situation de réussite sur ce type d’exercice.</a:t>
            </a:r>
          </a:p>
          <a:p>
            <a:endParaRPr lang="fr-FR" i="0" dirty="0"/>
          </a:p>
          <a:p>
            <a:pPr marL="171450" indent="-171450">
              <a:buFont typeface="Arial" panose="020B0604020202020204" pitchFamily="34" charset="0"/>
              <a:buChar char="•"/>
            </a:pPr>
            <a:r>
              <a:rPr lang="fr-FR" b="1" i="0" dirty="0"/>
              <a:t>IMAGE 2 </a:t>
            </a:r>
            <a:r>
              <a:rPr lang="fr-FR" i="0" dirty="0"/>
              <a:t>On demande aux élèves de repasser en couleur (ou le professeur le  fait) le segment [AC] et on renseigne les deux autres côtés. On est dans la représentation des expressions algébriques.</a:t>
            </a:r>
          </a:p>
          <a:p>
            <a:pPr marL="171450" indent="-171450">
              <a:buFont typeface="Arial" panose="020B0604020202020204" pitchFamily="34" charset="0"/>
              <a:buChar char="•"/>
            </a:pPr>
            <a:endParaRPr lang="fr-FR" i="0" dirty="0"/>
          </a:p>
          <a:p>
            <a:pPr marL="171450" indent="-171450">
              <a:buFont typeface="Arial" panose="020B0604020202020204" pitchFamily="34" charset="0"/>
              <a:buChar char="•"/>
            </a:pPr>
            <a:r>
              <a:rPr lang="fr-FR" b="1" i="0" dirty="0"/>
              <a:t>IMAGES 3 et 4 </a:t>
            </a:r>
            <a:r>
              <a:rPr lang="fr-FR" i="0" dirty="0"/>
              <a:t>: on utilise la représentation du modèle en barres sous forme de segments, qui est d’ailleurs à mettre en lien avec le report de longueurs en géométrie. </a:t>
            </a:r>
          </a:p>
          <a:p>
            <a:pPr marL="171450" indent="-171450">
              <a:buFont typeface="Arial" panose="020B0604020202020204" pitchFamily="34" charset="0"/>
              <a:buChar char="•"/>
            </a:pPr>
            <a:endParaRPr lang="fr-FR" i="0" dirty="0"/>
          </a:p>
          <a:p>
            <a:pPr marL="171450" indent="-171450">
              <a:buFont typeface="Arial" panose="020B0604020202020204" pitchFamily="34" charset="0"/>
              <a:buChar char="•"/>
            </a:pPr>
            <a:r>
              <a:rPr lang="fr-FR" b="1" i="0" dirty="0"/>
              <a:t>IMAGE 5 </a:t>
            </a:r>
            <a:r>
              <a:rPr lang="fr-FR" i="0" dirty="0"/>
              <a:t>: on sait bien que vous pouvez être contraints par des mesures sanitaires …. Voici tout de même une aide pour la résolution de cet exercice en passant par la manipulation. On rappelle les différents modes d’apprentissage cognitifs : schématiquement  - auditifs, visuels, kinesthésiques (attention à ne pas enfermer non plus un élève dans un de ces types).</a:t>
            </a:r>
          </a:p>
          <a:p>
            <a:r>
              <a:rPr lang="fr-FR" dirty="0"/>
              <a:t>Des situations pour faire manipuler, représenter les élèves : en AP, Devoirs faits, …</a:t>
            </a:r>
          </a:p>
          <a:p>
            <a:pPr marL="0" indent="0">
              <a:buFont typeface="Arial" panose="020B0604020202020204" pitchFamily="34" charset="0"/>
              <a:buNone/>
            </a:pPr>
            <a:r>
              <a:rPr lang="fr-FR" i="0" dirty="0"/>
              <a:t>Un écueil dans la mise en œuvre de cette manipulation avec des stylos : on passe dans le discret (dans du comptage), et on n’est plus dans le continu (dans le fait que </a:t>
            </a:r>
            <a:r>
              <a:rPr lang="fr-FR" i="1" dirty="0"/>
              <a:t>x</a:t>
            </a:r>
            <a:r>
              <a:rPr lang="fr-FR" i="0" dirty="0"/>
              <a:t> est un nombre).</a:t>
            </a:r>
          </a:p>
          <a:p>
            <a:pPr marL="171450" indent="-171450">
              <a:buFont typeface="Arial" panose="020B0604020202020204" pitchFamily="34" charset="0"/>
              <a:buChar char="•"/>
            </a:pPr>
            <a:endParaRPr lang="fr-FR" i="0"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21</a:t>
            </a:fld>
            <a:endParaRPr lang="fr-FR"/>
          </a:p>
        </p:txBody>
      </p:sp>
    </p:spTree>
    <p:extLst>
      <p:ext uri="{BB962C8B-B14F-4D97-AF65-F5344CB8AC3E}">
        <p14:creationId xmlns:p14="http://schemas.microsoft.com/office/powerpoint/2010/main" val="474929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r>
              <a:rPr lang="fr-FR" dirty="0"/>
              <a:t>On met l’élève en situation de constater que les outils dont il dispose pour résoudre un problème ne suffisent pas.</a:t>
            </a:r>
          </a:p>
          <a:p>
            <a:endParaRPr lang="fr-FR" dirty="0"/>
          </a:p>
          <a:p>
            <a:r>
              <a:rPr lang="fr-FR" dirty="0"/>
              <a:t>On fait valoir /on justifie le fait qu’un nouvel outil est nécessaire : ici le modèle en barre ne suffit pas pour résoudre ce problème ; une mise en équation est nécessaire.</a:t>
            </a:r>
          </a:p>
          <a:p>
            <a:endParaRPr lang="fr-FR" dirty="0"/>
          </a:p>
          <a:p>
            <a:r>
              <a:rPr lang="fr-FR" dirty="0"/>
              <a:t>De plus, la situation est ouverte, c’est un exercice à prise d’initiative (choix de l’inconnue…). On pourra laisser faire les élèves et montrer que les différentes procédures conduisent au même résultat (on peut d’ailleurs faire écrire les différents cheminements au tableau).</a:t>
            </a:r>
          </a:p>
          <a:p>
            <a:r>
              <a:rPr lang="fr-FR" dirty="0"/>
              <a:t>La mise en équation est ainsi un nouvel outil.</a:t>
            </a:r>
          </a:p>
          <a:p>
            <a:endParaRPr lang="fr-FR" dirty="0"/>
          </a:p>
          <a:p>
            <a:r>
              <a:rPr lang="fr-FR" dirty="0"/>
              <a:t>Autre stratégie : essai/erreur sur le tableur.</a:t>
            </a:r>
          </a:p>
          <a:p>
            <a:endParaRPr lang="fr-FR" dirty="0"/>
          </a:p>
          <a:p>
            <a:r>
              <a:rPr lang="fr-FR" dirty="0"/>
              <a:t>Variable didactique : la valeur à trouver, longueur de 14 cm que l’on peut changer dans le cadre d’une différenciation.</a:t>
            </a:r>
          </a:p>
          <a:p>
            <a:endParaRPr lang="fr-FR" dirty="0"/>
          </a:p>
          <a:p>
            <a:endParaRPr lang="fr-FR" dirty="0"/>
          </a:p>
          <a:p>
            <a:pPr marL="171450" indent="-171450">
              <a:buFont typeface="Arial" panose="020B0604020202020204" pitchFamily="34" charset="0"/>
              <a:buChar char="•"/>
            </a:pPr>
            <a:endParaRPr lang="fr-FR" i="0"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22</a:t>
            </a:fld>
            <a:endParaRPr lang="fr-FR"/>
          </a:p>
        </p:txBody>
      </p:sp>
    </p:spTree>
    <p:extLst>
      <p:ext uri="{BB962C8B-B14F-4D97-AF65-F5344CB8AC3E}">
        <p14:creationId xmlns:p14="http://schemas.microsoft.com/office/powerpoint/2010/main" val="2988560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r>
              <a:rPr lang="fr-FR" sz="1200" b="1" kern="1200" dirty="0">
                <a:solidFill>
                  <a:schemeClr val="tx1"/>
                </a:solidFill>
                <a:effectLst/>
                <a:latin typeface="Arial" pitchFamily="34" charset="0"/>
                <a:ea typeface="+mn-ea"/>
                <a:cs typeface="+mn-cs"/>
              </a:rPr>
              <a:t>DIAPOS CACHEES :</a:t>
            </a:r>
          </a:p>
          <a:p>
            <a:endParaRPr lang="fr-FR" sz="1200" kern="1200" dirty="0">
              <a:solidFill>
                <a:schemeClr val="tx1"/>
              </a:solidFill>
              <a:effectLst/>
              <a:latin typeface="Arial" pitchFamily="34" charset="0"/>
              <a:ea typeface="+mn-ea"/>
              <a:cs typeface="+mn-cs"/>
            </a:endParaRPr>
          </a:p>
          <a:p>
            <a:r>
              <a:rPr lang="fr-FR" sz="1200" b="1" kern="1200" dirty="0">
                <a:solidFill>
                  <a:schemeClr val="tx1"/>
                </a:solidFill>
                <a:effectLst/>
                <a:latin typeface="Arial" pitchFamily="34" charset="0"/>
                <a:ea typeface="+mn-ea"/>
                <a:cs typeface="+mn-cs"/>
              </a:rPr>
              <a:t>DIAPO 1 : </a:t>
            </a:r>
            <a:r>
              <a:rPr lang="fr-FR" sz="1200" kern="1200" dirty="0">
                <a:solidFill>
                  <a:schemeClr val="tx1"/>
                </a:solidFill>
                <a:effectLst/>
                <a:latin typeface="Arial" pitchFamily="34" charset="0"/>
                <a:ea typeface="+mn-ea"/>
                <a:cs typeface="+mn-cs"/>
              </a:rPr>
              <a:t>Le distracteur (D = 35 cm) est choisi par la moitié des </a:t>
            </a:r>
            <a:r>
              <a:rPr lang="fr-FR" sz="1200" kern="1200" dirty="0" err="1">
                <a:solidFill>
                  <a:schemeClr val="tx1"/>
                </a:solidFill>
                <a:effectLst/>
                <a:latin typeface="Arial" pitchFamily="34" charset="0"/>
                <a:ea typeface="+mn-ea"/>
                <a:cs typeface="+mn-cs"/>
              </a:rPr>
              <a:t>élèves</a:t>
            </a:r>
            <a:r>
              <a:rPr lang="fr-FR" sz="1200" kern="1200" dirty="0">
                <a:solidFill>
                  <a:schemeClr val="tx1"/>
                </a:solidFill>
                <a:effectLst/>
                <a:latin typeface="Arial" pitchFamily="34" charset="0"/>
                <a:ea typeface="+mn-ea"/>
                <a:cs typeface="+mn-cs"/>
              </a:rPr>
              <a:t> en France. Erreur portant sur une connaissance étonnée associant une procédure additive à un agrandissement. </a:t>
            </a:r>
          </a:p>
          <a:p>
            <a:r>
              <a:rPr lang="fr-FR" sz="1200" kern="1200" dirty="0">
                <a:solidFill>
                  <a:schemeClr val="tx1"/>
                </a:solidFill>
                <a:effectLst/>
                <a:latin typeface="Arial" pitchFamily="34" charset="0"/>
                <a:ea typeface="+mn-ea"/>
                <a:cs typeface="+mn-cs"/>
              </a:rPr>
              <a:t>Environ 1/3 des élèves donnent la réponse exacte. </a:t>
            </a:r>
            <a:endParaRPr lang="fr-FR" dirty="0"/>
          </a:p>
          <a:p>
            <a:endParaRPr lang="fr-FR" dirty="0"/>
          </a:p>
          <a:p>
            <a:r>
              <a:rPr lang="fr-FR" dirty="0"/>
              <a:t>Point de vigilance en classe :</a:t>
            </a:r>
          </a:p>
          <a:p>
            <a:r>
              <a:rPr lang="fr-FR" dirty="0"/>
              <a:t>l’entrée systématique par le tableau de proportionnalité n’est pas satisfaisante pour un bon nombre d’élèves. Le sens profond n’est pas installé (l’idée de ratio) et le lien n’est pas fait avec ce qui a été vu dans le premier degré.</a:t>
            </a:r>
          </a:p>
          <a:p>
            <a:r>
              <a:rPr lang="fr-FR" dirty="0"/>
              <a:t>Bien veiller à allier sens et technicité. Accueillir différentes approches.</a:t>
            </a:r>
          </a:p>
          <a:p>
            <a:endParaRPr lang="fr-FR" dirty="0"/>
          </a:p>
          <a:p>
            <a:r>
              <a:rPr lang="fr-FR" b="1" dirty="0"/>
              <a:t>DIAPO 2 :</a:t>
            </a:r>
          </a:p>
          <a:p>
            <a:r>
              <a:rPr lang="fr-FR" dirty="0"/>
              <a:t>Le premier degré, entre dans la proportionnalité par des procédures « naturelles », celles expertes des propriétés d’additivité qui pourront être justifiées au collège.</a:t>
            </a:r>
          </a:p>
          <a:p>
            <a:r>
              <a:rPr lang="fr-FR" dirty="0"/>
              <a:t>25 est le double de 10 plus sa moitié donc la hauteur cherchée est le double de 20 plus sa moitié.</a:t>
            </a:r>
          </a:p>
          <a:p>
            <a:r>
              <a:rPr lang="fr-FR" dirty="0"/>
              <a:t>Dès la sixième, le professeur doit connaître, s’appuyer sur ce qui a été vu au primaire pour introduire le coefficient de proportionnalité 2,5. « le 10 est une fois, une autre fois et la moitié d’une fois, donc il y est 2,5 fois ».</a:t>
            </a:r>
          </a:p>
          <a:p>
            <a:endParaRPr lang="fr-FR" dirty="0"/>
          </a:p>
          <a:p>
            <a:endParaRPr lang="fr-FR" dirty="0"/>
          </a:p>
          <a:p>
            <a:endParaRPr lang="fr-FR"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23</a:t>
            </a:fld>
            <a:endParaRPr lang="fr-FR"/>
          </a:p>
        </p:txBody>
      </p:sp>
    </p:spTree>
    <p:extLst>
      <p:ext uri="{BB962C8B-B14F-4D97-AF65-F5344CB8AC3E}">
        <p14:creationId xmlns:p14="http://schemas.microsoft.com/office/powerpoint/2010/main" val="194121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r>
              <a:rPr lang="fr-FR" dirty="0"/>
              <a:t>On ne peut que vous inciter à aller plus loin dans le travail en équipe, en s’appuyant sur ce qui se fait dans d’autres pays : ne pas hésiter à </a:t>
            </a:r>
            <a:r>
              <a:rPr lang="fr-FR" dirty="0" err="1"/>
              <a:t>co</a:t>
            </a:r>
            <a:r>
              <a:rPr lang="fr-FR" dirty="0"/>
              <a:t>-construire une séance, une séquence, s’observer en classe…. </a:t>
            </a:r>
          </a:p>
          <a:p>
            <a:endParaRPr lang="fr-FR" dirty="0"/>
          </a:p>
          <a:p>
            <a:r>
              <a:rPr lang="fr-FR" dirty="0"/>
              <a:t>Cette FIL est nouvelle et nous vous incitons à la demander. Ceci vous permettra d’être accompagnés dans cette démarche qui peut être nouvelle pour vous.</a:t>
            </a:r>
          </a:p>
          <a:p>
            <a:r>
              <a:rPr lang="fr-FR" dirty="0"/>
              <a:t>D’ailleurs, si certains d’entre vous sont déjà dans cette pratique, nous vous invitons à nous le dire par mail.</a:t>
            </a:r>
          </a:p>
          <a:p>
            <a:endParaRPr lang="fr-FR" dirty="0"/>
          </a:p>
          <a:p>
            <a:r>
              <a:rPr lang="fr-FR" dirty="0"/>
              <a:t>Ouverture de FIL tout au long de l’année, lors de chaque semaine de rentrée de petites vacances, 12 enseignants minimum dans une FIL.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Vous rapprocher de votre chef d’établissement pour l’ouverture de cette FIL.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On peut aussi bien sûr l’imaginer en inter-degrés.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Sur la diapositive, sont déclinés les différents temps de cette dynamique de </a:t>
            </a:r>
            <a:r>
              <a:rPr lang="fr-FR" sz="1200" dirty="0" err="1"/>
              <a:t>co</a:t>
            </a:r>
            <a:r>
              <a:rPr lang="fr-FR" sz="1200" dirty="0"/>
              <a:t>-construction, observations de séance et partage. Dans le plan Mathématiques, cette démarche s’appelle « </a:t>
            </a:r>
            <a:r>
              <a:rPr lang="fr-FR" sz="1200" dirty="0" err="1"/>
              <a:t>lesson</a:t>
            </a:r>
            <a:r>
              <a:rPr lang="fr-FR" sz="1200" dirty="0"/>
              <a:t> </a:t>
            </a:r>
            <a:r>
              <a:rPr lang="fr-FR" sz="1200" dirty="0" err="1"/>
              <a:t>studies</a:t>
            </a:r>
            <a:r>
              <a:rPr lang="fr-FR" sz="1200"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Pratique en vigueur à l’étranger qui consiste à travailler en groupes d’enseignants, autour d’un sujet d’enseignement choisi au sein du groupe. Cette pratique est découpée en étapes comme le montre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La FIL correspondante est étalée sur 4-5 semaines : un journée de présentiel de 6h pour ouvrir, des temps de travail/de mise en œuvre, pour finir un présentiel de 3h pour restituer.</a:t>
            </a:r>
          </a:p>
          <a:p>
            <a:endParaRPr lang="fr-FR" dirty="0"/>
          </a:p>
        </p:txBody>
      </p:sp>
      <p:sp>
        <p:nvSpPr>
          <p:cNvPr id="6" name="Espace réservé du numéro de diapositive 3"/>
          <p:cNvSpPr>
            <a:spLocks noGrp="1"/>
          </p:cNvSpPr>
          <p:nvPr>
            <p:ph type="sldNum" sz="quarter" idx="5"/>
          </p:nvPr>
        </p:nvSpPr>
        <p:spPr bwMode="auto"/>
        <p:txBody>
          <a:bodyPr/>
          <a:lstStyle/>
          <a:p>
            <a:pPr>
              <a:defRPr/>
            </a:pPr>
            <a:fld id="{6B2E1CC0-9ECC-4723-9E80-88A86082B7DE}" type="slidenum">
              <a:rPr lang="fr-FR"/>
              <a:t>24</a:t>
            </a:fld>
            <a:endParaRPr lang="fr-FR"/>
          </a:p>
        </p:txBody>
      </p:sp>
    </p:spTree>
    <p:extLst>
      <p:ext uri="{BB962C8B-B14F-4D97-AF65-F5344CB8AC3E}">
        <p14:creationId xmlns:p14="http://schemas.microsoft.com/office/powerpoint/2010/main" val="4213905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25</a:t>
            </a:fld>
            <a:endParaRPr lang="fr-FR"/>
          </a:p>
        </p:txBody>
      </p:sp>
    </p:spTree>
    <p:extLst>
      <p:ext uri="{BB962C8B-B14F-4D97-AF65-F5344CB8AC3E}">
        <p14:creationId xmlns:p14="http://schemas.microsoft.com/office/powerpoint/2010/main" val="4284593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La page Oral pour retrouver entre autre :</a:t>
            </a:r>
          </a:p>
          <a:p>
            <a:pPr marL="171450" indent="-171450">
              <a:buFontTx/>
              <a:buChar char="-"/>
            </a:pPr>
            <a:r>
              <a:rPr lang="fr-FR" dirty="0"/>
              <a:t>Le guide de l’académie pour la pratique de l’oral en classe</a:t>
            </a:r>
          </a:p>
          <a:p>
            <a:pPr marL="171450" indent="-171450">
              <a:buFontTx/>
              <a:buChar char="-"/>
            </a:pPr>
            <a:r>
              <a:rPr lang="fr-FR" dirty="0"/>
              <a:t>L’enregistrement du webinaire de l’an dernier</a:t>
            </a:r>
          </a:p>
          <a:p>
            <a:pPr marL="171450" indent="-171450">
              <a:buFontTx/>
              <a:buChar char="-"/>
            </a:pPr>
            <a:r>
              <a:rPr lang="fr-FR" dirty="0"/>
              <a:t>Maths en 180s, 7 exemples de vidéos à consulter sur le </a:t>
            </a:r>
            <a:r>
              <a:rPr lang="fr-FR" dirty="0" err="1"/>
              <a:t>PeerTube</a:t>
            </a:r>
            <a:r>
              <a:rPr lang="fr-FR" dirty="0"/>
              <a:t> de l’académie avec service simple de mise en ligne qui peut donner envie de proposer à vos élèves de participer.</a:t>
            </a:r>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26</a:t>
            </a:fld>
            <a:endParaRPr lang="fr-FR"/>
          </a:p>
        </p:txBody>
      </p:sp>
    </p:spTree>
    <p:extLst>
      <p:ext uri="{BB962C8B-B14F-4D97-AF65-F5344CB8AC3E}">
        <p14:creationId xmlns:p14="http://schemas.microsoft.com/office/powerpoint/2010/main" val="2373999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S’auto-former :</a:t>
            </a:r>
          </a:p>
          <a:p>
            <a:r>
              <a:rPr lang="fr-FR" dirty="0"/>
              <a:t>- C’est, en quasi-totalité, un regroupement des ressources des laboratoires de l’académie, mais il n’est pas nécessaire d’être dans un laboratoire pour produire et partager, donc si vous avez des choses produites en équipe que vous trouvez intéressantes, partagez-nous !</a:t>
            </a:r>
          </a:p>
          <a:p>
            <a:pPr marL="171450" indent="-171450">
              <a:buFontTx/>
              <a:buChar char="-"/>
            </a:pPr>
            <a:r>
              <a:rPr lang="fr-FR" dirty="0"/>
              <a:t>Des ressources pour les professeurs, colonne 2, des ressources pour les élèves, colonne 3.</a:t>
            </a:r>
          </a:p>
          <a:p>
            <a:pPr marL="171450" indent="-171450">
              <a:buFontTx/>
              <a:buChar char="-"/>
            </a:pPr>
            <a:endParaRPr lang="fr-FR" dirty="0"/>
          </a:p>
          <a:p>
            <a:pPr marL="0" indent="0">
              <a:buFontTx/>
              <a:buNone/>
            </a:pPr>
            <a:r>
              <a:rPr lang="fr-FR" dirty="0"/>
              <a:t>Continuité pédagogique :</a:t>
            </a:r>
          </a:p>
          <a:p>
            <a:pPr marL="0" indent="0">
              <a:buFontTx/>
              <a:buNone/>
            </a:pPr>
            <a:r>
              <a:rPr lang="fr-FR" dirty="0"/>
              <a:t>Au cas où, des outils et des ressources.</a:t>
            </a:r>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27</a:t>
            </a:fld>
            <a:endParaRPr lang="fr-FR"/>
          </a:p>
        </p:txBody>
      </p:sp>
    </p:spTree>
    <p:extLst>
      <p:ext uri="{BB962C8B-B14F-4D97-AF65-F5344CB8AC3E}">
        <p14:creationId xmlns:p14="http://schemas.microsoft.com/office/powerpoint/2010/main" val="1908308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28</a:t>
            </a:fld>
            <a:endParaRPr lang="fr-FR"/>
          </a:p>
        </p:txBody>
      </p:sp>
    </p:spTree>
    <p:extLst>
      <p:ext uri="{BB962C8B-B14F-4D97-AF65-F5344CB8AC3E}">
        <p14:creationId xmlns:p14="http://schemas.microsoft.com/office/powerpoint/2010/main" val="1495223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devoirs libres apparaissent dans un onglet comme les feuilles, documents, examens…</a:t>
            </a:r>
          </a:p>
          <a:p>
            <a:endParaRPr lang="fr-FR" dirty="0"/>
          </a:p>
          <a:p>
            <a:pPr marL="0" lvl="0" indent="0">
              <a:lnSpc>
                <a:spcPct val="115000"/>
              </a:lnSpc>
              <a:spcAft>
                <a:spcPts val="1000"/>
              </a:spcAft>
              <a:buSzPts val="1000"/>
              <a:buFont typeface="Symbol" panose="05050102010706020507" pitchFamily="18" charset="2"/>
              <a:buNone/>
              <a:tabLst>
                <a:tab pos="457200" algn="l"/>
              </a:tabLst>
            </a:pPr>
            <a:r>
              <a:rPr lang="fr-FR" sz="1100" b="0" dirty="0">
                <a:effectLst/>
                <a:latin typeface="Calibri" panose="020F0502020204030204" pitchFamily="34" charset="0"/>
                <a:ea typeface="Calibri" panose="020F0502020204030204" pitchFamily="34" charset="0"/>
                <a:cs typeface="Times New Roman" panose="02020603050405020304" pitchFamily="18" charset="0"/>
              </a:rPr>
              <a:t>Le type </a:t>
            </a:r>
            <a:r>
              <a:rPr lang="fr-FR" sz="1100" b="1" dirty="0">
                <a:effectLst/>
                <a:latin typeface="Calibri" panose="020F0502020204030204" pitchFamily="34" charset="0"/>
                <a:ea typeface="Calibri" panose="020F0502020204030204" pitchFamily="34" charset="0"/>
                <a:cs typeface="Times New Roman" panose="02020603050405020304" pitchFamily="18" charset="0"/>
              </a:rPr>
              <a:t>Réponse en ligne</a:t>
            </a:r>
            <a:r>
              <a:rPr lang="fr-FR" sz="1100" dirty="0">
                <a:effectLst/>
                <a:latin typeface="Calibri" panose="020F0502020204030204" pitchFamily="34" charset="0"/>
                <a:ea typeface="Calibri" panose="020F0502020204030204" pitchFamily="34" charset="0"/>
                <a:cs typeface="Times New Roman" panose="02020603050405020304" pitchFamily="18" charset="0"/>
              </a:rPr>
              <a:t> permet de construire un assemblage de zones de réponses avec du texte ou différents applets (pour l'instant GeoGebra). Chaque participant dépose sa composition (dans les différentes zones). </a:t>
            </a:r>
            <a:br>
              <a:rPr lang="fr-FR" sz="1100" dirty="0">
                <a:effectLst/>
                <a:latin typeface="Calibri" panose="020F0502020204030204" pitchFamily="34" charset="0"/>
                <a:ea typeface="Calibri" panose="020F0502020204030204" pitchFamily="34" charset="0"/>
                <a:cs typeface="Times New Roman" panose="02020603050405020304" pitchFamily="18" charset="0"/>
              </a:rPr>
            </a:br>
            <a:r>
              <a:rPr lang="fr-FR" sz="1100" dirty="0">
                <a:effectLst/>
                <a:latin typeface="Calibri" panose="020F0502020204030204" pitchFamily="34" charset="0"/>
                <a:ea typeface="Calibri" panose="020F0502020204030204" pitchFamily="34" charset="0"/>
                <a:cs typeface="Times New Roman" panose="02020603050405020304" pitchFamily="18" charset="0"/>
              </a:rPr>
              <a:t>L'enseignant peut :</a:t>
            </a:r>
          </a:p>
          <a:p>
            <a:pPr marL="171450" lvl="0" indent="-171450">
              <a:lnSpc>
                <a:spcPct val="115000"/>
              </a:lnSpc>
              <a:spcAft>
                <a:spcPts val="1000"/>
              </a:spcAft>
              <a:buSzPts val="1000"/>
              <a:buFont typeface="Arial" panose="020B0604020202020204" pitchFamily="34" charset="0"/>
              <a:buChar char="•"/>
              <a:tabLst>
                <a:tab pos="457200" algn="l"/>
              </a:tabLst>
            </a:pPr>
            <a:r>
              <a:rPr lang="fr-FR" sz="1100" dirty="0">
                <a:effectLst/>
                <a:latin typeface="Calibri" panose="020F0502020204030204" pitchFamily="34" charset="0"/>
                <a:ea typeface="Calibri" panose="020F0502020204030204" pitchFamily="34" charset="0"/>
                <a:cs typeface="Times New Roman" panose="02020603050405020304" pitchFamily="18" charset="0"/>
              </a:rPr>
              <a:t>visualiser les compositions de chaque participant ; </a:t>
            </a:r>
          </a:p>
          <a:p>
            <a:pPr marL="171450" lvl="0" indent="-171450">
              <a:lnSpc>
                <a:spcPct val="115000"/>
              </a:lnSpc>
              <a:spcAft>
                <a:spcPts val="1000"/>
              </a:spcAft>
              <a:buSzPts val="1000"/>
              <a:buFont typeface="Arial" panose="020B0604020202020204" pitchFamily="34" charset="0"/>
              <a:buChar char="•"/>
              <a:tabLst>
                <a:tab pos="457200" algn="l"/>
              </a:tabLst>
            </a:pPr>
            <a:r>
              <a:rPr lang="fr-FR" sz="1100" dirty="0">
                <a:effectLst/>
                <a:latin typeface="Calibri" panose="020F0502020204030204" pitchFamily="34" charset="0"/>
                <a:ea typeface="Calibri" panose="020F0502020204030204" pitchFamily="34" charset="0"/>
                <a:cs typeface="Times New Roman" panose="02020603050405020304" pitchFamily="18" charset="0"/>
              </a:rPr>
              <a:t>diffuser un corrigé global ; </a:t>
            </a:r>
          </a:p>
          <a:p>
            <a:pPr marL="171450" lvl="0" indent="-171450">
              <a:lnSpc>
                <a:spcPct val="115000"/>
              </a:lnSpc>
              <a:spcAft>
                <a:spcPts val="1000"/>
              </a:spcAft>
              <a:buSzPts val="1000"/>
              <a:buFont typeface="Arial" panose="020B0604020202020204" pitchFamily="34" charset="0"/>
              <a:buChar char="•"/>
              <a:tabLst>
                <a:tab pos="457200" algn="l"/>
              </a:tabLst>
            </a:pPr>
            <a:r>
              <a:rPr lang="fr-FR" sz="1100" dirty="0">
                <a:effectLst/>
                <a:latin typeface="Calibri" panose="020F0502020204030204" pitchFamily="34" charset="0"/>
                <a:ea typeface="Calibri" panose="020F0502020204030204" pitchFamily="34" charset="0"/>
                <a:cs typeface="Times New Roman" panose="02020603050405020304" pitchFamily="18" charset="0"/>
              </a:rPr>
              <a:t>attribuer une note manuelle relative à ce devoir. </a:t>
            </a:r>
          </a:p>
          <a:p>
            <a:pPr marL="171450" lvl="0" indent="-171450">
              <a:lnSpc>
                <a:spcPct val="115000"/>
              </a:lnSpc>
              <a:spcAft>
                <a:spcPts val="1000"/>
              </a:spcAft>
              <a:buSzPts val="1000"/>
              <a:buFont typeface="Arial" panose="020B0604020202020204" pitchFamily="34" charset="0"/>
              <a:buChar char="•"/>
              <a:tabLst>
                <a:tab pos="457200" algn="l"/>
              </a:tabLs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Pts val="1000"/>
              <a:buFont typeface="Arial" panose="020B0604020202020204" pitchFamily="34" charset="0"/>
              <a:buNone/>
              <a:tabLst>
                <a:tab pos="457200" algn="l"/>
              </a:tabLst>
              <a:defRPr/>
            </a:pPr>
            <a:r>
              <a:rPr lang="fr-FR" sz="1100" dirty="0">
                <a:effectLst/>
                <a:latin typeface="Calibri" panose="020F0502020204030204" pitchFamily="34" charset="0"/>
                <a:ea typeface="Calibri" panose="020F0502020204030204" pitchFamily="34" charset="0"/>
                <a:cs typeface="Times New Roman" panose="02020603050405020304" pitchFamily="18" charset="0"/>
              </a:rPr>
              <a:t>Le type </a:t>
            </a:r>
            <a:r>
              <a:rPr lang="fr-FR" sz="1100" b="1" dirty="0">
                <a:effectLst/>
                <a:latin typeface="Calibri" panose="020F0502020204030204" pitchFamily="34" charset="0"/>
                <a:ea typeface="Calibri" panose="020F0502020204030204" pitchFamily="34" charset="0"/>
                <a:cs typeface="Times New Roman" panose="02020603050405020304" pitchFamily="18" charset="0"/>
              </a:rPr>
              <a:t>Diffusion</a:t>
            </a:r>
            <a:r>
              <a:rPr lang="fr-FR" sz="1100" dirty="0">
                <a:effectLst/>
                <a:latin typeface="Calibri" panose="020F0502020204030204" pitchFamily="34" charset="0"/>
                <a:ea typeface="Calibri" panose="020F0502020204030204" pitchFamily="34" charset="0"/>
                <a:cs typeface="Times New Roman" panose="02020603050405020304" pitchFamily="18" charset="0"/>
              </a:rPr>
              <a:t> permet simplement de diffuser </a:t>
            </a:r>
            <a:r>
              <a:rPr lang="fr-FR" sz="1800" dirty="0">
                <a:effectLst/>
                <a:latin typeface="Calibri" panose="020F0502020204030204" pitchFamily="34" charset="0"/>
                <a:ea typeface="Calibri" panose="020F0502020204030204" pitchFamily="34" charset="0"/>
                <a:cs typeface="Times New Roman" panose="02020603050405020304" pitchFamily="18" charset="0"/>
              </a:rPr>
              <a:t>l'énoncé d'un devoir libre (fichier) aux élèves puis de diffuser la correction du devoir libre.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29</a:t>
            </a:fld>
            <a:endParaRPr lang="fr-FR"/>
          </a:p>
        </p:txBody>
      </p:sp>
    </p:spTree>
    <p:extLst>
      <p:ext uri="{BB962C8B-B14F-4D97-AF65-F5344CB8AC3E}">
        <p14:creationId xmlns:p14="http://schemas.microsoft.com/office/powerpoint/2010/main" val="2065233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s’intéresse au type </a:t>
            </a:r>
            <a:r>
              <a:rPr lang="fr-FR" b="1" dirty="0"/>
              <a:t>Réponse en ligne </a:t>
            </a:r>
            <a:r>
              <a:rPr lang="fr-FR" dirty="0"/>
              <a:t>:</a:t>
            </a:r>
          </a:p>
          <a:p>
            <a:r>
              <a:rPr lang="fr-FR" dirty="0"/>
              <a:t>L’enseignante ou l’enseignant paramètre le temps que les élèves ont pour faire ce devoir : penser qu’il faut leur laisser assez de temps si c’est un travail hors la classe. </a:t>
            </a:r>
          </a:p>
          <a:p>
            <a:r>
              <a:rPr lang="fr-FR" dirty="0"/>
              <a:t>Si c’est un travail fait en classe, le délai peut être plus court.</a:t>
            </a:r>
          </a:p>
          <a:p>
            <a:endParaRPr lang="fr-FR" dirty="0"/>
          </a:p>
          <a:p>
            <a:r>
              <a:rPr lang="fr-FR" dirty="0"/>
              <a:t>Il est possible d’attribuer une note manuelle à ce travail pour chaque élève de la classe. L'interface permet de saisir directement la note de chaque élève en même temps que le dépôt de copies corrigées.</a:t>
            </a:r>
          </a:p>
          <a:p>
            <a:endParaRPr lang="fr-FR" dirty="0"/>
          </a:p>
          <a:p>
            <a:r>
              <a:rPr lang="fr-FR" dirty="0"/>
              <a:t>Il est aussi possible d’avoir accès aux devoirs des élèves avant la date limite de fin du devoir. Cependant, il ne sera pas possible d’annoter ou corriger le travail tant que le délai n’est pas expiré.</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30</a:t>
            </a:fld>
            <a:endParaRPr lang="fr-FR"/>
          </a:p>
        </p:txBody>
      </p:sp>
    </p:spTree>
    <p:extLst>
      <p:ext uri="{BB962C8B-B14F-4D97-AF65-F5344CB8AC3E}">
        <p14:creationId xmlns:p14="http://schemas.microsoft.com/office/powerpoint/2010/main" val="397355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8140B2F8-46CF-47D6-9A00-822FCBDEB5D6}" type="slidenum">
              <a:rPr lang="fr-F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paramètre ensuite la zone de l’énoncé et la zone réponse de l’élève.</a:t>
            </a:r>
          </a:p>
          <a:p>
            <a:r>
              <a:rPr lang="fr-FR" dirty="0"/>
              <a:t>Dans chaque zone, on peut avoir maximum 3 zones qui peuvent être un éditeur de texte, un fichier ou une applet GeoGebra.</a:t>
            </a:r>
          </a:p>
          <a:p>
            <a:r>
              <a:rPr lang="fr-FR" dirty="0"/>
              <a:t>L’élève fait son travail en ligne depuis son espace personnel et de même depuis son espace de travail, le professeur corrige le travail de l’élève, met un commentaire et éventuellement une note.</a:t>
            </a:r>
          </a:p>
          <a:p>
            <a:r>
              <a:rPr lang="fr-FR" dirty="0"/>
              <a:t>Il est possible aussi de proposer aux élèves de télécharger, une fois la date du corrigé atteinte, un ou des fichiers pour la correction du travail. </a:t>
            </a:r>
          </a:p>
          <a:p>
            <a:endParaRPr lang="fr-FR" dirty="0"/>
          </a:p>
          <a:p>
            <a:r>
              <a:rPr lang="fr-FR" dirty="0"/>
              <a:t>Cela permet, entre autres, de travailler la communication et la résolution de problèmes.</a:t>
            </a:r>
          </a:p>
          <a:p>
            <a:endParaRPr lang="fr-FR" dirty="0"/>
          </a:p>
          <a:p>
            <a:r>
              <a:rPr lang="fr-FR" dirty="0"/>
              <a:t>Ce devoir libre peut-être proposé en classe ou hors la classe.</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31</a:t>
            </a:fld>
            <a:endParaRPr lang="fr-FR"/>
          </a:p>
        </p:txBody>
      </p:sp>
    </p:spTree>
    <p:extLst>
      <p:ext uri="{BB962C8B-B14F-4D97-AF65-F5344CB8AC3E}">
        <p14:creationId xmlns:p14="http://schemas.microsoft.com/office/powerpoint/2010/main" val="2639073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Voici un exemple de devoir libre constitué d’un énoncé et de deux zones de réponses pour l’élève : une applet GGB à compléter et une zone de texte pour rédiger un programme de construction. Tant que la date limite du devoir n’est pas atteinte, les élèves peuvent revenir sur leur travail et le modifier.</a:t>
            </a:r>
          </a:p>
          <a:p>
            <a:endParaRPr lang="fr-FR" dirty="0"/>
          </a:p>
          <a:p>
            <a:endParaRPr lang="fr-FR" dirty="0"/>
          </a:p>
          <a:p>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32</a:t>
            </a:fld>
            <a:endParaRPr lang="fr-FR"/>
          </a:p>
        </p:txBody>
      </p:sp>
    </p:spTree>
    <p:extLst>
      <p:ext uri="{BB962C8B-B14F-4D97-AF65-F5344CB8AC3E}">
        <p14:creationId xmlns:p14="http://schemas.microsoft.com/office/powerpoint/2010/main" val="515542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L’enseignant peut : </a:t>
            </a:r>
          </a:p>
          <a:p>
            <a:pPr marL="171450" indent="-171450">
              <a:buFont typeface="Arial" panose="020B0604020202020204" pitchFamily="34" charset="0"/>
              <a:buChar char="•"/>
            </a:pPr>
            <a:r>
              <a:rPr lang="fr-FR" dirty="0"/>
              <a:t>suivre en temps réel le dépôt des différents devoirs ;</a:t>
            </a:r>
          </a:p>
          <a:p>
            <a:pPr marL="171450" indent="-171450">
              <a:buFont typeface="Arial" panose="020B0604020202020204" pitchFamily="34" charset="0"/>
              <a:buChar char="•"/>
            </a:pPr>
            <a:r>
              <a:rPr lang="fr-FR" dirty="0"/>
              <a:t>visualiser le travail d’un élève ;</a:t>
            </a:r>
          </a:p>
          <a:p>
            <a:pPr marL="171450" indent="-171450">
              <a:buFont typeface="Arial" panose="020B0604020202020204" pitchFamily="34" charset="0"/>
              <a:buChar char="•"/>
            </a:pPr>
            <a:r>
              <a:rPr lang="fr-FR" dirty="0"/>
              <a:t>rédiger une appréciation ;</a:t>
            </a:r>
          </a:p>
          <a:p>
            <a:pPr marL="171450" indent="-171450">
              <a:buFont typeface="Arial" panose="020B0604020202020204" pitchFamily="34" charset="0"/>
              <a:buChar char="•"/>
            </a:pPr>
            <a:r>
              <a:rPr lang="fr-FR" dirty="0"/>
              <a:t>mettre une note.</a:t>
            </a:r>
          </a:p>
          <a:p>
            <a:pPr marL="171450" indent="-171450">
              <a:buFont typeface="Arial" panose="020B0604020202020204" pitchFamily="34" charset="0"/>
              <a:buChar char="•"/>
            </a:pPr>
            <a:endParaRPr lang="fr-FR" dirty="0"/>
          </a:p>
          <a:p>
            <a:pPr marL="0" indent="0">
              <a:buFont typeface="Arial" panose="020B0604020202020204" pitchFamily="34" charset="0"/>
              <a:buNone/>
            </a:pPr>
            <a:r>
              <a:rPr lang="fr-FR" dirty="0"/>
              <a:t>L’élève peut :</a:t>
            </a:r>
          </a:p>
          <a:p>
            <a:pPr marL="171450" indent="-171450">
              <a:buFont typeface="Arial" panose="020B0604020202020204" pitchFamily="34" charset="0"/>
              <a:buChar char="•"/>
            </a:pPr>
            <a:r>
              <a:rPr lang="fr-FR" dirty="0"/>
              <a:t>voir sa copie corrigée et notée ;</a:t>
            </a:r>
          </a:p>
          <a:p>
            <a:pPr marL="171450" indent="-171450">
              <a:buFont typeface="Arial" panose="020B0604020202020204" pitchFamily="34" charset="0"/>
              <a:buChar char="•"/>
            </a:pPr>
            <a:r>
              <a:rPr lang="fr-FR" dirty="0"/>
              <a:t>télécharger les fichiers de correction en cliquant sur les liens de téléchargement.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33</a:t>
            </a:fld>
            <a:endParaRPr lang="fr-FR"/>
          </a:p>
        </p:txBody>
      </p:sp>
    </p:spTree>
    <p:extLst>
      <p:ext uri="{BB962C8B-B14F-4D97-AF65-F5344CB8AC3E}">
        <p14:creationId xmlns:p14="http://schemas.microsoft.com/office/powerpoint/2010/main" val="1364752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Quelques autres nouveautés : </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r>
              <a:rPr lang="fr-FR" dirty="0"/>
              <a:t>MAJ des programmes augmentés ;</a:t>
            </a:r>
          </a:p>
          <a:p>
            <a:pPr marL="171450" indent="-171450">
              <a:buFont typeface="Arial" panose="020B0604020202020204" pitchFamily="34" charset="0"/>
              <a:buChar char="•"/>
            </a:pPr>
            <a:r>
              <a:rPr lang="fr-FR" dirty="0"/>
              <a:t>Encore plus de tutoriels et  d’aides ;</a:t>
            </a:r>
          </a:p>
          <a:p>
            <a:pPr marL="171450" indent="-171450">
              <a:buFont typeface="Arial" panose="020B0604020202020204" pitchFamily="34" charset="0"/>
              <a:buChar char="•"/>
            </a:pPr>
            <a:r>
              <a:rPr lang="fr-FR" dirty="0"/>
              <a:t>Tchat (pas encore activé chez nous car en phase de test pour être sûr qu’il n’y a pas de dysfonctionnements) ;</a:t>
            </a:r>
          </a:p>
          <a:p>
            <a:pPr marL="171450" indent="-171450">
              <a:buFont typeface="Arial" panose="020B0604020202020204" pitchFamily="34" charset="0"/>
              <a:buChar char="•"/>
            </a:pPr>
            <a:r>
              <a:rPr lang="fr-FR" dirty="0"/>
              <a:t>Plus de détails dans les notes obtenues aux différentes sessions d’un examen ;</a:t>
            </a:r>
          </a:p>
          <a:p>
            <a:pPr marL="171450" indent="-171450">
              <a:buFont typeface="Arial" panose="020B0604020202020204" pitchFamily="34" charset="0"/>
              <a:buChar char="•"/>
            </a:pPr>
            <a:r>
              <a:rPr lang="fr-FR" dirty="0"/>
              <a:t>Individualisation des feuilles d’exercices ;</a:t>
            </a:r>
          </a:p>
          <a:p>
            <a:pPr marL="171450" indent="-171450">
              <a:buFont typeface="Arial" panose="020B0604020202020204" pitchFamily="34" charset="0"/>
              <a:buChar char="•"/>
            </a:pPr>
            <a:r>
              <a:rPr lang="fr-FR" dirty="0"/>
              <a:t>Restauration sélective de ressources.</a:t>
            </a:r>
          </a:p>
        </p:txBody>
      </p:sp>
      <p:sp>
        <p:nvSpPr>
          <p:cNvPr id="4" name="Espace réservé du numéro de diapositive 3"/>
          <p:cNvSpPr>
            <a:spLocks noGrp="1"/>
          </p:cNvSpPr>
          <p:nvPr>
            <p:ph type="sldNum" sz="quarter" idx="5"/>
          </p:nvPr>
        </p:nvSpPr>
        <p:spPr/>
        <p:txBody>
          <a:bodyPr/>
          <a:lstStyle/>
          <a:p>
            <a:fld id="{DC8AE85D-E3B7-6B48-B461-BF3019A4F0CD}" type="slidenum">
              <a:rPr lang="fr-FR" smtClean="0"/>
              <a:t>34</a:t>
            </a:fld>
            <a:endParaRPr lang="fr-FR"/>
          </a:p>
        </p:txBody>
      </p:sp>
    </p:spTree>
    <p:extLst>
      <p:ext uri="{BB962C8B-B14F-4D97-AF65-F5344CB8AC3E}">
        <p14:creationId xmlns:p14="http://schemas.microsoft.com/office/powerpoint/2010/main" val="3389687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Ouverture du PAF chaque</a:t>
            </a:r>
            <a:r>
              <a:rPr lang="fr-FR" baseline="0" dirty="0"/>
              <a:t> année en juin, fin vers le 20-22 septembre selon les années (à voir, le </a:t>
            </a:r>
            <a:r>
              <a:rPr lang="fr-FR" baseline="0" dirty="0" err="1"/>
              <a:t>génialy</a:t>
            </a:r>
            <a:r>
              <a:rPr lang="fr-FR" baseline="0" dirty="0"/>
              <a:t> sur euler).</a:t>
            </a:r>
            <a:endParaRPr lang="fr-FR" dirty="0"/>
          </a:p>
          <a:p>
            <a:r>
              <a:rPr lang="fr-FR" dirty="0"/>
              <a:t>Même si les inscriptions aux formations en individuelles</a:t>
            </a:r>
            <a:r>
              <a:rPr lang="fr-FR" baseline="0" dirty="0"/>
              <a:t> sont closes, les </a:t>
            </a:r>
            <a:r>
              <a:rPr lang="fr-FR" baseline="0" dirty="0" err="1"/>
              <a:t>pdf</a:t>
            </a:r>
            <a:r>
              <a:rPr lang="fr-FR" baseline="0" dirty="0"/>
              <a:t> sur </a:t>
            </a:r>
            <a:r>
              <a:rPr lang="fr-FR" baseline="0" dirty="0" err="1"/>
              <a:t>euler</a:t>
            </a:r>
            <a:r>
              <a:rPr lang="fr-FR" baseline="0" dirty="0"/>
              <a:t> peuvent donner des idées sur une formation à suivre l’an prochain.</a:t>
            </a:r>
          </a:p>
          <a:p>
            <a:r>
              <a:rPr lang="fr-FR" baseline="0" dirty="0"/>
              <a:t>Les demandes de FIL sont à faire par le chef d’établissement chaque semaine faisant suite aux petites vacances. Les professeurs souhaitant une FIL doivent se concerter en amont, notamment s’il faut voir avec d’autres établissements (un minimum de 12 stagiaires est imposé).</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35</a:t>
            </a:fld>
            <a:endParaRPr lang="fr-FR"/>
          </a:p>
        </p:txBody>
      </p:sp>
    </p:spTree>
    <p:extLst>
      <p:ext uri="{BB962C8B-B14F-4D97-AF65-F5344CB8AC3E}">
        <p14:creationId xmlns:p14="http://schemas.microsoft.com/office/powerpoint/2010/main" val="2281037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36</a:t>
            </a:fld>
            <a:endParaRPr lang="fr-FR"/>
          </a:p>
        </p:txBody>
      </p:sp>
    </p:spTree>
    <p:extLst>
      <p:ext uri="{BB962C8B-B14F-4D97-AF65-F5344CB8AC3E}">
        <p14:creationId xmlns:p14="http://schemas.microsoft.com/office/powerpoint/2010/main" val="244867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37</a:t>
            </a:fld>
            <a:endParaRPr lang="fr-FR"/>
          </a:p>
        </p:txBody>
      </p:sp>
    </p:spTree>
    <p:extLst>
      <p:ext uri="{BB962C8B-B14F-4D97-AF65-F5344CB8AC3E}">
        <p14:creationId xmlns:p14="http://schemas.microsoft.com/office/powerpoint/2010/main" val="97356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5</a:t>
            </a:fld>
            <a:endParaRPr lang="fr-FR"/>
          </a:p>
        </p:txBody>
      </p:sp>
    </p:spTree>
    <p:extLst>
      <p:ext uri="{BB962C8B-B14F-4D97-AF65-F5344CB8AC3E}">
        <p14:creationId xmlns:p14="http://schemas.microsoft.com/office/powerpoint/2010/main" val="302470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defRPr/>
            </a:pPr>
            <a:r>
              <a:rPr lang="fr-FR" dirty="0"/>
              <a:t>Merci à tous les professeurs qui participent activement à ces initiatives académiques et qui les font</a:t>
            </a:r>
            <a:r>
              <a:rPr lang="fr-FR" baseline="0" dirty="0"/>
              <a:t> vivre.</a:t>
            </a:r>
            <a:endParaRPr lang="fr-FR" dirty="0"/>
          </a:p>
          <a:p>
            <a:pPr>
              <a:defRPr/>
            </a:pPr>
            <a:r>
              <a:rPr lang="fr-FR" dirty="0"/>
              <a:t>Toutes</a:t>
            </a:r>
            <a:r>
              <a:rPr lang="fr-FR" baseline="0" dirty="0"/>
              <a:t> les bonnes volontés sont les bienvenues pour :</a:t>
            </a:r>
          </a:p>
          <a:p>
            <a:pPr marL="171450" indent="-171450">
              <a:buFontTx/>
              <a:buChar char="-"/>
              <a:defRPr/>
            </a:pPr>
            <a:r>
              <a:rPr lang="fr-FR" baseline="0" dirty="0"/>
              <a:t>la correction des copies d’olympiades soit en s’inscrivant en ligne après une actualité sur </a:t>
            </a:r>
            <a:r>
              <a:rPr lang="fr-FR" baseline="0" dirty="0" err="1"/>
              <a:t>euler</a:t>
            </a:r>
            <a:r>
              <a:rPr lang="fr-FR" baseline="0" dirty="0"/>
              <a:t> soit en écrivant directement à Christine WEILL : </a:t>
            </a:r>
            <a:r>
              <a:rPr lang="fr-FR" baseline="0" dirty="0" err="1"/>
              <a:t>christine.weill@ac-versailles.fr</a:t>
            </a:r>
            <a:endParaRPr lang="fr-FR" baseline="0" dirty="0"/>
          </a:p>
          <a:p>
            <a:pPr marL="171450" indent="-171450">
              <a:buFontTx/>
              <a:buChar char="-"/>
              <a:defRPr/>
            </a:pPr>
            <a:r>
              <a:rPr lang="fr-FR" baseline="0" dirty="0"/>
              <a:t>la participation comme professeur accompagnateur ou comme animateur pour un des stages de la pépinière académique (voir circulaire de rentrée)</a:t>
            </a:r>
          </a:p>
          <a:p>
            <a:pPr marL="171450" indent="-171450">
              <a:buFontTx/>
              <a:buChar char="-"/>
              <a:defRPr/>
            </a:pPr>
            <a:r>
              <a:rPr lang="fr-FR" baseline="0" dirty="0"/>
              <a:t>la remontée aux IPR du programme prévu au sein de l’établissement pour la semaine des mathématiques</a:t>
            </a:r>
          </a:p>
        </p:txBody>
      </p:sp>
      <p:sp>
        <p:nvSpPr>
          <p:cNvPr id="6" name="Espace réservé du numéro de diapositive 3"/>
          <p:cNvSpPr>
            <a:spLocks noGrp="1"/>
          </p:cNvSpPr>
          <p:nvPr>
            <p:ph type="sldNum" sz="quarter" idx="10"/>
          </p:nvPr>
        </p:nvSpPr>
        <p:spPr bwMode="auto"/>
        <p:txBody>
          <a:bodyPr/>
          <a:lstStyle/>
          <a:p>
            <a:pPr>
              <a:defRPr/>
            </a:pPr>
            <a:fld id="{50F2A0D5-67DC-430D-9D8D-4E37777A6089}" type="slidenum">
              <a:rPr lang="fr-F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7</a:t>
            </a:fld>
            <a:endParaRPr lang="fr-FR"/>
          </a:p>
        </p:txBody>
      </p:sp>
    </p:spTree>
    <p:extLst>
      <p:ext uri="{BB962C8B-B14F-4D97-AF65-F5344CB8AC3E}">
        <p14:creationId xmlns:p14="http://schemas.microsoft.com/office/powerpoint/2010/main" val="233508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a:t>
            </a:r>
            <a:r>
              <a:rPr lang="fr-FR" baseline="0" dirty="0"/>
              <a:t> c</a:t>
            </a:r>
            <a:r>
              <a:rPr lang="fr-FR" dirty="0"/>
              <a:t>ontrôle continu, sur le cycle terminal, compte</a:t>
            </a:r>
            <a:r>
              <a:rPr lang="fr-FR" baseline="0" dirty="0"/>
              <a:t> pour 40% de la note du Baccalauréat.</a:t>
            </a:r>
          </a:p>
          <a:p>
            <a:r>
              <a:rPr lang="fr-FR" baseline="0" dirty="0"/>
              <a:t>Le total des coefficients pour le baccalauréat, hors option, est de 100.</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8</a:t>
            </a:fld>
            <a:endParaRPr lang="fr-FR"/>
          </a:p>
        </p:txBody>
      </p:sp>
    </p:spTree>
    <p:extLst>
      <p:ext uri="{BB962C8B-B14F-4D97-AF65-F5344CB8AC3E}">
        <p14:creationId xmlns:p14="http://schemas.microsoft.com/office/powerpoint/2010/main" val="18687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b="0" dirty="0"/>
              <a:t>Spé</a:t>
            </a:r>
            <a:r>
              <a:rPr lang="fr-FR" b="0" baseline="0" dirty="0"/>
              <a:t>cialité : </a:t>
            </a:r>
            <a:r>
              <a:rPr lang="fr-FR" b="0" dirty="0"/>
              <a:t>les élèves doivent en choisir 3 en première et en conserver 2 en terminale,</a:t>
            </a:r>
          </a:p>
          <a:p>
            <a:pPr marL="0" marR="0" lvl="0" indent="0" algn="l" defTabSz="914400" eaLnBrk="1" fontAlgn="auto" latinLnBrk="0" hangingPunct="1">
              <a:lnSpc>
                <a:spcPct val="100000"/>
              </a:lnSpc>
              <a:spcBef>
                <a:spcPts val="0"/>
              </a:spcBef>
              <a:spcAft>
                <a:spcPts val="0"/>
              </a:spcAft>
              <a:buClrTx/>
              <a:buSzTx/>
              <a:buFontTx/>
              <a:buNone/>
              <a:tabLst/>
              <a:defRPr/>
            </a:pPr>
            <a:r>
              <a:rPr lang="fr-FR" b="0" dirty="0"/>
              <a:t>L’idée est une </a:t>
            </a:r>
            <a:r>
              <a:rPr lang="fr-FR" b="0" baseline="0" dirty="0"/>
              <a:t>spécialisation progressive, avec</a:t>
            </a:r>
            <a:r>
              <a:rPr lang="fr-FR" b="0" dirty="0"/>
              <a:t> la construction d’un parcours d’orientation afin de préparer la poursuite d’étude dans le supérieur.</a:t>
            </a:r>
          </a:p>
          <a:p>
            <a:pPr marL="0" marR="0" lvl="0" indent="0" algn="l" defTabSz="91440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eaLnBrk="1" fontAlgn="auto" latinLnBrk="0" hangingPunct="1">
              <a:lnSpc>
                <a:spcPct val="100000"/>
              </a:lnSpc>
              <a:spcBef>
                <a:spcPts val="0"/>
              </a:spcBef>
              <a:spcAft>
                <a:spcPts val="0"/>
              </a:spcAft>
              <a:buClrTx/>
              <a:buSzTx/>
              <a:buFontTx/>
              <a:buNone/>
              <a:tabLst/>
              <a:defRPr/>
            </a:pPr>
            <a:r>
              <a:rPr lang="fr-FR" b="0" dirty="0"/>
              <a:t>Un travail sur l’évaluation est mené dans les lycées qui sont amenés à construire </a:t>
            </a:r>
            <a:r>
              <a:rPr lang="fr-FR" b="0" i="1" dirty="0"/>
              <a:t>un projet d’évaluation</a:t>
            </a:r>
            <a:r>
              <a:rPr lang="fr-FR" b="0" dirty="0"/>
              <a:t> pour harmoniser l’évaluation du contrôle continu au sein d’un même établissement.</a:t>
            </a:r>
          </a:p>
          <a:p>
            <a:r>
              <a:rPr lang="fr-FR" dirty="0"/>
              <a:t>C’est un</a:t>
            </a:r>
            <a:r>
              <a:rPr lang="fr-FR" baseline="0" dirty="0"/>
              <a:t> enjeu important de travail en équipe.</a:t>
            </a:r>
            <a:endParaRPr lang="fr-FR" dirty="0"/>
          </a:p>
        </p:txBody>
      </p:sp>
      <p:sp>
        <p:nvSpPr>
          <p:cNvPr id="4" name="Espace réservé du numéro de diapositive 3"/>
          <p:cNvSpPr>
            <a:spLocks noGrp="1"/>
          </p:cNvSpPr>
          <p:nvPr>
            <p:ph type="sldNum" sz="quarter" idx="10"/>
          </p:nvPr>
        </p:nvSpPr>
        <p:spPr/>
        <p:txBody>
          <a:bodyPr/>
          <a:lstStyle/>
          <a:p>
            <a:pPr>
              <a:defRPr/>
            </a:pPr>
            <a:fld id="{6B2E1CC0-9ECC-4723-9E80-88A86082B7DE}" type="slidenum">
              <a:rPr lang="fr-FR" smtClean="0"/>
              <a:t>9</a:t>
            </a:fld>
            <a:endParaRPr lang="fr-FR"/>
          </a:p>
        </p:txBody>
      </p:sp>
    </p:spTree>
    <p:extLst>
      <p:ext uri="{BB962C8B-B14F-4D97-AF65-F5344CB8AC3E}">
        <p14:creationId xmlns:p14="http://schemas.microsoft.com/office/powerpoint/2010/main" val="107485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6B2E1CC0-9ECC-4723-9E80-88A86082B7DE}" type="slidenum">
              <a:rPr lang="fr-FR" smtClean="0"/>
              <a:t>10</a:t>
            </a:fld>
            <a:endParaRPr lang="fr-FR"/>
          </a:p>
        </p:txBody>
      </p:sp>
    </p:spTree>
    <p:extLst>
      <p:ext uri="{BB962C8B-B14F-4D97-AF65-F5344CB8AC3E}">
        <p14:creationId xmlns:p14="http://schemas.microsoft.com/office/powerpoint/2010/main" val="79045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914400" y="1371601"/>
            <a:ext cx="10464800" cy="1927225"/>
          </a:xfrm>
        </p:spPr>
        <p:txBody>
          <a:bodyPr anchor="b">
            <a:noAutofit/>
          </a:bodyPr>
          <a:lstStyle>
            <a:lvl1pPr>
              <a:defRPr sz="5400" cap="all"/>
            </a:lvl1pPr>
          </a:lstStyle>
          <a:p>
            <a:pPr>
              <a:defRPr/>
            </a:pPr>
            <a:r>
              <a:rPr lang="fr-FR"/>
              <a:t>Modifiez le style du titre</a:t>
            </a:r>
            <a:endParaRPr lang="en-US"/>
          </a:p>
        </p:txBody>
      </p:sp>
      <p:sp>
        <p:nvSpPr>
          <p:cNvPr id="5" name="Subtitle 2"/>
          <p:cNvSpPr>
            <a:spLocks noGrp="1"/>
          </p:cNvSpPr>
          <p:nvPr>
            <p:ph type="subTitle" idx="1"/>
          </p:nvPr>
        </p:nvSpPr>
        <p:spPr bwMode="auto">
          <a:xfrm>
            <a:off x="914400" y="3505199"/>
            <a:ext cx="8534400" cy="1752599"/>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Modifier le style des sous-titres du masque</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7"/>
          <p:cNvCxnSpPr>
            <a:cxnSpLocks/>
          </p:cNvCxnSpPr>
          <p:nvPr/>
        </p:nvCxnSpPr>
        <p:spPr bwMode="auto">
          <a:xfrm>
            <a:off x="914400" y="3398520"/>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Vertical Text Placeholder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8839200" y="609600"/>
            <a:ext cx="2743200" cy="5867399"/>
          </a:xfrm>
        </p:spPr>
        <p:txBody>
          <a:bodyPr vert="eaVert" anchor="b"/>
          <a:lstStyle/>
          <a:p>
            <a:pPr>
              <a:defRPr/>
            </a:pPr>
            <a:r>
              <a:rPr lang="fr-FR"/>
              <a:t>Modifiez le style du titre</a:t>
            </a:r>
            <a:endParaRPr lang="en-US"/>
          </a:p>
        </p:txBody>
      </p:sp>
      <p:sp>
        <p:nvSpPr>
          <p:cNvPr id="5" name="Vertical Text Placeholder 2"/>
          <p:cNvSpPr>
            <a:spLocks noGrp="1"/>
          </p:cNvSpPr>
          <p:nvPr>
            <p:ph type="body" orient="vert" idx="1"/>
          </p:nvPr>
        </p:nvSpPr>
        <p:spPr bwMode="auto">
          <a:xfrm>
            <a:off x="609600" y="609600"/>
            <a:ext cx="8026400" cy="5867399"/>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bg>
      <p:bgRef idx="1001">
        <a:schemeClr val="bg2"/>
      </p:bgRef>
    </p:bg>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963084" y="2362201"/>
            <a:ext cx="10363200" cy="2200275"/>
          </a:xfrm>
        </p:spPr>
        <p:txBody>
          <a:bodyPr anchor="b">
            <a:normAutofit/>
          </a:bodyPr>
          <a:lstStyle>
            <a:lvl1pPr algn="l">
              <a:defRPr sz="4800" b="0" cap="all"/>
            </a:lvl1pPr>
          </a:lstStyle>
          <a:p>
            <a:pPr>
              <a:defRPr/>
            </a:pPr>
            <a:r>
              <a:rPr lang="fr-FR"/>
              <a:t>Modifiez le style du titre</a:t>
            </a:r>
            <a:endParaRPr lang="en-US"/>
          </a:p>
        </p:txBody>
      </p:sp>
      <p:sp>
        <p:nvSpPr>
          <p:cNvPr id="5" name="Text Placeholder 2"/>
          <p:cNvSpPr>
            <a:spLocks noGrp="1"/>
          </p:cNvSpPr>
          <p:nvPr>
            <p:ph type="body" idx="1"/>
          </p:nvPr>
        </p:nvSpPr>
        <p:spPr bwMode="auto">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Modifier les styles du texte du masque</a:t>
            </a:r>
            <a:endParaRPr/>
          </a:p>
        </p:txBody>
      </p:sp>
      <p:sp>
        <p:nvSpPr>
          <p:cNvPr id="6" name="Date Placeholder 3"/>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7" name="Footer Placeholder 4"/>
          <p:cNvSpPr>
            <a:spLocks noGrp="1"/>
          </p:cNvSpPr>
          <p:nvPr>
            <p:ph type="ftr" sz="quarter" idx="11"/>
          </p:nvPr>
        </p:nvSpPr>
        <p:spPr bwMode="auto"/>
        <p:txBody>
          <a:bodyPr/>
          <a:lstStyle/>
          <a:p>
            <a:pPr>
              <a:defRPr/>
            </a:pPr>
            <a:endParaRPr lang="fr-FR"/>
          </a:p>
        </p:txBody>
      </p:sp>
      <p:sp>
        <p:nvSpPr>
          <p:cNvPr id="8" name="Slide Number Placeholder 5"/>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9" name="Straight Connector 6"/>
          <p:cNvCxnSpPr>
            <a:cxnSpLocks/>
          </p:cNvCxnSpPr>
          <p:nvPr/>
        </p:nvCxnSpPr>
        <p:spPr bwMode="auto">
          <a:xfrm>
            <a:off x="975360" y="4599432"/>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Content Placeholder 2"/>
          <p:cNvSpPr>
            <a:spLocks noGrp="1"/>
          </p:cNvSpPr>
          <p:nvPr>
            <p:ph sz="half" idx="1"/>
          </p:nvPr>
        </p:nvSpPr>
        <p:spPr bwMode="auto">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Content Placeholder 3"/>
          <p:cNvSpPr>
            <a:spLocks noGrp="1"/>
          </p:cNvSpPr>
          <p:nvPr>
            <p:ph sz="half" idx="2"/>
          </p:nvPr>
        </p:nvSpPr>
        <p:spPr bwMode="auto">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lvl1pPr>
              <a:defRPr/>
            </a:lvl1pPr>
          </a:lstStyle>
          <a:p>
            <a:pPr>
              <a:defRPr/>
            </a:pPr>
            <a:r>
              <a:rPr lang="fr-FR"/>
              <a:t>Modifiez le style du titre</a:t>
            </a:r>
            <a:endParaRPr lang="en-US"/>
          </a:p>
        </p:txBody>
      </p:sp>
      <p:sp>
        <p:nvSpPr>
          <p:cNvPr id="5" name="Text Placeholder 2"/>
          <p:cNvSpPr>
            <a:spLocks noGrp="1"/>
          </p:cNvSpPr>
          <p:nvPr>
            <p:ph type="body" idx="1"/>
          </p:nvPr>
        </p:nvSpPr>
        <p:spPr bwMode="auto">
          <a:xfrm>
            <a:off x="60960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Content Placeholder 3"/>
          <p:cNvSpPr>
            <a:spLocks noGrp="1"/>
          </p:cNvSpPr>
          <p:nvPr>
            <p:ph sz="half" idx="2"/>
          </p:nvPr>
        </p:nvSpPr>
        <p:spPr bwMode="auto">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Text Placeholder 4"/>
          <p:cNvSpPr>
            <a:spLocks noGrp="1"/>
          </p:cNvSpPr>
          <p:nvPr>
            <p:ph type="body" sz="quarter" idx="3"/>
          </p:nvPr>
        </p:nvSpPr>
        <p:spPr bwMode="auto">
          <a:xfrm>
            <a:off x="6339840" y="1676400"/>
            <a:ext cx="5242560" cy="639762"/>
          </a:xfrm>
          <a:prstGeom prst="rect">
            <a:avLst/>
          </a:prstGeom>
          <a:noFill/>
          <a:ln>
            <a:noFill/>
          </a:ln>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Content Placeholder 5"/>
          <p:cNvSpPr>
            <a:spLocks noGrp="1"/>
          </p:cNvSpPr>
          <p:nvPr>
            <p:ph sz="quarter" idx="4"/>
          </p:nvPr>
        </p:nvSpPr>
        <p:spPr bwMode="auto">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9" name="Date Placeholder 6"/>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10" name="Footer Placeholder 7"/>
          <p:cNvSpPr>
            <a:spLocks noGrp="1"/>
          </p:cNvSpPr>
          <p:nvPr>
            <p:ph type="ftr" sz="quarter" idx="11"/>
          </p:nvPr>
        </p:nvSpPr>
        <p:spPr bwMode="auto"/>
        <p:txBody>
          <a:bodyPr/>
          <a:lstStyle/>
          <a:p>
            <a:pPr>
              <a:defRPr/>
            </a:pPr>
            <a:endParaRPr lang="fr-FR"/>
          </a:p>
        </p:txBody>
      </p:sp>
      <p:sp>
        <p:nvSpPr>
          <p:cNvPr id="11" name="Slide Number Placeholder 8"/>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2" name="Straight Connector 10"/>
          <p:cNvCxnSpPr>
            <a:cxnSpLocks/>
          </p:cNvCxnSpPr>
          <p:nvPr/>
        </p:nvCxnSpPr>
        <p:spPr bwMode="auto">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fr-FR"/>
              <a:t>Modifiez le style du titre</a:t>
            </a:r>
            <a:endParaRPr lang="en-US"/>
          </a:p>
        </p:txBody>
      </p:sp>
      <p:sp>
        <p:nvSpPr>
          <p:cNvPr id="5" name="Date Placeholder 2"/>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6" name="Footer Placeholder 3"/>
          <p:cNvSpPr>
            <a:spLocks noGrp="1"/>
          </p:cNvSpPr>
          <p:nvPr>
            <p:ph type="ftr" sz="quarter" idx="11"/>
          </p:nvPr>
        </p:nvSpPr>
        <p:spPr bwMode="auto"/>
        <p:txBody>
          <a:bodyPr/>
          <a:lstStyle/>
          <a:p>
            <a:pPr>
              <a:defRPr/>
            </a:pPr>
            <a:endParaRPr lang="fr-FR"/>
          </a:p>
        </p:txBody>
      </p:sp>
      <p:sp>
        <p:nvSpPr>
          <p:cNvPr id="7" name="Slide Number Placeholder 4"/>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5" name="Footer Placeholder 2"/>
          <p:cNvSpPr>
            <a:spLocks noGrp="1"/>
          </p:cNvSpPr>
          <p:nvPr>
            <p:ph type="ftr" sz="quarter" idx="11"/>
          </p:nvPr>
        </p:nvSpPr>
        <p:spPr bwMode="auto"/>
        <p:txBody>
          <a:bodyPr/>
          <a:lstStyle/>
          <a:p>
            <a:pPr>
              <a:defRPr/>
            </a:pPr>
            <a:endParaRPr lang="fr-FR"/>
          </a:p>
        </p:txBody>
      </p:sp>
      <p:sp>
        <p:nvSpPr>
          <p:cNvPr id="6" name="Slide Number Placeholder 3"/>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080"/>
            <a:ext cx="2852928" cy="1261872"/>
          </a:xfrm>
        </p:spPr>
        <p:txBody>
          <a:bodyPr anchor="b">
            <a:noAutofit/>
          </a:bodyPr>
          <a:lstStyle>
            <a:lvl1pPr algn="l">
              <a:defRPr sz="2400" b="0"/>
            </a:lvl1pPr>
          </a:lstStyle>
          <a:p>
            <a:pPr>
              <a:defRPr/>
            </a:pPr>
            <a:r>
              <a:rPr lang="fr-FR"/>
              <a:t>Modifiez le style du titre</a:t>
            </a:r>
            <a:endParaRPr lang="en-US"/>
          </a:p>
        </p:txBody>
      </p:sp>
      <p:sp>
        <p:nvSpPr>
          <p:cNvPr id="5" name="Content Placeholder 2"/>
          <p:cNvSpPr>
            <a:spLocks noGrp="1"/>
          </p:cNvSpPr>
          <p:nvPr>
            <p:ph idx="1"/>
          </p:nvPr>
        </p:nvSpPr>
        <p:spPr bwMode="auto">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Text Placeholder 3"/>
          <p:cNvSpPr>
            <a:spLocks noGrp="1"/>
          </p:cNvSpPr>
          <p:nvPr>
            <p:ph type="body" sz="half" idx="2"/>
          </p:nvPr>
        </p:nvSpPr>
        <p:spPr bwMode="auto">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cxnSp>
        <p:nvCxnSpPr>
          <p:cNvPr id="10" name="Straight Connector 8"/>
          <p:cNvCxnSpPr>
            <a:cxnSpLocks/>
          </p:cNvCxnSpPr>
          <p:nvPr/>
        </p:nvCxnSpPr>
        <p:spPr bwMode="auto">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09600" y="792480"/>
            <a:ext cx="2856907" cy="1264919"/>
          </a:xfrm>
        </p:spPr>
        <p:txBody>
          <a:bodyPr anchor="b">
            <a:normAutofit/>
          </a:bodyPr>
          <a:lstStyle>
            <a:lvl1pPr algn="l">
              <a:defRPr sz="2400" b="0"/>
            </a:lvl1pPr>
          </a:lstStyle>
          <a:p>
            <a:pPr>
              <a:defRPr/>
            </a:pPr>
            <a:r>
              <a:rPr lang="fr-FR"/>
              <a:t>Modifiez le style du titre</a:t>
            </a:r>
            <a:endParaRPr lang="en-US"/>
          </a:p>
        </p:txBody>
      </p:sp>
      <p:sp>
        <p:nvSpPr>
          <p:cNvPr id="5" name="Picture Placeholder 2"/>
          <p:cNvSpPr>
            <a:spLocks noGrp="1"/>
          </p:cNvSpPr>
          <p:nvPr>
            <p:ph type="pic" idx="1"/>
          </p:nvPr>
        </p:nvSpPr>
        <p:spPr bwMode="auto">
          <a:xfrm>
            <a:off x="3811480" y="838201"/>
            <a:ext cx="787252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6" name="Text Placeholder 3"/>
          <p:cNvSpPr>
            <a:spLocks noGrp="1"/>
          </p:cNvSpPr>
          <p:nvPr>
            <p:ph type="body" sz="half" idx="2"/>
          </p:nvPr>
        </p:nvSpPr>
        <p:spPr bwMode="auto">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Modifier les styles du texte du masque</a:t>
            </a:r>
            <a:endParaRPr/>
          </a:p>
        </p:txBody>
      </p:sp>
      <p:sp>
        <p:nvSpPr>
          <p:cNvPr id="7" name="Date Placeholder 4"/>
          <p:cNvSpPr>
            <a:spLocks noGrp="1"/>
          </p:cNvSpPr>
          <p:nvPr>
            <p:ph type="dt" sz="half" idx="10"/>
          </p:nvPr>
        </p:nvSpPr>
        <p:spPr bwMode="auto"/>
        <p:txBody>
          <a:bodyPr/>
          <a:lstStyle/>
          <a:p>
            <a:pPr>
              <a:defRPr/>
            </a:pPr>
            <a:fld id="{0A932BC9-AC83-46DD-AD68-06679AB2BB0C}" type="datetimeFigureOut">
              <a:rPr lang="fr-FR"/>
              <a:t>05/10/2021</a:t>
            </a:fld>
            <a:endParaRPr lang="fr-FR"/>
          </a:p>
        </p:txBody>
      </p:sp>
      <p:sp>
        <p:nvSpPr>
          <p:cNvPr id="8" name="Footer Placeholder 5"/>
          <p:cNvSpPr>
            <a:spLocks noGrp="1"/>
          </p:cNvSpPr>
          <p:nvPr>
            <p:ph type="ftr" sz="quarter" idx="11"/>
          </p:nvPr>
        </p:nvSpPr>
        <p:spPr bwMode="auto"/>
        <p:txBody>
          <a:bodyPr/>
          <a:lstStyle/>
          <a:p>
            <a:pPr>
              <a:defRPr/>
            </a:pPr>
            <a:endParaRPr lang="fr-FR"/>
          </a:p>
        </p:txBody>
      </p:sp>
      <p:sp>
        <p:nvSpPr>
          <p:cNvPr id="9" name="Slide Number Placeholder 6"/>
          <p:cNvSpPr>
            <a:spLocks noGrp="1"/>
          </p:cNvSpPr>
          <p:nvPr>
            <p:ph type="sldNum" sz="quarter" idx="12"/>
          </p:nvPr>
        </p:nvSpPr>
        <p:spPr bwMode="auto"/>
        <p:txBody>
          <a:bodyPr/>
          <a:lstStyle/>
          <a:p>
            <a:pPr>
              <a:defRPr/>
            </a:pPr>
            <a:fld id="{33EFC0FB-D8B1-4977-A8CD-CE140FD7FD25}"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Rectangle 9"/>
          <p:cNvSpPr/>
          <p:nvPr/>
        </p:nvSpPr>
        <p:spPr bwMode="auto">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5" name="Title Placeholder 1"/>
          <p:cNvSpPr>
            <a:spLocks noGrp="1"/>
          </p:cNvSpPr>
          <p:nvPr>
            <p:ph type="title"/>
          </p:nvPr>
        </p:nvSpPr>
        <p:spPr bwMode="auto">
          <a:xfrm>
            <a:off x="609600" y="533400"/>
            <a:ext cx="10972800" cy="990600"/>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6" name="Text Placeholder 2"/>
          <p:cNvSpPr>
            <a:spLocks noGrp="1"/>
          </p:cNvSpPr>
          <p:nvPr>
            <p:ph type="body" idx="1"/>
          </p:nvPr>
        </p:nvSpPr>
        <p:spPr bwMode="auto">
          <a:xfrm>
            <a:off x="609600" y="1600200"/>
            <a:ext cx="10972800" cy="48768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Rectangle 6"/>
          <p:cNvSpPr/>
          <p:nvPr/>
        </p:nvSpPr>
        <p:spPr bwMode="auto">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a:p>
        </p:txBody>
      </p:sp>
      <p:sp>
        <p:nvSpPr>
          <p:cNvPr id="8" name="Date Placeholder 3"/>
          <p:cNvSpPr>
            <a:spLocks noGrp="1"/>
          </p:cNvSpPr>
          <p:nvPr>
            <p:ph type="dt" sz="half" idx="2"/>
          </p:nvPr>
        </p:nvSpPr>
        <p:spPr bwMode="auto">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pPr>
              <a:defRPr/>
            </a:pPr>
            <a:fld id="{0A932BC9-AC83-46DD-AD68-06679AB2BB0C}" type="datetimeFigureOut">
              <a:rPr lang="fr-FR"/>
              <a:t>05/10/2021</a:t>
            </a:fld>
            <a:endParaRPr lang="fr-FR"/>
          </a:p>
        </p:txBody>
      </p:sp>
      <p:sp>
        <p:nvSpPr>
          <p:cNvPr id="9" name="Footer Placeholder 4"/>
          <p:cNvSpPr>
            <a:spLocks noGrp="1"/>
          </p:cNvSpPr>
          <p:nvPr>
            <p:ph type="ftr" sz="quarter" idx="3"/>
          </p:nvPr>
        </p:nvSpPr>
        <p:spPr bwMode="auto">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fr-FR"/>
          </a:p>
        </p:txBody>
      </p:sp>
      <p:sp>
        <p:nvSpPr>
          <p:cNvPr id="10" name="Slide Number Placeholder 5"/>
          <p:cNvSpPr>
            <a:spLocks noGrp="1"/>
          </p:cNvSpPr>
          <p:nvPr>
            <p:ph type="sldNum" sz="quarter" idx="4"/>
          </p:nvPr>
        </p:nvSpPr>
        <p:spPr bwMode="auto">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3EFC0FB-D8B1-4977-A8CD-CE140FD7FD25}"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spcBef>
          <a:spcPts val="0"/>
        </a:spcBef>
        <a:buNone/>
        <a:defRPr sz="4000" spc="-100">
          <a:solidFill>
            <a:schemeClr val="tx2"/>
          </a:solidFill>
          <a:latin typeface="+mj-lt"/>
          <a:ea typeface="+mj-ea"/>
          <a:cs typeface="+mj-cs"/>
        </a:defRPr>
      </a:lvl1pPr>
    </p:titleStyle>
    <p:body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10.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che.media.eduscol.education.fr/file/Mathematiques/50/0/doc_acc_clg_raisonnementetdemonstration_223500.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3.png"/><Relationship Id="rId4" Type="http://schemas.openxmlformats.org/officeDocument/2006/relationships/image" Target="../media/image21.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uler.ac-versailles.fr/rubrique197.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euler.ac-versailles.fr/rubrique196.htm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uler.ac-versailles.fr/rubrique194.html" TargetMode="External"/><Relationship Id="rId3" Type="http://schemas.openxmlformats.org/officeDocument/2006/relationships/image" Target="../media/image32.png"/><Relationship Id="rId7" Type="http://schemas.openxmlformats.org/officeDocument/2006/relationships/hyperlink" Target="https://euler.ac-versailles.fr/rubrique197.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2.png"/><Relationship Id="rId7"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iki.wimsedu.info/lib/exe/fetch.php?media=association:diapo4.20to4.22.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euler.ac-versailles.fr/article550.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hyperlink" Target="https://www.education.gouv.fr/bo/21/Hebdo36/MENE2126480N.ht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prenom.nom@ac-versailles.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Frederique.chauvin@ac-versailles.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p:cNvPicPr>
            <a:picLocks noChangeAspect="1"/>
          </p:cNvPicPr>
          <p:nvPr/>
        </p:nvPicPr>
        <p:blipFill>
          <a:blip r:embed="rId2"/>
          <a:stretch/>
        </p:blipFill>
        <p:spPr bwMode="auto">
          <a:xfrm>
            <a:off x="152865" y="421821"/>
            <a:ext cx="2808312" cy="2159909"/>
          </a:xfrm>
          <a:prstGeom prst="rect">
            <a:avLst/>
          </a:prstGeom>
        </p:spPr>
      </p:pic>
      <p:sp>
        <p:nvSpPr>
          <p:cNvPr id="5" name="Titre 1"/>
          <p:cNvSpPr>
            <a:spLocks noGrp="1"/>
          </p:cNvSpPr>
          <p:nvPr>
            <p:ph type="ctrTitle"/>
          </p:nvPr>
        </p:nvSpPr>
        <p:spPr bwMode="auto">
          <a:xfrm>
            <a:off x="2207840" y="1501776"/>
            <a:ext cx="7848600" cy="1927225"/>
          </a:xfrm>
        </p:spPr>
        <p:txBody>
          <a:bodyPr/>
          <a:lstStyle/>
          <a:p>
            <a:pPr>
              <a:defRPr/>
            </a:pPr>
            <a:r>
              <a:rPr lang="fr-FR" dirty="0">
                <a:solidFill>
                  <a:schemeClr val="accent5"/>
                </a:solidFill>
              </a:rPr>
              <a:t>Rentrée mathématique</a:t>
            </a:r>
            <a:endParaRPr dirty="0"/>
          </a:p>
        </p:txBody>
      </p:sp>
      <p:sp>
        <p:nvSpPr>
          <p:cNvPr id="6" name="Sous-titre 2"/>
          <p:cNvSpPr>
            <a:spLocks noGrp="1"/>
          </p:cNvSpPr>
          <p:nvPr>
            <p:ph type="subTitle" idx="1"/>
          </p:nvPr>
        </p:nvSpPr>
        <p:spPr bwMode="auto">
          <a:xfrm>
            <a:off x="887104" y="4078406"/>
            <a:ext cx="8534400" cy="1752599"/>
          </a:xfrm>
        </p:spPr>
        <p:txBody>
          <a:bodyPr/>
          <a:lstStyle/>
          <a:p>
            <a:pPr>
              <a:defRPr/>
            </a:pPr>
            <a:r>
              <a:rPr lang="fr-FR" sz="3200" b="1" dirty="0">
                <a:solidFill>
                  <a:srgbClr val="292934"/>
                </a:solidFill>
              </a:rPr>
              <a:t>Septembre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2256817"/>
            <a:ext cx="10972800" cy="1805667"/>
          </a:xfrm>
        </p:spPr>
        <p:txBody>
          <a:bodyPr>
            <a:noAutofit/>
          </a:bodyPr>
          <a:lstStyle/>
          <a:p>
            <a:pPr algn="ctr">
              <a:defRPr/>
            </a:pPr>
            <a:r>
              <a:rPr lang="fr-FR" sz="5400" dirty="0"/>
              <a:t>Le raisonnement - les automatismes</a:t>
            </a:r>
            <a:endParaRPr sz="5400" dirty="0"/>
          </a:p>
        </p:txBody>
      </p:sp>
    </p:spTree>
    <p:extLst>
      <p:ext uri="{BB962C8B-B14F-4D97-AF65-F5344CB8AC3E}">
        <p14:creationId xmlns:p14="http://schemas.microsoft.com/office/powerpoint/2010/main" val="17159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F0731-2609-254E-9971-1C0045537782}"/>
              </a:ext>
            </a:extLst>
          </p:cNvPr>
          <p:cNvSpPr>
            <a:spLocks noGrp="1"/>
          </p:cNvSpPr>
          <p:nvPr>
            <p:ph type="title"/>
          </p:nvPr>
        </p:nvSpPr>
        <p:spPr>
          <a:xfrm>
            <a:off x="609600" y="533400"/>
            <a:ext cx="10972800" cy="691551"/>
          </a:xfrm>
        </p:spPr>
        <p:txBody>
          <a:bodyPr>
            <a:normAutofit fontScale="90000"/>
          </a:bodyPr>
          <a:lstStyle/>
          <a:p>
            <a:r>
              <a:rPr lang="fr-FR" dirty="0"/>
              <a:t>Raisonner - Communiquer </a:t>
            </a:r>
          </a:p>
        </p:txBody>
      </p:sp>
      <p:sp>
        <p:nvSpPr>
          <p:cNvPr id="3" name="Espace réservé du contenu 2">
            <a:extLst>
              <a:ext uri="{FF2B5EF4-FFF2-40B4-BE49-F238E27FC236}">
                <a16:creationId xmlns:a16="http://schemas.microsoft.com/office/drawing/2014/main" id="{73A5AC94-F6DE-BB43-BFA2-AB795206F574}"/>
              </a:ext>
            </a:extLst>
          </p:cNvPr>
          <p:cNvSpPr>
            <a:spLocks noGrp="1"/>
          </p:cNvSpPr>
          <p:nvPr>
            <p:ph idx="1"/>
          </p:nvPr>
        </p:nvSpPr>
        <p:spPr>
          <a:xfrm>
            <a:off x="609600" y="1224951"/>
            <a:ext cx="10972800" cy="5252049"/>
          </a:xfrm>
        </p:spPr>
        <p:txBody>
          <a:bodyPr>
            <a:normAutofit/>
          </a:bodyPr>
          <a:lstStyle/>
          <a:p>
            <a:r>
              <a:rPr lang="fr-FR" b="1" dirty="0">
                <a:solidFill>
                  <a:srgbClr val="0070C0"/>
                </a:solidFill>
              </a:rPr>
              <a:t>Un exemple :</a:t>
            </a:r>
          </a:p>
          <a:p>
            <a:pPr marL="0" indent="0">
              <a:buNone/>
            </a:pPr>
            <a:r>
              <a:rPr lang="fr-FR" i="1" dirty="0"/>
              <a:t>« La somme de deux multiples de 7 est un multiple de 7 ». </a:t>
            </a:r>
          </a:p>
          <a:p>
            <a:pPr marL="0" indent="0">
              <a:buNone/>
            </a:pPr>
            <a:endParaRPr lang="fr-FR" dirty="0"/>
          </a:p>
          <a:p>
            <a:pPr marL="0" indent="0">
              <a:buNone/>
            </a:pPr>
            <a:r>
              <a:rPr lang="fr-FR" dirty="0"/>
              <a:t>Quelques productions d’élèves :</a:t>
            </a:r>
          </a:p>
        </p:txBody>
      </p:sp>
      <p:pic>
        <p:nvPicPr>
          <p:cNvPr id="1025" name="Picture 1" descr="page9image1280007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97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9image12800076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9image12800082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9image12800084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97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9image12800087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987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9image12800090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9image12800093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9image1280010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987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9image12799961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597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9image12799964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00" cy="1917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9image12797012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700" cy="1917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9image12797014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597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ge9image12797017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419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age9image12797058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age9image12797060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9image12797066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4419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9image127970689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159500" cy="12700"/>
          </a:xfrm>
          <a:prstGeom prst="rect">
            <a:avLst/>
          </a:prstGeom>
          <a:noFill/>
          <a:extLst>
            <a:ext uri="{909E8E84-426E-40DD-AFC4-6F175D3DCCD1}">
              <a14:hiddenFill xmlns:a14="http://schemas.microsoft.com/office/drawing/2010/main">
                <a:solidFill>
                  <a:srgbClr val="FFFFFF"/>
                </a:solidFill>
              </a14:hiddenFill>
            </a:ext>
          </a:extLst>
        </p:spPr>
      </p:pic>
      <p:pic>
        <p:nvPicPr>
          <p:cNvPr id="4" name="B14CC0F1-9D08-4ACC-BAE0-6E90EABEA776" descr="BC220185-D998-46D3-A598-5F439BB6F6F4@i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623" y="3184035"/>
            <a:ext cx="5739159" cy="125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387C3F8-B955-4D98-8264-DCB3B861CA9D" descr="D4B0ABF6-9187-4E53-84EC-0C441BBDC57B@i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726" y="5377346"/>
            <a:ext cx="4847868" cy="96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F5284D20-E315-4277-9724-B36C4A81793F" descr="B7267C7C-8A95-4CF9-AD28-5C20CAAE749F@i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11804" y="2386740"/>
            <a:ext cx="5846573" cy="23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2F4E637E-7A6D-40A8-B483-A086A7CB34EB" descr="F065A52D-79DF-4BBB-BA2B-14B26B294F4A@i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87720" y="5050996"/>
            <a:ext cx="6891580" cy="129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8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5871E4-2A4F-4242-83C1-A0B28CE972E0}"/>
              </a:ext>
            </a:extLst>
          </p:cNvPr>
          <p:cNvSpPr>
            <a:spLocks noGrp="1"/>
          </p:cNvSpPr>
          <p:nvPr>
            <p:ph idx="1"/>
          </p:nvPr>
        </p:nvSpPr>
        <p:spPr/>
        <p:txBody>
          <a:bodyPr/>
          <a:lstStyle/>
          <a:p>
            <a:endParaRPr lang="fr-FR" dirty="0"/>
          </a:p>
          <a:p>
            <a:endParaRPr lang="fr-FR"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887A4A3-D907-4443-BC19-DCF4E3F091D8}"/>
                  </a:ext>
                </a:extLst>
              </p:cNvPr>
              <p:cNvSpPr/>
              <p:nvPr/>
            </p:nvSpPr>
            <p:spPr>
              <a:xfrm>
                <a:off x="609600" y="1360944"/>
                <a:ext cx="11298541" cy="5355312"/>
              </a:xfrm>
              <a:prstGeom prst="rect">
                <a:avLst/>
              </a:prstGeom>
            </p:spPr>
            <p:txBody>
              <a:bodyPr wrap="square">
                <a:spAutoFit/>
              </a:bodyPr>
              <a:lstStyle/>
              <a:p>
                <a:r>
                  <a:rPr lang="fr-FR" b="1" dirty="0">
                    <a:solidFill>
                      <a:srgbClr val="0070C0"/>
                    </a:solidFill>
                  </a:rPr>
                  <a:t>Inductif </a:t>
                </a:r>
              </a:p>
              <a:p>
                <a:r>
                  <a:rPr lang="fr-FR" dirty="0"/>
                  <a:t>Voir exemple de la diapo précédente </a:t>
                </a:r>
              </a:p>
              <a:p>
                <a:r>
                  <a:rPr lang="fr-FR" dirty="0"/>
                  <a:t>Faire expliciter aux élèves le caractère « exemple générique » pour élaborer ensuite une démonstration générale.</a:t>
                </a:r>
              </a:p>
              <a:p>
                <a:endParaRPr lang="fr-FR" dirty="0"/>
              </a:p>
              <a:p>
                <a:r>
                  <a:rPr lang="fr-FR" b="1" dirty="0">
                    <a:solidFill>
                      <a:srgbClr val="0070C0"/>
                    </a:solidFill>
                  </a:rPr>
                  <a:t>Déductif</a:t>
                </a:r>
              </a:p>
              <a:p>
                <a:r>
                  <a:rPr lang="fr-FR" dirty="0"/>
                  <a:t>Exemple : </a:t>
                </a:r>
              </a:p>
              <a:p>
                <a:r>
                  <a:rPr lang="fr-FR" dirty="0"/>
                  <a:t>Le triangle </a:t>
                </a:r>
                <a:r>
                  <a:rPr lang="fr-FR" i="1" dirty="0"/>
                  <a:t>ABC </a:t>
                </a:r>
                <a:r>
                  <a:rPr lang="fr-FR" dirty="0"/>
                  <a:t>est rectangle en </a:t>
                </a:r>
                <a:r>
                  <a:rPr lang="fr-FR" i="1" dirty="0"/>
                  <a:t>A</a:t>
                </a:r>
                <a:r>
                  <a:rPr lang="fr-FR" dirty="0"/>
                  <a:t>. La hauteur issue de </a:t>
                </a:r>
                <a:r>
                  <a:rPr lang="fr-FR" i="1" dirty="0"/>
                  <a:t>A </a:t>
                </a:r>
                <a:r>
                  <a:rPr lang="fr-FR" dirty="0"/>
                  <a:t>coupe le segment [</a:t>
                </a:r>
                <a:r>
                  <a:rPr lang="fr-FR" i="1" dirty="0"/>
                  <a:t>BC</a:t>
                </a:r>
                <a:r>
                  <a:rPr lang="fr-FR" dirty="0"/>
                  <a:t>] en </a:t>
                </a:r>
                <a:r>
                  <a:rPr lang="fr-FR" i="1" dirty="0"/>
                  <a:t>H</a:t>
                </a:r>
                <a:r>
                  <a:rPr lang="fr-FR" dirty="0"/>
                  <a:t>.</a:t>
                </a:r>
                <a:br>
                  <a:rPr lang="fr-FR" dirty="0"/>
                </a:br>
                <a:r>
                  <a:rPr lang="fr-FR" dirty="0"/>
                  <a:t>Le point </a:t>
                </a:r>
                <a:r>
                  <a:rPr lang="fr-FR" i="1" dirty="0"/>
                  <a:t>I </a:t>
                </a:r>
                <a:r>
                  <a:rPr lang="fr-FR" dirty="0"/>
                  <a:t>est le milieu du segment [</a:t>
                </a:r>
                <a:r>
                  <a:rPr lang="fr-FR" i="1" dirty="0"/>
                  <a:t>HB</a:t>
                </a:r>
                <a:r>
                  <a:rPr lang="fr-FR" dirty="0"/>
                  <a:t>] et le point </a:t>
                </a:r>
                <a:r>
                  <a:rPr lang="fr-FR" i="1" dirty="0"/>
                  <a:t>J</a:t>
                </a:r>
                <a:r>
                  <a:rPr lang="fr-FR" dirty="0"/>
                  <a:t>, le milieu du segment [</a:t>
                </a:r>
                <a:r>
                  <a:rPr lang="fr-FR" i="1" dirty="0"/>
                  <a:t>AH</a:t>
                </a:r>
                <a:r>
                  <a:rPr lang="fr-FR" dirty="0"/>
                  <a:t>]. Démontrer que les droites (</a:t>
                </a:r>
                <a:r>
                  <a:rPr lang="fr-FR" i="1" dirty="0"/>
                  <a:t>CJ</a:t>
                </a:r>
                <a:r>
                  <a:rPr lang="fr-FR" dirty="0"/>
                  <a:t>) et (</a:t>
                </a:r>
                <a:r>
                  <a:rPr lang="fr-FR" i="1" dirty="0"/>
                  <a:t>AI</a:t>
                </a:r>
                <a:r>
                  <a:rPr lang="fr-FR" dirty="0"/>
                  <a:t>) sont perpendiculaires. </a:t>
                </a:r>
              </a:p>
              <a:p>
                <a:endParaRPr lang="fr-FR" dirty="0"/>
              </a:p>
              <a:p>
                <a:r>
                  <a:rPr lang="fr-FR" b="1" dirty="0">
                    <a:solidFill>
                      <a:srgbClr val="0070C0"/>
                    </a:solidFill>
                  </a:rPr>
                  <a:t>Exhiber un contre-exemple pour nier une phrase quantifiée universellement</a:t>
                </a:r>
              </a:p>
              <a:p>
                <a:r>
                  <a:rPr lang="fr-FR" dirty="0"/>
                  <a:t>Exemple : deux rectangles de même périmètre ont la même aire.</a:t>
                </a:r>
              </a:p>
              <a:p>
                <a:endParaRPr lang="fr-FR" dirty="0"/>
              </a:p>
              <a:p>
                <a:r>
                  <a:rPr lang="fr-FR" b="1" dirty="0">
                    <a:solidFill>
                      <a:srgbClr val="0070C0"/>
                    </a:solidFill>
                  </a:rPr>
                  <a:t>Raisonnement par l’absurde</a:t>
                </a:r>
              </a:p>
              <a:p>
                <a:r>
                  <a:rPr lang="fr-FR" dirty="0"/>
                  <a:t>Exemple : prouver qu’un triangle n’est pas rectangle.</a:t>
                </a:r>
              </a:p>
              <a:p>
                <a:endParaRPr lang="fr-FR" b="1" dirty="0">
                  <a:solidFill>
                    <a:srgbClr val="0070C0"/>
                  </a:solidFill>
                </a:endParaRPr>
              </a:p>
              <a:p>
                <a:r>
                  <a:rPr lang="fr-FR" b="1" dirty="0">
                    <a:solidFill>
                      <a:srgbClr val="0070C0"/>
                    </a:solidFill>
                  </a:rPr>
                  <a:t>Raisonnement par disjonction des cas</a:t>
                </a:r>
              </a:p>
              <a:p>
                <a:r>
                  <a:rPr lang="fr-FR" dirty="0"/>
                  <a:t>Exemple : si </a:t>
                </a:r>
                <a14:m>
                  <m:oMath xmlns:m="http://schemas.openxmlformats.org/officeDocument/2006/math">
                    <m:r>
                      <a:rPr lang="fr-FR" b="0" i="1" smtClean="0">
                        <a:latin typeface="Cambria Math" panose="02040503050406030204" pitchFamily="18" charset="0"/>
                      </a:rPr>
                      <m:t>𝑎</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𝑏</m:t>
                    </m:r>
                    <m:r>
                      <a:rPr lang="fr-FR" b="0" i="1" smtClean="0">
                        <a:latin typeface="Cambria Math" panose="02040503050406030204" pitchFamily="18" charset="0"/>
                        <a:ea typeface="Cambria Math" panose="02040503050406030204" pitchFamily="18" charset="0"/>
                      </a:rPr>
                      <m:t>=0</m:t>
                    </m:r>
                  </m:oMath>
                </a14:m>
                <a:r>
                  <a:rPr lang="fr-FR" dirty="0"/>
                  <a:t> alors </a:t>
                </a:r>
                <a14:m>
                  <m:oMath xmlns:m="http://schemas.openxmlformats.org/officeDocument/2006/math">
                    <m:r>
                      <a:rPr lang="fr-FR" b="0" i="1" smtClean="0">
                        <a:latin typeface="Cambria Math" panose="02040503050406030204" pitchFamily="18" charset="0"/>
                      </a:rPr>
                      <m:t>𝑎</m:t>
                    </m:r>
                    <m:r>
                      <a:rPr lang="fr-FR" b="0" i="1" smtClean="0">
                        <a:latin typeface="Cambria Math" panose="02040503050406030204" pitchFamily="18" charset="0"/>
                      </a:rPr>
                      <m:t>=0</m:t>
                    </m:r>
                  </m:oMath>
                </a14:m>
                <a:r>
                  <a:rPr lang="fr-FR" dirty="0"/>
                  <a:t> ou </a:t>
                </a:r>
                <a14:m>
                  <m:oMath xmlns:m="http://schemas.openxmlformats.org/officeDocument/2006/math">
                    <m:r>
                      <a:rPr lang="fr-FR" b="0" i="1" smtClean="0">
                        <a:latin typeface="Cambria Math" panose="02040503050406030204" pitchFamily="18" charset="0"/>
                      </a:rPr>
                      <m:t>𝑏</m:t>
                    </m:r>
                    <m:r>
                      <a:rPr lang="fr-FR" b="0" i="1" smtClean="0">
                        <a:latin typeface="Cambria Math" panose="02040503050406030204" pitchFamily="18" charset="0"/>
                      </a:rPr>
                      <m:t>=0</m:t>
                    </m:r>
                  </m:oMath>
                </a14:m>
                <a:r>
                  <a:rPr lang="fr-FR" dirty="0"/>
                  <a:t>.</a:t>
                </a:r>
              </a:p>
            </p:txBody>
          </p:sp>
        </mc:Choice>
        <mc:Fallback xmlns="">
          <p:sp>
            <p:nvSpPr>
              <p:cNvPr id="4" name="Rectangle 3">
                <a:extLst>
                  <a:ext uri="{FF2B5EF4-FFF2-40B4-BE49-F238E27FC236}">
                    <a16:creationId xmlns:a16="http://schemas.microsoft.com/office/drawing/2014/main" id="{8887A4A3-D907-4443-BC19-DCF4E3F091D8}"/>
                  </a:ext>
                </a:extLst>
              </p:cNvPr>
              <p:cNvSpPr>
                <a:spLocks noRot="1" noChangeAspect="1" noMove="1" noResize="1" noEditPoints="1" noAdjustHandles="1" noChangeArrowheads="1" noChangeShapeType="1" noTextEdit="1"/>
              </p:cNvSpPr>
              <p:nvPr/>
            </p:nvSpPr>
            <p:spPr>
              <a:xfrm>
                <a:off x="609600" y="1360944"/>
                <a:ext cx="11298541" cy="5355312"/>
              </a:xfrm>
              <a:prstGeom prst="rect">
                <a:avLst/>
              </a:prstGeom>
              <a:blipFill>
                <a:blip r:embed="rId3"/>
                <a:stretch>
                  <a:fillRect l="-449" t="-474" b="-711"/>
                </a:stretch>
              </a:blipFill>
            </p:spPr>
            <p:txBody>
              <a:bodyPr/>
              <a:lstStyle/>
              <a:p>
                <a:r>
                  <a:rPr lang="fr-FR">
                    <a:noFill/>
                  </a:rPr>
                  <a:t> </a:t>
                </a:r>
              </a:p>
            </p:txBody>
          </p:sp>
        </mc:Fallback>
      </mc:AlternateContent>
      <p:sp>
        <p:nvSpPr>
          <p:cNvPr id="5" name="Titre 1">
            <a:extLst>
              <a:ext uri="{FF2B5EF4-FFF2-40B4-BE49-F238E27FC236}">
                <a16:creationId xmlns:a16="http://schemas.microsoft.com/office/drawing/2014/main" id="{C3FF0731-2609-254E-9971-1C0045537782}"/>
              </a:ext>
            </a:extLst>
          </p:cNvPr>
          <p:cNvSpPr>
            <a:spLocks noGrp="1"/>
          </p:cNvSpPr>
          <p:nvPr>
            <p:ph type="title"/>
          </p:nvPr>
        </p:nvSpPr>
        <p:spPr>
          <a:xfrm>
            <a:off x="609600" y="533400"/>
            <a:ext cx="10972800" cy="691551"/>
          </a:xfrm>
        </p:spPr>
        <p:txBody>
          <a:bodyPr>
            <a:normAutofit fontScale="90000"/>
          </a:bodyPr>
          <a:lstStyle/>
          <a:p>
            <a:r>
              <a:rPr lang="fr-FR" dirty="0"/>
              <a:t>Différents types de raisonnement</a:t>
            </a:r>
          </a:p>
        </p:txBody>
      </p:sp>
    </p:spTree>
    <p:extLst>
      <p:ext uri="{BB962C8B-B14F-4D97-AF65-F5344CB8AC3E}">
        <p14:creationId xmlns:p14="http://schemas.microsoft.com/office/powerpoint/2010/main" val="393291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355096-251D-6F4D-989E-8C88D04A1C5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41CA94D8-EB4D-F544-A8DC-66801910C04E}"/>
              </a:ext>
            </a:extLst>
          </p:cNvPr>
          <p:cNvSpPr>
            <a:spLocks noGrp="1"/>
          </p:cNvSpPr>
          <p:nvPr>
            <p:ph idx="1"/>
          </p:nvPr>
        </p:nvSpPr>
        <p:spPr/>
        <p:txBody>
          <a:bodyPr/>
          <a:lstStyle/>
          <a:p>
            <a:endParaRPr lang="fr-FR" dirty="0"/>
          </a:p>
          <a:p>
            <a:endParaRPr lang="fr-FR" dirty="0"/>
          </a:p>
          <a:p>
            <a:pPr marL="0" indent="0">
              <a:buNone/>
            </a:pPr>
            <a:r>
              <a:rPr lang="fr-FR" dirty="0"/>
              <a:t>Document </a:t>
            </a:r>
            <a:r>
              <a:rPr lang="fr-FR" dirty="0" err="1"/>
              <a:t>Éduscol</a:t>
            </a:r>
            <a:r>
              <a:rPr lang="fr-FR" dirty="0"/>
              <a:t> (« Raisonnement et démonstration »)</a:t>
            </a:r>
          </a:p>
          <a:p>
            <a:endParaRPr lang="fr-FR" dirty="0"/>
          </a:p>
          <a:p>
            <a:pPr marL="0" indent="0">
              <a:buNone/>
            </a:pPr>
            <a:r>
              <a:rPr lang="fr-FR" i="1" dirty="0">
                <a:hlinkClick r:id="rId3"/>
              </a:rPr>
              <a:t>https://cache.media.eduscol.education.fr/file/Mathematiques/50/0/doc_acc_clg_raisonnementetdemonstration_223500.pdf</a:t>
            </a:r>
            <a:endParaRPr lang="fr-FR" i="1" dirty="0"/>
          </a:p>
          <a:p>
            <a:endParaRPr lang="fr-FR" i="1" dirty="0"/>
          </a:p>
          <a:p>
            <a:pPr marL="0" indent="0">
              <a:buNone/>
            </a:pPr>
            <a:endParaRPr lang="fr-FR" i="1" dirty="0"/>
          </a:p>
          <a:p>
            <a:endParaRPr lang="fr-FR" dirty="0"/>
          </a:p>
        </p:txBody>
      </p:sp>
    </p:spTree>
    <p:extLst>
      <p:ext uri="{BB962C8B-B14F-4D97-AF65-F5344CB8AC3E}">
        <p14:creationId xmlns:p14="http://schemas.microsoft.com/office/powerpoint/2010/main" val="2481996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D98B4-D4AF-334F-B496-AECD7E7B19FB}"/>
              </a:ext>
            </a:extLst>
          </p:cNvPr>
          <p:cNvSpPr>
            <a:spLocks noGrp="1"/>
          </p:cNvSpPr>
          <p:nvPr>
            <p:ph type="title"/>
          </p:nvPr>
        </p:nvSpPr>
        <p:spPr>
          <a:xfrm>
            <a:off x="609600" y="533400"/>
            <a:ext cx="10972800" cy="681062"/>
          </a:xfrm>
        </p:spPr>
        <p:txBody>
          <a:bodyPr>
            <a:normAutofit fontScale="90000"/>
          </a:bodyPr>
          <a:lstStyle/>
          <a:p>
            <a:r>
              <a:rPr lang="fr-FR" dirty="0"/>
              <a:t>Les automatismes</a:t>
            </a:r>
          </a:p>
        </p:txBody>
      </p:sp>
      <p:pic>
        <p:nvPicPr>
          <p:cNvPr id="3073" name="Picture 1" descr="page4image2405169952">
            <a:extLst>
              <a:ext uri="{FF2B5EF4-FFF2-40B4-BE49-F238E27FC236}">
                <a16:creationId xmlns:a16="http://schemas.microsoft.com/office/drawing/2014/main" id="{DF6C12FA-BE9B-9A4A-90AE-4BEE12CF33C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4478" y="1912055"/>
            <a:ext cx="11283043" cy="190137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A8D6A1E2-9331-7F41-A18A-8701845EC674}"/>
              </a:ext>
            </a:extLst>
          </p:cNvPr>
          <p:cNvSpPr txBox="1"/>
          <p:nvPr/>
        </p:nvSpPr>
        <p:spPr>
          <a:xfrm>
            <a:off x="457199" y="1251504"/>
            <a:ext cx="8376557" cy="523220"/>
          </a:xfrm>
          <a:prstGeom prst="rect">
            <a:avLst/>
          </a:prstGeom>
          <a:noFill/>
        </p:spPr>
        <p:txBody>
          <a:bodyPr wrap="square" rtlCol="0">
            <a:spAutoFit/>
          </a:bodyPr>
          <a:lstStyle/>
          <a:p>
            <a:r>
              <a:rPr lang="fr-FR" sz="2800" dirty="0"/>
              <a:t>Que dit le programme ?</a:t>
            </a:r>
          </a:p>
        </p:txBody>
      </p:sp>
      <p:sp>
        <p:nvSpPr>
          <p:cNvPr id="5" name="ZoneTexte 4">
            <a:extLst>
              <a:ext uri="{FF2B5EF4-FFF2-40B4-BE49-F238E27FC236}">
                <a16:creationId xmlns:a16="http://schemas.microsoft.com/office/drawing/2014/main" id="{D28A095D-82B9-0249-A03D-B28C78BE56A7}"/>
              </a:ext>
            </a:extLst>
          </p:cNvPr>
          <p:cNvSpPr txBox="1"/>
          <p:nvPr/>
        </p:nvSpPr>
        <p:spPr>
          <a:xfrm>
            <a:off x="454478" y="4511019"/>
            <a:ext cx="7821372" cy="954107"/>
          </a:xfrm>
          <a:prstGeom prst="rect">
            <a:avLst/>
          </a:prstGeom>
          <a:noFill/>
        </p:spPr>
        <p:txBody>
          <a:bodyPr wrap="none" rtlCol="0">
            <a:spAutoFit/>
          </a:bodyPr>
          <a:lstStyle/>
          <a:p>
            <a:r>
              <a:rPr lang="fr-FR" sz="2800" dirty="0"/>
              <a:t>À la fin de chacun des quatre premiers thèmes, </a:t>
            </a:r>
          </a:p>
          <a:p>
            <a:r>
              <a:rPr lang="fr-FR" sz="2800" dirty="0"/>
              <a:t>une liste d’automatismes est proposée.</a:t>
            </a:r>
          </a:p>
        </p:txBody>
      </p:sp>
    </p:spTree>
    <p:extLst>
      <p:ext uri="{BB962C8B-B14F-4D97-AF65-F5344CB8AC3E}">
        <p14:creationId xmlns:p14="http://schemas.microsoft.com/office/powerpoint/2010/main" val="168529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F2CEA-C695-2A47-845B-40C5FA0C5D16}"/>
              </a:ext>
            </a:extLst>
          </p:cNvPr>
          <p:cNvSpPr>
            <a:spLocks noGrp="1"/>
          </p:cNvSpPr>
          <p:nvPr>
            <p:ph type="title"/>
          </p:nvPr>
        </p:nvSpPr>
        <p:spPr>
          <a:xfrm>
            <a:off x="609600" y="381000"/>
            <a:ext cx="10972800" cy="827314"/>
          </a:xfrm>
        </p:spPr>
        <p:txBody>
          <a:bodyPr/>
          <a:lstStyle/>
          <a:p>
            <a:r>
              <a:rPr lang="fr-FR" dirty="0"/>
              <a:t>Travailler les automatismes - Communiquer</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D7F791E-B207-B14B-AF77-D4C4E1D2C5C7}"/>
                  </a:ext>
                </a:extLst>
              </p:cNvPr>
              <p:cNvSpPr>
                <a:spLocks noGrp="1"/>
              </p:cNvSpPr>
              <p:nvPr>
                <p:ph idx="1"/>
              </p:nvPr>
            </p:nvSpPr>
            <p:spPr>
              <a:xfrm>
                <a:off x="609600" y="1208314"/>
                <a:ext cx="5860648" cy="5268686"/>
              </a:xfrm>
            </p:spPr>
            <p:txBody>
              <a:bodyPr>
                <a:normAutofit/>
              </a:bodyPr>
              <a:lstStyle/>
              <a:p>
                <a:r>
                  <a:rPr lang="fr-FR" sz="2000" dirty="0"/>
                  <a:t>En 6</a:t>
                </a:r>
                <a:r>
                  <a:rPr lang="fr-FR" sz="2000" baseline="30000" dirty="0"/>
                  <a:t>e</a:t>
                </a:r>
                <a:r>
                  <a:rPr lang="fr-FR" sz="2000" dirty="0"/>
                  <a:t> </a:t>
                </a:r>
                <a:r>
                  <a:rPr lang="fr-FR" sz="2000" b="1" dirty="0">
                    <a:solidFill>
                      <a:srgbClr val="0070C0"/>
                    </a:solidFill>
                  </a:rPr>
                  <a:t>pour dégager une stratégie</a:t>
                </a:r>
              </a:p>
              <a:p>
                <a:pPr marL="0" indent="0">
                  <a:buNone/>
                </a:pPr>
                <a:r>
                  <a:rPr lang="fr-FR" sz="2000" dirty="0"/>
                  <a:t>5 est ...</a:t>
                </a:r>
                <a:br>
                  <a:rPr lang="fr-FR" sz="2000" dirty="0"/>
                </a:br>
                <a:r>
                  <a:rPr lang="fr-FR" sz="1800" dirty="0"/>
                  <a:t>a) un multiple commun à 15 et 45 </a:t>
                </a:r>
              </a:p>
              <a:p>
                <a:pPr marL="0" indent="0">
                  <a:buNone/>
                </a:pPr>
                <a:r>
                  <a:rPr lang="fr-FR" sz="1800" dirty="0"/>
                  <a:t>b) un diviseur commun à 15 et à 45 </a:t>
                </a:r>
              </a:p>
              <a:p>
                <a:pPr marL="0" indent="0">
                  <a:buNone/>
                </a:pPr>
                <a:r>
                  <a:rPr lang="fr-FR" sz="1800" dirty="0"/>
                  <a:t>c) un diviseur de 125 </a:t>
                </a:r>
              </a:p>
              <a:p>
                <a:endParaRPr lang="fr-FR" dirty="0"/>
              </a:p>
              <a:p>
                <a:r>
                  <a:rPr lang="fr-FR" sz="2000" dirty="0"/>
                  <a:t>En 5</a:t>
                </a:r>
                <a:r>
                  <a:rPr lang="fr-FR" sz="2000" baseline="30000" dirty="0"/>
                  <a:t>e</a:t>
                </a:r>
                <a:r>
                  <a:rPr lang="fr-FR" sz="2000" dirty="0"/>
                  <a:t> </a:t>
                </a:r>
                <a:r>
                  <a:rPr lang="fr-FR" sz="2000" b="1" dirty="0">
                    <a:solidFill>
                      <a:srgbClr val="0070C0"/>
                    </a:solidFill>
                  </a:rPr>
                  <a:t>pour créer/activer des images mentales</a:t>
                </a:r>
              </a:p>
              <a:p>
                <a:endParaRPr lang="fr-FR" sz="2000" dirty="0"/>
              </a:p>
              <a:p>
                <a:pPr marL="0" indent="0">
                  <a:buNone/>
                </a:pPr>
                <a:r>
                  <a:rPr lang="fr-FR" sz="2000" dirty="0"/>
                  <a:t>Les angles </a:t>
                </a:r>
                <a14:m>
                  <m:oMath xmlns:m="http://schemas.openxmlformats.org/officeDocument/2006/math">
                    <m:acc>
                      <m:accPr>
                        <m:chr m:val="̂"/>
                        <m:ctrlPr>
                          <a:rPr lang="fr-FR" sz="2000" i="1">
                            <a:latin typeface="Cambria Math" panose="02040503050406030204" pitchFamily="18" charset="0"/>
                          </a:rPr>
                        </m:ctrlPr>
                      </m:accPr>
                      <m:e>
                        <m:r>
                          <a:rPr lang="fr-FR" sz="2000" i="1">
                            <a:latin typeface="Cambria Math" panose="02040503050406030204" pitchFamily="18" charset="0"/>
                          </a:rPr>
                          <m:t>𝐴𝐺𝐶</m:t>
                        </m:r>
                      </m:e>
                    </m:acc>
                  </m:oMath>
                </a14:m>
                <a:r>
                  <a:rPr lang="fr-FR" sz="2000" dirty="0"/>
                  <a:t> = </a:t>
                </a:r>
                <a14:m>
                  <m:oMath xmlns:m="http://schemas.openxmlformats.org/officeDocument/2006/math">
                    <m:acc>
                      <m:accPr>
                        <m:chr m:val="̂"/>
                        <m:ctrlPr>
                          <a:rPr lang="fr-FR" sz="2000" i="1">
                            <a:latin typeface="Cambria Math" panose="02040503050406030204" pitchFamily="18" charset="0"/>
                          </a:rPr>
                        </m:ctrlPr>
                      </m:accPr>
                      <m:e>
                        <m:r>
                          <a:rPr lang="fr-FR" sz="2000" i="1">
                            <a:latin typeface="Cambria Math" panose="02040503050406030204" pitchFamily="18" charset="0"/>
                          </a:rPr>
                          <m:t>𝐺𝐶</m:t>
                        </m:r>
                        <m:r>
                          <a:rPr lang="fr-FR" sz="2000" b="0" i="1" smtClean="0">
                            <a:latin typeface="Cambria Math" panose="02040503050406030204" pitchFamily="18" charset="0"/>
                          </a:rPr>
                          <m:t>𝐻</m:t>
                        </m:r>
                      </m:e>
                    </m:acc>
                  </m:oMath>
                </a14:m>
                <a:r>
                  <a:rPr lang="fr-FR" sz="2000" dirty="0"/>
                  <a:t> sont :</a:t>
                </a:r>
              </a:p>
              <a:p>
                <a:pPr>
                  <a:buFontTx/>
                  <a:buChar char="-"/>
                </a:pPr>
                <a:r>
                  <a:rPr lang="fr-FR" sz="1800" dirty="0"/>
                  <a:t>alternes-internes</a:t>
                </a:r>
              </a:p>
              <a:p>
                <a:pPr>
                  <a:buFontTx/>
                  <a:buChar char="-"/>
                </a:pPr>
                <a:r>
                  <a:rPr lang="fr-FR" sz="1800" dirty="0"/>
                  <a:t>opposés par le sommet</a:t>
                </a:r>
              </a:p>
              <a:p>
                <a:pPr>
                  <a:buFontTx/>
                  <a:buChar char="-"/>
                </a:pPr>
                <a:r>
                  <a:rPr lang="fr-FR" sz="1800" dirty="0"/>
                  <a:t>correspondants</a:t>
                </a:r>
              </a:p>
              <a:p>
                <a:pPr>
                  <a:buFontTx/>
                  <a:buChar char="-"/>
                </a:pPr>
                <a:r>
                  <a:rPr lang="fr-FR" sz="1800" dirty="0"/>
                  <a:t>de même mesure</a:t>
                </a:r>
              </a:p>
              <a:p>
                <a:pPr>
                  <a:buFontTx/>
                  <a:buChar char="-"/>
                </a:pPr>
                <a:r>
                  <a:rPr lang="fr-FR" sz="1800" dirty="0"/>
                  <a:t>supplémentaires</a:t>
                </a:r>
              </a:p>
            </p:txBody>
          </p:sp>
        </mc:Choice>
        <mc:Fallback xmlns="">
          <p:sp>
            <p:nvSpPr>
              <p:cNvPr id="3" name="Espace réservé du contenu 2">
                <a:extLst>
                  <a:ext uri="{FF2B5EF4-FFF2-40B4-BE49-F238E27FC236}">
                    <a16:creationId xmlns:a16="http://schemas.microsoft.com/office/drawing/2014/main" id="{1D7F791E-B207-B14B-AF77-D4C4E1D2C5C7}"/>
                  </a:ext>
                </a:extLst>
              </p:cNvPr>
              <p:cNvSpPr>
                <a:spLocks noGrp="1" noRot="1" noChangeAspect="1" noMove="1" noResize="1" noEditPoints="1" noAdjustHandles="1" noChangeArrowheads="1" noChangeShapeType="1" noTextEdit="1"/>
              </p:cNvSpPr>
              <p:nvPr>
                <p:ph idx="1"/>
              </p:nvPr>
            </p:nvSpPr>
            <p:spPr>
              <a:xfrm>
                <a:off x="609600" y="1208314"/>
                <a:ext cx="5860648" cy="5268686"/>
              </a:xfrm>
              <a:blipFill>
                <a:blip r:embed="rId3"/>
                <a:stretch>
                  <a:fillRect l="-1082" t="-721" r="-433"/>
                </a:stretch>
              </a:blipFill>
            </p:spPr>
            <p:txBody>
              <a:bodyPr/>
              <a:lstStyle/>
              <a:p>
                <a:r>
                  <a:rPr lang="fr-FR">
                    <a:noFill/>
                  </a:rPr>
                  <a:t> </a:t>
                </a:r>
              </a:p>
            </p:txBody>
          </p:sp>
        </mc:Fallback>
      </mc:AlternateContent>
      <p:pic>
        <p:nvPicPr>
          <p:cNvPr id="5" name="Image 4">
            <a:extLst>
              <a:ext uri="{FF2B5EF4-FFF2-40B4-BE49-F238E27FC236}">
                <a16:creationId xmlns:a16="http://schemas.microsoft.com/office/drawing/2014/main" id="{B45C9AF9-A7A1-1D48-8800-3FFE1692CC15}"/>
              </a:ext>
            </a:extLst>
          </p:cNvPr>
          <p:cNvPicPr>
            <a:picLocks noChangeAspect="1"/>
          </p:cNvPicPr>
          <p:nvPr/>
        </p:nvPicPr>
        <p:blipFill>
          <a:blip r:embed="rId4"/>
          <a:stretch>
            <a:fillRect/>
          </a:stretch>
        </p:blipFill>
        <p:spPr>
          <a:xfrm>
            <a:off x="3118214" y="4615165"/>
            <a:ext cx="2977786" cy="1861835"/>
          </a:xfrm>
          <a:prstGeom prst="rect">
            <a:avLst/>
          </a:prstGeom>
        </p:spPr>
      </p:pic>
      <mc:AlternateContent xmlns:mc="http://schemas.openxmlformats.org/markup-compatibility/2006" xmlns:a14="http://schemas.microsoft.com/office/drawing/2010/main">
        <mc:Choice Requires="a14">
          <p:sp>
            <p:nvSpPr>
              <p:cNvPr id="7" name="Espace réservé du contenu 2">
                <a:extLst>
                  <a:ext uri="{FF2B5EF4-FFF2-40B4-BE49-F238E27FC236}">
                    <a16:creationId xmlns:a16="http://schemas.microsoft.com/office/drawing/2014/main" id="{A76D87C7-5F25-D74A-BBFE-B1A53B962AC2}"/>
                  </a:ext>
                </a:extLst>
              </p:cNvPr>
              <p:cNvSpPr txBox="1">
                <a:spLocks/>
              </p:cNvSpPr>
              <p:nvPr/>
            </p:nvSpPr>
            <p:spPr bwMode="auto">
              <a:xfrm>
                <a:off x="5944366" y="1087814"/>
                <a:ext cx="6068992" cy="5285014"/>
              </a:xfrm>
              <a:prstGeom prst="rect">
                <a:avLst/>
              </a:prstGeom>
            </p:spPr>
            <p:txBody>
              <a:bodyPr vert="horz" lIns="91440" tIns="45720" rIns="91440" bIns="45720" rtlCol="0">
                <a:normAutofit/>
              </a:bodyPr>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a:buFont typeface="Arial" panose="020B0604020202020204" pitchFamily="34" charset="0"/>
                  <a:buChar char="•"/>
                </a:pPr>
                <a:r>
                  <a:rPr lang="fr-FR" sz="2000" dirty="0"/>
                  <a:t>En 4</a:t>
                </a:r>
                <a:r>
                  <a:rPr lang="fr-FR" sz="2000" baseline="30000" dirty="0"/>
                  <a:t>e</a:t>
                </a:r>
                <a:r>
                  <a:rPr lang="fr-FR" sz="2000" dirty="0"/>
                  <a:t> </a:t>
                </a:r>
                <a:r>
                  <a:rPr lang="fr-FR" sz="2000" b="1" dirty="0">
                    <a:solidFill>
                      <a:srgbClr val="0070C0"/>
                    </a:solidFill>
                  </a:rPr>
                  <a:t>sur les configurations géométriques</a:t>
                </a:r>
              </a:p>
              <a:p>
                <a:endParaRPr lang="fr-FR" dirty="0"/>
              </a:p>
              <a:p>
                <a:endParaRPr lang="fr-FR" dirty="0"/>
              </a:p>
              <a:p>
                <a:endParaRPr lang="fr-FR" dirty="0"/>
              </a:p>
              <a:p>
                <a:endParaRPr lang="fr-FR" dirty="0"/>
              </a:p>
              <a:p>
                <a:endParaRPr lang="fr-FR" dirty="0"/>
              </a:p>
              <a:p>
                <a:endParaRPr lang="fr-FR" dirty="0"/>
              </a:p>
              <a:p>
                <a:endParaRPr lang="fr-FR" dirty="0"/>
              </a:p>
              <a:p>
                <a:r>
                  <a:rPr lang="fr-FR" sz="2000" dirty="0"/>
                  <a:t>En 3</a:t>
                </a:r>
                <a:r>
                  <a:rPr lang="fr-FR" sz="2000" baseline="30000" dirty="0"/>
                  <a:t>e</a:t>
                </a:r>
                <a:r>
                  <a:rPr lang="fr-FR" sz="2000" dirty="0"/>
                  <a:t> </a:t>
                </a:r>
                <a:r>
                  <a:rPr lang="fr-FR" sz="2000" b="1" dirty="0">
                    <a:solidFill>
                      <a:srgbClr val="0070C0"/>
                    </a:solidFill>
                  </a:rPr>
                  <a:t>pour retenir un procédé de calcul</a:t>
                </a:r>
              </a:p>
              <a:p>
                <a:endParaRPr lang="fr-FR" baseline="30000" dirty="0"/>
              </a:p>
              <a:p>
                <a:pPr marL="0" indent="0">
                  <a:buFont typeface="Arial"/>
                  <a:buNone/>
                </a:pPr>
                <a14:m>
                  <m:oMathPara xmlns:m="http://schemas.openxmlformats.org/officeDocument/2006/math">
                    <m:oMathParaPr>
                      <m:jc m:val="centerGroup"/>
                    </m:oMathParaPr>
                    <m:oMath xmlns:m="http://schemas.openxmlformats.org/officeDocument/2006/math">
                      <m:sSup>
                        <m:sSupPr>
                          <m:ctrlPr>
                            <a:rPr lang="fr-FR" b="0" i="1" smtClean="0">
                              <a:latin typeface="Cambria Math" panose="02040503050406030204" pitchFamily="18" charset="0"/>
                            </a:rPr>
                          </m:ctrlPr>
                        </m:sSupPr>
                        <m:e>
                          <m:r>
                            <a:rPr lang="fr-FR" b="0" i="1" smtClean="0">
                              <a:latin typeface="Cambria Math" panose="02040503050406030204" pitchFamily="18" charset="0"/>
                            </a:rPr>
                            <m:t>13</m:t>
                          </m:r>
                        </m:e>
                        <m:sup>
                          <m:r>
                            <a:rPr lang="fr-FR" b="0" i="1" smtClean="0">
                              <a:latin typeface="Cambria Math" panose="02040503050406030204" pitchFamily="18" charset="0"/>
                            </a:rPr>
                            <m:t>2</m:t>
                          </m:r>
                        </m:sup>
                      </m:sSup>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11</m:t>
                          </m:r>
                        </m:e>
                        <m:sup>
                          <m:r>
                            <a:rPr lang="fr-FR" b="0" i="1" smtClean="0">
                              <a:latin typeface="Cambria Math" panose="02040503050406030204" pitchFamily="18" charset="0"/>
                            </a:rPr>
                            <m:t>2</m:t>
                          </m:r>
                        </m:sup>
                      </m:sSup>
                      <m:r>
                        <a:rPr lang="fr-FR" b="0" i="1" smtClean="0">
                          <a:latin typeface="Cambria Math" panose="02040503050406030204" pitchFamily="18" charset="0"/>
                        </a:rPr>
                        <m:t>=?</m:t>
                      </m:r>
                    </m:oMath>
                  </m:oMathPara>
                </a14:m>
                <a:endParaRPr lang="fr-FR" dirty="0"/>
              </a:p>
            </p:txBody>
          </p:sp>
        </mc:Choice>
        <mc:Fallback xmlns="">
          <p:sp>
            <p:nvSpPr>
              <p:cNvPr id="7" name="Espace réservé du contenu 2">
                <a:extLst>
                  <a:ext uri="{FF2B5EF4-FFF2-40B4-BE49-F238E27FC236}">
                    <a16:creationId xmlns:a16="http://schemas.microsoft.com/office/drawing/2014/main" id="{A76D87C7-5F25-D74A-BBFE-B1A53B962AC2}"/>
                  </a:ext>
                </a:extLst>
              </p:cNvPr>
              <p:cNvSpPr txBox="1">
                <a:spLocks noRot="1" noChangeAspect="1" noMove="1" noResize="1" noEditPoints="1" noAdjustHandles="1" noChangeArrowheads="1" noChangeShapeType="1" noTextEdit="1"/>
              </p:cNvSpPr>
              <p:nvPr/>
            </p:nvSpPr>
            <p:spPr bwMode="auto">
              <a:xfrm>
                <a:off x="5944366" y="1087814"/>
                <a:ext cx="6068992" cy="5285014"/>
              </a:xfrm>
              <a:prstGeom prst="rect">
                <a:avLst/>
              </a:prstGeom>
              <a:blipFill>
                <a:blip r:embed="rId5"/>
                <a:stretch>
                  <a:fillRect l="-626" t="-480"/>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3F436D14-2B13-E543-96E9-0D7358060C70}"/>
              </a:ext>
            </a:extLst>
          </p:cNvPr>
          <p:cNvPicPr>
            <a:picLocks noChangeAspect="1"/>
          </p:cNvPicPr>
          <p:nvPr/>
        </p:nvPicPr>
        <p:blipFill>
          <a:blip r:embed="rId6"/>
          <a:stretch>
            <a:fillRect/>
          </a:stretch>
        </p:blipFill>
        <p:spPr>
          <a:xfrm>
            <a:off x="6412453" y="1746400"/>
            <a:ext cx="4016338" cy="2184400"/>
          </a:xfrm>
          <a:prstGeom prst="rect">
            <a:avLst/>
          </a:prstGeom>
        </p:spPr>
      </p:pic>
    </p:spTree>
    <p:extLst>
      <p:ext uri="{BB962C8B-B14F-4D97-AF65-F5344CB8AC3E}">
        <p14:creationId xmlns:p14="http://schemas.microsoft.com/office/powerpoint/2010/main" val="3610899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dirty="0"/>
              <a:t>Le </a:t>
            </a:r>
            <a:r>
              <a:rPr lang="fr-FR" sz="6000" i="1" dirty="0"/>
              <a:t>plan maths</a:t>
            </a:r>
            <a:endParaRPr i="1" dirty="0"/>
          </a:p>
        </p:txBody>
      </p:sp>
    </p:spTree>
    <p:extLst>
      <p:ext uri="{BB962C8B-B14F-4D97-AF65-F5344CB8AC3E}">
        <p14:creationId xmlns:p14="http://schemas.microsoft.com/office/powerpoint/2010/main" val="205473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990599"/>
          </a:xfrm>
        </p:spPr>
        <p:txBody>
          <a:bodyPr/>
          <a:lstStyle/>
          <a:p>
            <a:r>
              <a:rPr lang="fr-FR" sz="3600" dirty="0"/>
              <a:t>Plan Maths</a:t>
            </a:r>
          </a:p>
        </p:txBody>
      </p:sp>
      <p:sp>
        <p:nvSpPr>
          <p:cNvPr id="5" name="Espace réservé du contenu 2"/>
          <p:cNvSpPr>
            <a:spLocks noGrp="1"/>
          </p:cNvSpPr>
          <p:nvPr>
            <p:ph idx="1"/>
          </p:nvPr>
        </p:nvSpPr>
        <p:spPr bwMode="auto">
          <a:xfrm>
            <a:off x="609599" y="2038851"/>
            <a:ext cx="10909413" cy="4064668"/>
          </a:xfrm>
        </p:spPr>
        <p:txBody>
          <a:bodyPr/>
          <a:lstStyle/>
          <a:p>
            <a:pPr marL="342900" lvl="1" indent="-342900">
              <a:buFont typeface="Arial" panose="020B0604020202020204" pitchFamily="34" charset="0"/>
              <a:buChar char="•"/>
            </a:pPr>
            <a:r>
              <a:rPr lang="fr-FR" sz="3200" dirty="0"/>
              <a:t>Constellations dans le premier degré</a:t>
            </a:r>
          </a:p>
          <a:p>
            <a:pPr marL="342900" lvl="1" indent="-342900">
              <a:buFont typeface="Arial" panose="020B0604020202020204" pitchFamily="34" charset="0"/>
              <a:buChar char="•"/>
            </a:pPr>
            <a:endParaRPr lang="fr-FR" sz="3200" dirty="0"/>
          </a:p>
          <a:p>
            <a:pPr marL="342900" lvl="1" indent="-342900">
              <a:buFont typeface="Arial" panose="020B0604020202020204" pitchFamily="34" charset="0"/>
              <a:buChar char="•"/>
            </a:pPr>
            <a:r>
              <a:rPr lang="fr-FR" sz="3200" dirty="0">
                <a:hlinkClick r:id="rId3"/>
              </a:rPr>
              <a:t>Des labos au collège et au lycée</a:t>
            </a:r>
            <a:endParaRPr lang="fr-FR" sz="3200" dirty="0"/>
          </a:p>
          <a:p>
            <a:pPr marL="342900" lvl="1" indent="-342900">
              <a:buFont typeface="Arial" panose="020B0604020202020204" pitchFamily="34" charset="0"/>
              <a:buChar char="•"/>
            </a:pPr>
            <a:endParaRPr lang="fr-FR" sz="3200" dirty="0"/>
          </a:p>
          <a:p>
            <a:pPr marL="342900" lvl="1" indent="-342900">
              <a:buFont typeface="Arial" panose="020B0604020202020204" pitchFamily="34" charset="0"/>
              <a:buChar char="•"/>
            </a:pPr>
            <a:r>
              <a:rPr lang="fr-FR" sz="3200" dirty="0"/>
              <a:t>Des commissions mathématiques dans les liaisons inter-degrés</a:t>
            </a:r>
          </a:p>
          <a:p>
            <a:pPr marL="0" indent="0">
              <a:buNone/>
              <a:defRPr/>
            </a:pP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990599"/>
          </a:xfrm>
        </p:spPr>
        <p:txBody>
          <a:bodyPr>
            <a:normAutofit fontScale="90000"/>
          </a:bodyPr>
          <a:lstStyle/>
          <a:p>
            <a:r>
              <a:rPr lang="fr-FR" sz="3600" dirty="0"/>
              <a:t>Un guide sur la résolution de problèmes au collège</a:t>
            </a:r>
            <a:br>
              <a:rPr lang="fr-FR" sz="3600" dirty="0"/>
            </a:br>
            <a:r>
              <a:rPr lang="fr-FR" sz="2800" i="1" dirty="0"/>
              <a:t>publication à venir</a:t>
            </a:r>
            <a:endParaRPr lang="fr-FR" sz="3600" dirty="0"/>
          </a:p>
        </p:txBody>
      </p:sp>
      <p:sp>
        <p:nvSpPr>
          <p:cNvPr id="5" name="Espace réservé du contenu 2"/>
          <p:cNvSpPr>
            <a:spLocks noGrp="1"/>
          </p:cNvSpPr>
          <p:nvPr>
            <p:ph idx="1"/>
          </p:nvPr>
        </p:nvSpPr>
        <p:spPr bwMode="auto">
          <a:xfrm>
            <a:off x="609599" y="1523998"/>
            <a:ext cx="10909413" cy="4579521"/>
          </a:xfrm>
        </p:spPr>
        <p:txBody>
          <a:bodyPr>
            <a:norm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Des exemples concrets pour des pistes d’enseignement.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latin typeface="Arial" panose="020B0604020202020204" pitchFamily="34" charset="0"/>
              </a:rPr>
              <a:t>Des entrées historiques, des points de vue de chercheurs, des encarts didactiques.</a:t>
            </a:r>
          </a:p>
          <a:p>
            <a:pPr marL="285750" indent="-285750">
              <a:buFont typeface="Arial" panose="020B0604020202020204" pitchFamily="34" charset="0"/>
              <a:buChar char="•"/>
            </a:pPr>
            <a:endParaRPr lang="fr-FR" dirty="0">
              <a:latin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rPr>
              <a:t>Six grands champs de résolution de problèmes.</a:t>
            </a:r>
          </a:p>
          <a:p>
            <a:pPr marL="285750" indent="-285750">
              <a:buFont typeface="Arial" panose="020B0604020202020204" pitchFamily="34" charset="0"/>
              <a:buChar char="•"/>
            </a:pPr>
            <a:endParaRPr lang="fr-FR" dirty="0">
              <a:latin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rPr>
              <a:t>Démarches pour enseigner la résolution de problème</a:t>
            </a:r>
          </a:p>
        </p:txBody>
      </p:sp>
      <p:sp>
        <p:nvSpPr>
          <p:cNvPr id="6" name="Titre 1">
            <a:extLst>
              <a:ext uri="{FF2B5EF4-FFF2-40B4-BE49-F238E27FC236}">
                <a16:creationId xmlns:a16="http://schemas.microsoft.com/office/drawing/2014/main" id="{B2F3A2A0-B865-CB43-BF23-1A89B49B2095}"/>
              </a:ext>
            </a:extLst>
          </p:cNvPr>
          <p:cNvSpPr txBox="1">
            <a:spLocks/>
          </p:cNvSpPr>
          <p:nvPr/>
        </p:nvSpPr>
        <p:spPr bwMode="auto">
          <a:xfrm>
            <a:off x="11068050" y="6419851"/>
            <a:ext cx="1123950" cy="457200"/>
          </a:xfrm>
          <a:prstGeom prst="rect">
            <a:avLst/>
          </a:prstGeom>
        </p:spPr>
        <p:txBody>
          <a:bodyPr vert="horz" lIns="91440" tIns="45720" rIns="91440" bIns="45720" rtlCol="0" anchor="ctr">
            <a:normAutofit fontScale="97500"/>
          </a:bodyPr>
          <a:lstStyle>
            <a:lvl1pPr algn="l" defTabSz="914400">
              <a:spcBef>
                <a:spcPts val="0"/>
              </a:spcBef>
              <a:buNone/>
              <a:defRPr sz="4000" spc="-100">
                <a:solidFill>
                  <a:schemeClr val="tx2"/>
                </a:solidFill>
                <a:latin typeface="+mj-lt"/>
                <a:ea typeface="+mj-ea"/>
                <a:cs typeface="+mj-cs"/>
              </a:defRPr>
            </a:lvl1pPr>
          </a:lstStyle>
          <a:p>
            <a:pPr algn="r"/>
            <a:r>
              <a:rPr lang="fr-FR" sz="1600" dirty="0"/>
              <a:t>Plan Maths</a:t>
            </a:r>
          </a:p>
        </p:txBody>
      </p:sp>
    </p:spTree>
    <p:extLst>
      <p:ext uri="{BB962C8B-B14F-4D97-AF65-F5344CB8AC3E}">
        <p14:creationId xmlns:p14="http://schemas.microsoft.com/office/powerpoint/2010/main" val="110058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990599"/>
          </a:xfrm>
        </p:spPr>
        <p:txBody>
          <a:bodyPr>
            <a:normAutofit fontScale="90000"/>
          </a:bodyPr>
          <a:lstStyle/>
          <a:p>
            <a:r>
              <a:rPr lang="fr-FR" sz="3600" dirty="0"/>
              <a:t>Un guide sur la résolution de problèmes au collège</a:t>
            </a:r>
            <a:br>
              <a:rPr lang="fr-FR" sz="3600" dirty="0"/>
            </a:br>
            <a:endParaRPr lang="fr-FR" sz="3600" dirty="0"/>
          </a:p>
        </p:txBody>
      </p:sp>
      <p:sp>
        <p:nvSpPr>
          <p:cNvPr id="5" name="Espace réservé du contenu 2"/>
          <p:cNvSpPr>
            <a:spLocks noGrp="1"/>
          </p:cNvSpPr>
          <p:nvPr>
            <p:ph idx="1"/>
          </p:nvPr>
        </p:nvSpPr>
        <p:spPr bwMode="auto">
          <a:xfrm>
            <a:off x="609599" y="1523998"/>
            <a:ext cx="10909413" cy="4579521"/>
          </a:xfrm>
        </p:spPr>
        <p:txBody>
          <a:bodyPr>
            <a:normAutofit/>
          </a:bodyPr>
          <a:lstStyle/>
          <a:p>
            <a:pPr marL="0" indent="0">
              <a:buNone/>
            </a:pPr>
            <a:endParaRPr lang="fr-FR" sz="2800" dirty="0">
              <a:latin typeface="Arial" panose="020B0604020202020204" pitchFamily="34" charset="0"/>
            </a:endParaRPr>
          </a:p>
          <a:p>
            <a:pPr marL="0" indent="0">
              <a:buNone/>
            </a:pPr>
            <a:r>
              <a:rPr lang="fr-FR" sz="2800" dirty="0">
                <a:latin typeface="Arial" panose="020B0604020202020204" pitchFamily="34" charset="0"/>
              </a:rPr>
              <a:t>Des objectifs multiples :</a:t>
            </a:r>
          </a:p>
          <a:p>
            <a:pPr marL="0" indent="0">
              <a:buNone/>
            </a:pPr>
            <a:endParaRPr lang="fr-FR" dirty="0">
              <a:latin typeface="Arial" panose="020B0604020202020204" pitchFamily="34" charset="0"/>
            </a:endParaRPr>
          </a:p>
          <a:p>
            <a:pPr marL="742950" lvl="1" indent="-285750">
              <a:buFont typeface="Courier New" panose="02070309020205020404" pitchFamily="49" charset="0"/>
              <a:buChar char="o"/>
            </a:pPr>
            <a:r>
              <a:rPr lang="fr-FR" sz="2400" dirty="0"/>
              <a:t>Mettre en valeur le continuum didactique</a:t>
            </a:r>
          </a:p>
          <a:p>
            <a:pPr marL="742950" lvl="1" indent="-285750">
              <a:buFont typeface="Courier New" panose="02070309020205020404" pitchFamily="49" charset="0"/>
              <a:buChar char="o"/>
            </a:pPr>
            <a:r>
              <a:rPr lang="fr-FR" sz="2400" dirty="0"/>
              <a:t>Encourager le triptyque « manipuler, verbaliser, abstraire » </a:t>
            </a:r>
          </a:p>
          <a:p>
            <a:pPr marL="742950" lvl="1" indent="-285750">
              <a:buFont typeface="Courier New" panose="02070309020205020404" pitchFamily="49" charset="0"/>
              <a:buChar char="o"/>
            </a:pPr>
            <a:r>
              <a:rPr lang="fr-FR" sz="2400" dirty="0"/>
              <a:t>Donner à la modélisation une place plus importante</a:t>
            </a:r>
          </a:p>
          <a:p>
            <a:pPr marL="742950" lvl="1" indent="-285750">
              <a:buFont typeface="Courier New" panose="02070309020205020404" pitchFamily="49" charset="0"/>
              <a:buChar char="o"/>
            </a:pPr>
            <a:r>
              <a:rPr lang="fr-FR" sz="2400" dirty="0"/>
              <a:t>Étayer les élèves de stratégies efficaces </a:t>
            </a:r>
          </a:p>
          <a:p>
            <a:pPr marL="742950" lvl="1" indent="-285750">
              <a:buFont typeface="Courier New" panose="02070309020205020404" pitchFamily="49" charset="0"/>
              <a:buChar char="o"/>
            </a:pPr>
            <a:r>
              <a:rPr lang="fr-FR" sz="2400" dirty="0"/>
              <a:t>Renforcer les liens entre les mathématiques et les compétences en esprit critique</a:t>
            </a:r>
          </a:p>
        </p:txBody>
      </p:sp>
      <p:sp>
        <p:nvSpPr>
          <p:cNvPr id="6" name="Titre 1">
            <a:extLst>
              <a:ext uri="{FF2B5EF4-FFF2-40B4-BE49-F238E27FC236}">
                <a16:creationId xmlns:a16="http://schemas.microsoft.com/office/drawing/2014/main" id="{B2F3A2A0-B865-CB43-BF23-1A89B49B2095}"/>
              </a:ext>
            </a:extLst>
          </p:cNvPr>
          <p:cNvSpPr txBox="1">
            <a:spLocks/>
          </p:cNvSpPr>
          <p:nvPr/>
        </p:nvSpPr>
        <p:spPr bwMode="auto">
          <a:xfrm>
            <a:off x="11068050" y="6419851"/>
            <a:ext cx="1123950" cy="457200"/>
          </a:xfrm>
          <a:prstGeom prst="rect">
            <a:avLst/>
          </a:prstGeom>
        </p:spPr>
        <p:txBody>
          <a:bodyPr vert="horz" lIns="91440" tIns="45720" rIns="91440" bIns="45720" rtlCol="0" anchor="ctr">
            <a:normAutofit fontScale="97500"/>
          </a:bodyPr>
          <a:lstStyle>
            <a:lvl1pPr algn="l" defTabSz="914400">
              <a:spcBef>
                <a:spcPts val="0"/>
              </a:spcBef>
              <a:buNone/>
              <a:defRPr sz="4000" spc="-100">
                <a:solidFill>
                  <a:schemeClr val="tx2"/>
                </a:solidFill>
                <a:latin typeface="+mj-lt"/>
                <a:ea typeface="+mj-ea"/>
                <a:cs typeface="+mj-cs"/>
              </a:defRPr>
            </a:lvl1pPr>
          </a:lstStyle>
          <a:p>
            <a:pPr algn="r"/>
            <a:r>
              <a:rPr lang="fr-FR" sz="1600" dirty="0"/>
              <a:t>Plan Maths</a:t>
            </a:r>
          </a:p>
        </p:txBody>
      </p:sp>
    </p:spTree>
    <p:extLst>
      <p:ext uri="{BB962C8B-B14F-4D97-AF65-F5344CB8AC3E}">
        <p14:creationId xmlns:p14="http://schemas.microsoft.com/office/powerpoint/2010/main" val="66270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dirty="0"/>
              <a:t>Collège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990599"/>
          </a:xfrm>
        </p:spPr>
        <p:txBody>
          <a:bodyPr>
            <a:normAutofit/>
          </a:bodyPr>
          <a:lstStyle/>
          <a:p>
            <a:r>
              <a:rPr lang="fr-FR" sz="3600" dirty="0"/>
              <a:t>Extrait du guide « Résolution de problèmes au collège » </a:t>
            </a:r>
          </a:p>
        </p:txBody>
      </p:sp>
      <p:sp>
        <p:nvSpPr>
          <p:cNvPr id="5" name="Espace réservé du contenu 2"/>
          <p:cNvSpPr>
            <a:spLocks noGrp="1"/>
          </p:cNvSpPr>
          <p:nvPr>
            <p:ph idx="1"/>
          </p:nvPr>
        </p:nvSpPr>
        <p:spPr bwMode="auto">
          <a:xfrm>
            <a:off x="609599" y="1523998"/>
            <a:ext cx="10909413" cy="4579521"/>
          </a:xfrm>
        </p:spPr>
        <p:txBody>
          <a:bodyPr>
            <a:normAutofit/>
          </a:bodyPr>
          <a:lstStyle/>
          <a:p>
            <a:pPr marL="0" indent="0">
              <a:buNone/>
            </a:pPr>
            <a:r>
              <a:rPr lang="fr-FR" dirty="0"/>
              <a:t>EXEMPLE D’UNE STRATÉGIE D’ENSEIGNEMENT</a:t>
            </a:r>
          </a:p>
          <a:p>
            <a:pPr marL="0" indent="0">
              <a:buNone/>
            </a:pPr>
            <a:r>
              <a:rPr lang="fr-FR" b="1" dirty="0"/>
              <a:t>Le modèle en barres </a:t>
            </a:r>
            <a:r>
              <a:rPr lang="fr-FR" dirty="0"/>
              <a:t>pour résoudre des problèmes et préparer leur mise en équation.</a:t>
            </a:r>
          </a:p>
          <a:p>
            <a:pPr marL="0" indent="0">
              <a:buNone/>
            </a:pPr>
            <a:endParaRPr lang="fr-FR" dirty="0"/>
          </a:p>
        </p:txBody>
      </p:sp>
      <p:sp>
        <p:nvSpPr>
          <p:cNvPr id="6" name="Titre 1">
            <a:extLst>
              <a:ext uri="{FF2B5EF4-FFF2-40B4-BE49-F238E27FC236}">
                <a16:creationId xmlns:a16="http://schemas.microsoft.com/office/drawing/2014/main" id="{B2F3A2A0-B865-CB43-BF23-1A89B49B2095}"/>
              </a:ext>
            </a:extLst>
          </p:cNvPr>
          <p:cNvSpPr txBox="1">
            <a:spLocks/>
          </p:cNvSpPr>
          <p:nvPr/>
        </p:nvSpPr>
        <p:spPr bwMode="auto">
          <a:xfrm>
            <a:off x="11068050" y="6419851"/>
            <a:ext cx="1123950" cy="457200"/>
          </a:xfrm>
          <a:prstGeom prst="rect">
            <a:avLst/>
          </a:prstGeom>
        </p:spPr>
        <p:txBody>
          <a:bodyPr vert="horz" lIns="91440" tIns="45720" rIns="91440" bIns="45720" rtlCol="0" anchor="ctr">
            <a:normAutofit fontScale="97500"/>
          </a:bodyPr>
          <a:lstStyle>
            <a:lvl1pPr algn="l" defTabSz="914400">
              <a:spcBef>
                <a:spcPts val="0"/>
              </a:spcBef>
              <a:buNone/>
              <a:defRPr sz="4000" spc="-100">
                <a:solidFill>
                  <a:schemeClr val="tx2"/>
                </a:solidFill>
                <a:latin typeface="+mj-lt"/>
                <a:ea typeface="+mj-ea"/>
                <a:cs typeface="+mj-cs"/>
              </a:defRPr>
            </a:lvl1pPr>
          </a:lstStyle>
          <a:p>
            <a:pPr algn="r"/>
            <a:r>
              <a:rPr lang="fr-FR" sz="1600" dirty="0"/>
              <a:t>Plan Maths</a:t>
            </a:r>
          </a:p>
        </p:txBody>
      </p:sp>
      <p:pic>
        <p:nvPicPr>
          <p:cNvPr id="7" name="Image 6">
            <a:extLst>
              <a:ext uri="{FF2B5EF4-FFF2-40B4-BE49-F238E27FC236}">
                <a16:creationId xmlns:a16="http://schemas.microsoft.com/office/drawing/2014/main" id="{F58597D1-CF3F-5D45-9E12-0CB717C415C0}"/>
              </a:ext>
            </a:extLst>
          </p:cNvPr>
          <p:cNvPicPr>
            <a:picLocks noChangeAspect="1"/>
          </p:cNvPicPr>
          <p:nvPr/>
        </p:nvPicPr>
        <p:blipFill>
          <a:blip r:embed="rId3"/>
          <a:stretch>
            <a:fillRect/>
          </a:stretch>
        </p:blipFill>
        <p:spPr>
          <a:xfrm>
            <a:off x="792595" y="2795587"/>
            <a:ext cx="10606810" cy="3307932"/>
          </a:xfrm>
          <a:prstGeom prst="rect">
            <a:avLst/>
          </a:prstGeom>
        </p:spPr>
      </p:pic>
    </p:spTree>
    <p:extLst>
      <p:ext uri="{BB962C8B-B14F-4D97-AF65-F5344CB8AC3E}">
        <p14:creationId xmlns:p14="http://schemas.microsoft.com/office/powerpoint/2010/main" val="390821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990599"/>
          </a:xfrm>
        </p:spPr>
        <p:txBody>
          <a:bodyPr>
            <a:normAutofit/>
          </a:bodyPr>
          <a:lstStyle/>
          <a:p>
            <a:r>
              <a:rPr lang="fr-FR" sz="3600" dirty="0"/>
              <a:t>Le modèle en barre pour résoudre un exercice de collège</a:t>
            </a:r>
          </a:p>
        </p:txBody>
      </p:sp>
      <p:sp>
        <p:nvSpPr>
          <p:cNvPr id="5" name="Espace réservé du contenu 2"/>
          <p:cNvSpPr>
            <a:spLocks noGrp="1"/>
          </p:cNvSpPr>
          <p:nvPr>
            <p:ph idx="1"/>
          </p:nvPr>
        </p:nvSpPr>
        <p:spPr bwMode="auto">
          <a:xfrm>
            <a:off x="609599" y="1523998"/>
            <a:ext cx="10909413" cy="4579521"/>
          </a:xfrm>
        </p:spPr>
        <p:txBody>
          <a:bodyPr>
            <a:normAutofit/>
          </a:bodyPr>
          <a:lstStyle/>
          <a:p>
            <a:pPr marL="0" indent="0">
              <a:buNone/>
            </a:pPr>
            <a:endParaRPr lang="fr-FR" dirty="0"/>
          </a:p>
        </p:txBody>
      </p:sp>
      <p:sp>
        <p:nvSpPr>
          <p:cNvPr id="6" name="Titre 1">
            <a:extLst>
              <a:ext uri="{FF2B5EF4-FFF2-40B4-BE49-F238E27FC236}">
                <a16:creationId xmlns:a16="http://schemas.microsoft.com/office/drawing/2014/main" id="{B2F3A2A0-B865-CB43-BF23-1A89B49B2095}"/>
              </a:ext>
            </a:extLst>
          </p:cNvPr>
          <p:cNvSpPr txBox="1">
            <a:spLocks/>
          </p:cNvSpPr>
          <p:nvPr/>
        </p:nvSpPr>
        <p:spPr bwMode="auto">
          <a:xfrm>
            <a:off x="11068050" y="6419851"/>
            <a:ext cx="1123950" cy="457200"/>
          </a:xfrm>
          <a:prstGeom prst="rect">
            <a:avLst/>
          </a:prstGeom>
        </p:spPr>
        <p:txBody>
          <a:bodyPr vert="horz" lIns="91440" tIns="45720" rIns="91440" bIns="45720" rtlCol="0" anchor="ctr">
            <a:normAutofit fontScale="97500"/>
          </a:bodyPr>
          <a:lstStyle>
            <a:lvl1pPr algn="l" defTabSz="914400">
              <a:spcBef>
                <a:spcPts val="0"/>
              </a:spcBef>
              <a:buNone/>
              <a:defRPr sz="4000" spc="-100">
                <a:solidFill>
                  <a:schemeClr val="tx2"/>
                </a:solidFill>
                <a:latin typeface="+mj-lt"/>
                <a:ea typeface="+mj-ea"/>
                <a:cs typeface="+mj-cs"/>
              </a:defRPr>
            </a:lvl1pPr>
          </a:lstStyle>
          <a:p>
            <a:pPr algn="r"/>
            <a:r>
              <a:rPr lang="fr-FR" sz="1600" dirty="0"/>
              <a:t>Plan Maths</a:t>
            </a:r>
          </a:p>
        </p:txBody>
      </p:sp>
      <p:pic>
        <p:nvPicPr>
          <p:cNvPr id="8" name="Image 7">
            <a:extLst>
              <a:ext uri="{FF2B5EF4-FFF2-40B4-BE49-F238E27FC236}">
                <a16:creationId xmlns:a16="http://schemas.microsoft.com/office/drawing/2014/main" id="{6931E6B3-1B99-514F-A6E6-86FFC3018F04}"/>
              </a:ext>
            </a:extLst>
          </p:cNvPr>
          <p:cNvPicPr>
            <a:picLocks noChangeAspect="1"/>
          </p:cNvPicPr>
          <p:nvPr/>
        </p:nvPicPr>
        <p:blipFill rotWithShape="1">
          <a:blip r:embed="rId3"/>
          <a:srcRect l="18339" t="24801" r="18339" b="52800"/>
          <a:stretch/>
        </p:blipFill>
        <p:spPr>
          <a:xfrm>
            <a:off x="1628047" y="1635565"/>
            <a:ext cx="8935906" cy="4467953"/>
          </a:xfrm>
          <a:prstGeom prst="rect">
            <a:avLst/>
          </a:prstGeom>
        </p:spPr>
      </p:pic>
      <p:pic>
        <p:nvPicPr>
          <p:cNvPr id="9" name="Image 8">
            <a:extLst>
              <a:ext uri="{FF2B5EF4-FFF2-40B4-BE49-F238E27FC236}">
                <a16:creationId xmlns:a16="http://schemas.microsoft.com/office/drawing/2014/main" id="{83E9A05C-47FC-0A47-8862-EBC69B3E5541}"/>
              </a:ext>
            </a:extLst>
          </p:cNvPr>
          <p:cNvPicPr>
            <a:picLocks noChangeAspect="1"/>
          </p:cNvPicPr>
          <p:nvPr/>
        </p:nvPicPr>
        <p:blipFill>
          <a:blip r:embed="rId4"/>
          <a:stretch>
            <a:fillRect/>
          </a:stretch>
        </p:blipFill>
        <p:spPr>
          <a:xfrm>
            <a:off x="2051693" y="1857801"/>
            <a:ext cx="8082907" cy="3934158"/>
          </a:xfrm>
          <a:prstGeom prst="rect">
            <a:avLst/>
          </a:prstGeom>
        </p:spPr>
      </p:pic>
      <p:pic>
        <p:nvPicPr>
          <p:cNvPr id="10" name="Image 9">
            <a:extLst>
              <a:ext uri="{FF2B5EF4-FFF2-40B4-BE49-F238E27FC236}">
                <a16:creationId xmlns:a16="http://schemas.microsoft.com/office/drawing/2014/main" id="{B7047489-89E7-6146-B571-1CAAA8144971}"/>
              </a:ext>
            </a:extLst>
          </p:cNvPr>
          <p:cNvPicPr>
            <a:picLocks noChangeAspect="1"/>
          </p:cNvPicPr>
          <p:nvPr/>
        </p:nvPicPr>
        <p:blipFill rotWithShape="1">
          <a:blip r:embed="rId5"/>
          <a:srcRect l="5853" t="24154" r="39676" b="52633"/>
          <a:stretch/>
        </p:blipFill>
        <p:spPr>
          <a:xfrm>
            <a:off x="3045224" y="2227788"/>
            <a:ext cx="5603475" cy="3381464"/>
          </a:xfrm>
          <a:prstGeom prst="rect">
            <a:avLst/>
          </a:prstGeom>
        </p:spPr>
      </p:pic>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A2F64597-31D3-2046-BFE5-5C82EE8422E6}"/>
                  </a:ext>
                </a:extLst>
              </p:cNvPr>
              <p:cNvSpPr txBox="1"/>
              <p:nvPr/>
            </p:nvSpPr>
            <p:spPr>
              <a:xfrm>
                <a:off x="3623045" y="4639756"/>
                <a:ext cx="3024336" cy="70788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fr-FR" sz="2000" b="0" i="1" smtClean="0">
                          <a:latin typeface="Cambria Math" panose="02040503050406030204" pitchFamily="18" charset="0"/>
                        </a:rPr>
                        <m:t>21−6=15</m:t>
                      </m:r>
                    </m:oMath>
                  </m:oMathPara>
                </a14:m>
                <a:endParaRPr lang="fr-FR" sz="2000" b="0" dirty="0"/>
              </a:p>
              <a:p>
                <a:r>
                  <a:rPr lang="fr-FR" sz="2000" dirty="0">
                    <a:latin typeface="Cambria Math" panose="02040503050406030204" pitchFamily="18" charset="0"/>
                    <a:ea typeface="Cambria Math" panose="02040503050406030204" pitchFamily="18" charset="0"/>
                  </a:rPr>
                  <a:t>15÷6=2,5</a:t>
                </a:r>
              </a:p>
            </p:txBody>
          </p:sp>
        </mc:Choice>
        <mc:Fallback xmlns="">
          <p:sp>
            <p:nvSpPr>
              <p:cNvPr id="11" name="ZoneTexte 10">
                <a:extLst>
                  <a:ext uri="{FF2B5EF4-FFF2-40B4-BE49-F238E27FC236}">
                    <a16:creationId xmlns:a16="http://schemas.microsoft.com/office/drawing/2014/main" id="{A2F64597-31D3-2046-BFE5-5C82EE8422E6}"/>
                  </a:ext>
                </a:extLst>
              </p:cNvPr>
              <p:cNvSpPr txBox="1">
                <a:spLocks noRot="1" noChangeAspect="1" noMove="1" noResize="1" noEditPoints="1" noAdjustHandles="1" noChangeArrowheads="1" noChangeShapeType="1" noTextEdit="1"/>
              </p:cNvSpPr>
              <p:nvPr/>
            </p:nvSpPr>
            <p:spPr>
              <a:xfrm>
                <a:off x="3623045" y="4639756"/>
                <a:ext cx="3024336" cy="707886"/>
              </a:xfrm>
              <a:prstGeom prst="rect">
                <a:avLst/>
              </a:prstGeom>
              <a:blipFill>
                <a:blip r:embed="rId6"/>
                <a:stretch>
                  <a:fillRect l="-2092" b="-16071"/>
                </a:stretch>
              </a:blipFill>
            </p:spPr>
            <p:txBody>
              <a:bodyPr/>
              <a:lstStyle/>
              <a:p>
                <a:r>
                  <a:rPr lang="fr-FR">
                    <a:noFill/>
                  </a:rPr>
                  <a:t> </a:t>
                </a:r>
              </a:p>
            </p:txBody>
          </p:sp>
        </mc:Fallback>
      </mc:AlternateContent>
      <p:sp>
        <p:nvSpPr>
          <p:cNvPr id="12" name="ZoneTexte 11">
            <a:extLst>
              <a:ext uri="{FF2B5EF4-FFF2-40B4-BE49-F238E27FC236}">
                <a16:creationId xmlns:a16="http://schemas.microsoft.com/office/drawing/2014/main" id="{F6B79098-8457-F849-8A2B-F43AC15521AA}"/>
              </a:ext>
            </a:extLst>
          </p:cNvPr>
          <p:cNvSpPr txBox="1"/>
          <p:nvPr/>
        </p:nvSpPr>
        <p:spPr>
          <a:xfrm>
            <a:off x="7824149" y="3301084"/>
            <a:ext cx="1034102" cy="1200329"/>
          </a:xfrm>
          <a:prstGeom prst="rect">
            <a:avLst/>
          </a:prstGeom>
          <a:noFill/>
        </p:spPr>
        <p:txBody>
          <a:bodyPr wrap="square" rtlCol="0">
            <a:spAutoFit/>
          </a:bodyPr>
          <a:lstStyle/>
          <a:p>
            <a:r>
              <a:rPr lang="fr-FR" sz="7200" dirty="0"/>
              <a:t>}</a:t>
            </a:r>
            <a:r>
              <a:rPr lang="fr-FR" sz="1400" dirty="0"/>
              <a:t> </a:t>
            </a:r>
            <a:r>
              <a:rPr lang="fr-FR" sz="3600" baseline="30000" dirty="0"/>
              <a:t>21</a:t>
            </a:r>
          </a:p>
        </p:txBody>
      </p:sp>
      <p:pic>
        <p:nvPicPr>
          <p:cNvPr id="13" name="Image 12">
            <a:extLst>
              <a:ext uri="{FF2B5EF4-FFF2-40B4-BE49-F238E27FC236}">
                <a16:creationId xmlns:a16="http://schemas.microsoft.com/office/drawing/2014/main" id="{7647DD5C-A325-B94C-98B7-3287216B0AF9}"/>
              </a:ext>
            </a:extLst>
          </p:cNvPr>
          <p:cNvPicPr>
            <a:picLocks noChangeAspect="1"/>
          </p:cNvPicPr>
          <p:nvPr/>
        </p:nvPicPr>
        <p:blipFill rotWithShape="1">
          <a:blip r:embed="rId7"/>
          <a:srcRect t="18500" b="10625"/>
          <a:stretch/>
        </p:blipFill>
        <p:spPr>
          <a:xfrm>
            <a:off x="3131091" y="2389692"/>
            <a:ext cx="5958931" cy="3167500"/>
          </a:xfrm>
          <a:prstGeom prst="rect">
            <a:avLst/>
          </a:prstGeom>
        </p:spPr>
      </p:pic>
      <p:graphicFrame>
        <p:nvGraphicFramePr>
          <p:cNvPr id="26" name="Tableau 5">
            <a:extLst>
              <a:ext uri="{FF2B5EF4-FFF2-40B4-BE49-F238E27FC236}">
                <a16:creationId xmlns:a16="http://schemas.microsoft.com/office/drawing/2014/main" id="{3DC77FB8-DF00-7347-A243-1C917F8A371D}"/>
              </a:ext>
            </a:extLst>
          </p:cNvPr>
          <p:cNvGraphicFramePr>
            <a:graphicFrameLocks noGrp="1"/>
          </p:cNvGraphicFramePr>
          <p:nvPr>
            <p:extLst>
              <p:ext uri="{D42A27DB-BD31-4B8C-83A1-F6EECF244321}">
                <p14:modId xmlns:p14="http://schemas.microsoft.com/office/powerpoint/2010/main" val="2351774184"/>
              </p:ext>
            </p:extLst>
          </p:nvPr>
        </p:nvGraphicFramePr>
        <p:xfrm>
          <a:off x="4166340" y="5527852"/>
          <a:ext cx="3888432" cy="762982"/>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533658089"/>
                    </a:ext>
                  </a:extLst>
                </a:gridCol>
                <a:gridCol w="1296144">
                  <a:extLst>
                    <a:ext uri="{9D8B030D-6E8A-4147-A177-3AD203B41FA5}">
                      <a16:colId xmlns:a16="http://schemas.microsoft.com/office/drawing/2014/main" val="430118820"/>
                    </a:ext>
                  </a:extLst>
                </a:gridCol>
                <a:gridCol w="1296144">
                  <a:extLst>
                    <a:ext uri="{9D8B030D-6E8A-4147-A177-3AD203B41FA5}">
                      <a16:colId xmlns:a16="http://schemas.microsoft.com/office/drawing/2014/main" val="2039567593"/>
                    </a:ext>
                  </a:extLst>
                </a:gridCol>
              </a:tblGrid>
              <a:tr h="458182">
                <a:tc>
                  <a:txBody>
                    <a:bodyPr/>
                    <a:lstStyle/>
                    <a:p>
                      <a:r>
                        <a:rPr lang="fr-FR" sz="1400" dirty="0"/>
                        <a:t>Pays</a:t>
                      </a:r>
                    </a:p>
                  </a:txBody>
                  <a:tcPr/>
                </a:tc>
                <a:tc>
                  <a:txBody>
                    <a:bodyPr/>
                    <a:lstStyle/>
                    <a:p>
                      <a:r>
                        <a:rPr lang="fr-FR" sz="1400" dirty="0"/>
                        <a:t>Réussite</a:t>
                      </a:r>
                    </a:p>
                  </a:txBody>
                  <a:tcPr/>
                </a:tc>
                <a:tc>
                  <a:txBody>
                    <a:bodyPr/>
                    <a:lstStyle/>
                    <a:p>
                      <a:r>
                        <a:rPr lang="fr-FR" sz="1400" dirty="0"/>
                        <a:t>Non réponse</a:t>
                      </a:r>
                    </a:p>
                  </a:txBody>
                  <a:tcPr/>
                </a:tc>
                <a:extLst>
                  <a:ext uri="{0D108BD9-81ED-4DB2-BD59-A6C34878D82A}">
                    <a16:rowId xmlns:a16="http://schemas.microsoft.com/office/drawing/2014/main" val="2708978933"/>
                  </a:ext>
                </a:extLst>
              </a:tr>
              <a:tr h="261818">
                <a:tc>
                  <a:txBody>
                    <a:bodyPr/>
                    <a:lstStyle/>
                    <a:p>
                      <a:r>
                        <a:rPr lang="fr-FR" sz="1400" dirty="0"/>
                        <a:t>France</a:t>
                      </a:r>
                    </a:p>
                  </a:txBody>
                  <a:tcPr/>
                </a:tc>
                <a:tc>
                  <a:txBody>
                    <a:bodyPr/>
                    <a:lstStyle/>
                    <a:p>
                      <a:r>
                        <a:rPr lang="fr-FR" sz="1400" dirty="0"/>
                        <a:t>14,3 %</a:t>
                      </a:r>
                    </a:p>
                  </a:txBody>
                  <a:tcPr/>
                </a:tc>
                <a:tc>
                  <a:txBody>
                    <a:bodyPr/>
                    <a:lstStyle/>
                    <a:p>
                      <a:r>
                        <a:rPr lang="fr-FR" sz="1400" dirty="0"/>
                        <a:t>21,7 %</a:t>
                      </a:r>
                    </a:p>
                  </a:txBody>
                  <a:tcPr/>
                </a:tc>
                <a:extLst>
                  <a:ext uri="{0D108BD9-81ED-4DB2-BD59-A6C34878D82A}">
                    <a16:rowId xmlns:a16="http://schemas.microsoft.com/office/drawing/2014/main" val="1061729297"/>
                  </a:ext>
                </a:extLst>
              </a:tr>
            </a:tbl>
          </a:graphicData>
        </a:graphic>
      </p:graphicFrame>
    </p:spTree>
    <p:extLst>
      <p:ext uri="{BB962C8B-B14F-4D97-AF65-F5344CB8AC3E}">
        <p14:creationId xmlns:p14="http://schemas.microsoft.com/office/powerpoint/2010/main" val="11676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990599"/>
          </a:xfrm>
        </p:spPr>
        <p:txBody>
          <a:bodyPr>
            <a:normAutofit fontScale="90000"/>
          </a:bodyPr>
          <a:lstStyle/>
          <a:p>
            <a:r>
              <a:rPr lang="fr-FR" sz="3600" dirty="0"/>
              <a:t>Une situation qui nécessite la mise en équation, point de rupture</a:t>
            </a:r>
          </a:p>
        </p:txBody>
      </p:sp>
      <p:sp>
        <p:nvSpPr>
          <p:cNvPr id="5" name="Espace réservé du contenu 2"/>
          <p:cNvSpPr>
            <a:spLocks noGrp="1"/>
          </p:cNvSpPr>
          <p:nvPr>
            <p:ph idx="1"/>
          </p:nvPr>
        </p:nvSpPr>
        <p:spPr bwMode="auto">
          <a:xfrm>
            <a:off x="609599" y="1523998"/>
            <a:ext cx="10909413" cy="4579521"/>
          </a:xfrm>
        </p:spPr>
        <p:txBody>
          <a:bodyPr>
            <a:normAutofit/>
          </a:bodyPr>
          <a:lstStyle/>
          <a:p>
            <a:pPr marL="0" indent="0">
              <a:buNone/>
            </a:pPr>
            <a:endParaRPr lang="fr-FR" dirty="0"/>
          </a:p>
        </p:txBody>
      </p:sp>
      <p:sp>
        <p:nvSpPr>
          <p:cNvPr id="6" name="Titre 1">
            <a:extLst>
              <a:ext uri="{FF2B5EF4-FFF2-40B4-BE49-F238E27FC236}">
                <a16:creationId xmlns:a16="http://schemas.microsoft.com/office/drawing/2014/main" id="{B2F3A2A0-B865-CB43-BF23-1A89B49B2095}"/>
              </a:ext>
            </a:extLst>
          </p:cNvPr>
          <p:cNvSpPr txBox="1">
            <a:spLocks/>
          </p:cNvSpPr>
          <p:nvPr/>
        </p:nvSpPr>
        <p:spPr bwMode="auto">
          <a:xfrm>
            <a:off x="11068050" y="6419851"/>
            <a:ext cx="1123950" cy="457200"/>
          </a:xfrm>
          <a:prstGeom prst="rect">
            <a:avLst/>
          </a:prstGeom>
        </p:spPr>
        <p:txBody>
          <a:bodyPr vert="horz" lIns="91440" tIns="45720" rIns="91440" bIns="45720" rtlCol="0" anchor="ctr">
            <a:normAutofit fontScale="97500"/>
          </a:bodyPr>
          <a:lstStyle>
            <a:lvl1pPr algn="l" defTabSz="914400">
              <a:spcBef>
                <a:spcPts val="0"/>
              </a:spcBef>
              <a:buNone/>
              <a:defRPr sz="4000" spc="-100">
                <a:solidFill>
                  <a:schemeClr val="tx2"/>
                </a:solidFill>
                <a:latin typeface="+mj-lt"/>
                <a:ea typeface="+mj-ea"/>
                <a:cs typeface="+mj-cs"/>
              </a:defRPr>
            </a:lvl1pPr>
          </a:lstStyle>
          <a:p>
            <a:pPr algn="r"/>
            <a:r>
              <a:rPr lang="fr-FR" sz="1600" dirty="0"/>
              <a:t>Plan Maths</a:t>
            </a:r>
          </a:p>
        </p:txBody>
      </p:sp>
      <p:pic>
        <p:nvPicPr>
          <p:cNvPr id="14" name="Image 13">
            <a:extLst>
              <a:ext uri="{FF2B5EF4-FFF2-40B4-BE49-F238E27FC236}">
                <a16:creationId xmlns:a16="http://schemas.microsoft.com/office/drawing/2014/main" id="{1FFC9E35-DDDB-4E47-9DB9-1DCA0304AB45}"/>
              </a:ext>
            </a:extLst>
          </p:cNvPr>
          <p:cNvPicPr>
            <a:picLocks noChangeAspect="1"/>
          </p:cNvPicPr>
          <p:nvPr/>
        </p:nvPicPr>
        <p:blipFill>
          <a:blip r:embed="rId3"/>
          <a:stretch>
            <a:fillRect/>
          </a:stretch>
        </p:blipFill>
        <p:spPr>
          <a:xfrm>
            <a:off x="4209133" y="2117357"/>
            <a:ext cx="3773735" cy="2492743"/>
          </a:xfrm>
          <a:prstGeom prst="rect">
            <a:avLst/>
          </a:prstGeom>
        </p:spPr>
      </p:pic>
      <p:sp>
        <p:nvSpPr>
          <p:cNvPr id="15" name="ZoneTexte 14">
            <a:extLst>
              <a:ext uri="{FF2B5EF4-FFF2-40B4-BE49-F238E27FC236}">
                <a16:creationId xmlns:a16="http://schemas.microsoft.com/office/drawing/2014/main" id="{C26AEDDF-16F3-0A49-AC0E-A38CC079735A}"/>
              </a:ext>
            </a:extLst>
          </p:cNvPr>
          <p:cNvSpPr txBox="1"/>
          <p:nvPr/>
        </p:nvSpPr>
        <p:spPr>
          <a:xfrm>
            <a:off x="2182108" y="4834127"/>
            <a:ext cx="8084264" cy="369332"/>
          </a:xfrm>
          <a:prstGeom prst="rect">
            <a:avLst/>
          </a:prstGeom>
          <a:noFill/>
        </p:spPr>
        <p:txBody>
          <a:bodyPr wrap="none" rtlCol="0">
            <a:spAutoFit/>
          </a:bodyPr>
          <a:lstStyle/>
          <a:p>
            <a:r>
              <a:rPr lang="fr-FR" dirty="0"/>
              <a:t>Est-il possible que le triangle équilatéral et le carré aient le même périmètre ?</a:t>
            </a:r>
          </a:p>
        </p:txBody>
      </p:sp>
    </p:spTree>
    <p:extLst>
      <p:ext uri="{BB962C8B-B14F-4D97-AF65-F5344CB8AC3E}">
        <p14:creationId xmlns:p14="http://schemas.microsoft.com/office/powerpoint/2010/main" val="3353106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1490474"/>
          </a:xfrm>
        </p:spPr>
        <p:txBody>
          <a:bodyPr>
            <a:normAutofit/>
          </a:bodyPr>
          <a:lstStyle/>
          <a:p>
            <a:r>
              <a:rPr lang="fr-FR" sz="3600" dirty="0"/>
              <a:t>Un continuum premier et second degrés nécessaire :</a:t>
            </a:r>
            <a:br>
              <a:rPr lang="fr-FR" sz="3600" dirty="0"/>
            </a:br>
            <a:r>
              <a:rPr lang="fr-FR" sz="2800" dirty="0"/>
              <a:t>Un exemple sur la proportionnalité</a:t>
            </a:r>
          </a:p>
        </p:txBody>
      </p:sp>
      <p:sp>
        <p:nvSpPr>
          <p:cNvPr id="5" name="Espace réservé du contenu 2"/>
          <p:cNvSpPr>
            <a:spLocks noGrp="1"/>
          </p:cNvSpPr>
          <p:nvPr>
            <p:ph idx="1"/>
          </p:nvPr>
        </p:nvSpPr>
        <p:spPr bwMode="auto">
          <a:xfrm>
            <a:off x="609599" y="2023873"/>
            <a:ext cx="10909413" cy="4079646"/>
          </a:xfrm>
        </p:spPr>
        <p:txBody>
          <a:bodyPr>
            <a:normAutofit/>
          </a:bodyPr>
          <a:lstStyle/>
          <a:p>
            <a:pPr marL="0" indent="0">
              <a:buNone/>
            </a:pPr>
            <a:r>
              <a:rPr lang="fr-FR" sz="2800" b="1" dirty="0"/>
              <a:t>Le continuum, un point clé</a:t>
            </a:r>
          </a:p>
        </p:txBody>
      </p:sp>
      <p:sp>
        <p:nvSpPr>
          <p:cNvPr id="6" name="Titre 1">
            <a:extLst>
              <a:ext uri="{FF2B5EF4-FFF2-40B4-BE49-F238E27FC236}">
                <a16:creationId xmlns:a16="http://schemas.microsoft.com/office/drawing/2014/main" id="{B2F3A2A0-B865-CB43-BF23-1A89B49B2095}"/>
              </a:ext>
            </a:extLst>
          </p:cNvPr>
          <p:cNvSpPr txBox="1">
            <a:spLocks/>
          </p:cNvSpPr>
          <p:nvPr/>
        </p:nvSpPr>
        <p:spPr bwMode="auto">
          <a:xfrm>
            <a:off x="11068050" y="6419851"/>
            <a:ext cx="1123950" cy="457200"/>
          </a:xfrm>
          <a:prstGeom prst="rect">
            <a:avLst/>
          </a:prstGeom>
        </p:spPr>
        <p:txBody>
          <a:bodyPr vert="horz" lIns="91440" tIns="45720" rIns="91440" bIns="45720" rtlCol="0" anchor="ctr">
            <a:normAutofit fontScale="97500"/>
          </a:bodyPr>
          <a:lstStyle>
            <a:lvl1pPr algn="l" defTabSz="914400">
              <a:spcBef>
                <a:spcPts val="0"/>
              </a:spcBef>
              <a:buNone/>
              <a:defRPr sz="4000" spc="-100">
                <a:solidFill>
                  <a:schemeClr val="tx2"/>
                </a:solidFill>
                <a:latin typeface="+mj-lt"/>
                <a:ea typeface="+mj-ea"/>
                <a:cs typeface="+mj-cs"/>
              </a:defRPr>
            </a:lvl1pPr>
          </a:lstStyle>
          <a:p>
            <a:pPr algn="r"/>
            <a:r>
              <a:rPr lang="fr-FR" sz="1600" dirty="0"/>
              <a:t>Plan Maths</a:t>
            </a:r>
          </a:p>
        </p:txBody>
      </p:sp>
      <p:pic>
        <p:nvPicPr>
          <p:cNvPr id="7" name="Image 6" descr="Une image contenant table&#10;&#10;Description générée automatiquement">
            <a:extLst>
              <a:ext uri="{FF2B5EF4-FFF2-40B4-BE49-F238E27FC236}">
                <a16:creationId xmlns:a16="http://schemas.microsoft.com/office/drawing/2014/main" id="{B7A17DD1-7562-5D41-AC3F-C2F56DD5080F}"/>
              </a:ext>
            </a:extLst>
          </p:cNvPr>
          <p:cNvPicPr>
            <a:picLocks noChangeAspect="1"/>
          </p:cNvPicPr>
          <p:nvPr/>
        </p:nvPicPr>
        <p:blipFill rotWithShape="1">
          <a:blip r:embed="rId3"/>
          <a:srcRect l="19990" t="20601" r="20318" b="45189"/>
          <a:stretch/>
        </p:blipFill>
        <p:spPr>
          <a:xfrm>
            <a:off x="609598" y="2470526"/>
            <a:ext cx="5200651" cy="4212827"/>
          </a:xfrm>
          <a:prstGeom prst="rect">
            <a:avLst/>
          </a:prstGeom>
        </p:spPr>
      </p:pic>
      <p:pic>
        <p:nvPicPr>
          <p:cNvPr id="8" name="Image 7" descr="Une image contenant table&#10;&#10;Description générée automatiquement">
            <a:extLst>
              <a:ext uri="{FF2B5EF4-FFF2-40B4-BE49-F238E27FC236}">
                <a16:creationId xmlns:a16="http://schemas.microsoft.com/office/drawing/2014/main" id="{67A1B074-A0A9-544E-B061-13583BBB0D7F}"/>
              </a:ext>
            </a:extLst>
          </p:cNvPr>
          <p:cNvPicPr>
            <a:picLocks noChangeAspect="1"/>
          </p:cNvPicPr>
          <p:nvPr/>
        </p:nvPicPr>
        <p:blipFill rotWithShape="1">
          <a:blip r:embed="rId3"/>
          <a:srcRect l="73746" t="59800" r="3503" b="23401"/>
          <a:stretch/>
        </p:blipFill>
        <p:spPr>
          <a:xfrm>
            <a:off x="8082001" y="3856695"/>
            <a:ext cx="2152716" cy="2246823"/>
          </a:xfrm>
          <a:prstGeom prst="rect">
            <a:avLst/>
          </a:prstGeom>
        </p:spPr>
      </p:pic>
      <p:graphicFrame>
        <p:nvGraphicFramePr>
          <p:cNvPr id="9" name="Tableau 5">
            <a:extLst>
              <a:ext uri="{FF2B5EF4-FFF2-40B4-BE49-F238E27FC236}">
                <a16:creationId xmlns:a16="http://schemas.microsoft.com/office/drawing/2014/main" id="{98CE2578-4D1A-B746-9EFB-B24DA80CC53F}"/>
              </a:ext>
            </a:extLst>
          </p:cNvPr>
          <p:cNvGraphicFramePr>
            <a:graphicFrameLocks noGrp="1"/>
          </p:cNvGraphicFramePr>
          <p:nvPr>
            <p:extLst>
              <p:ext uri="{D42A27DB-BD31-4B8C-83A1-F6EECF244321}">
                <p14:modId xmlns:p14="http://schemas.microsoft.com/office/powerpoint/2010/main" val="3971429619"/>
              </p:ext>
            </p:extLst>
          </p:nvPr>
        </p:nvGraphicFramePr>
        <p:xfrm>
          <a:off x="7065693" y="3208623"/>
          <a:ext cx="4297362" cy="725084"/>
        </p:xfrm>
        <a:graphic>
          <a:graphicData uri="http://schemas.openxmlformats.org/drawingml/2006/table">
            <a:tbl>
              <a:tblPr firstRow="1" bandRow="1">
                <a:tableStyleId>{5C22544A-7EE6-4342-B048-85BDC9FD1C3A}</a:tableStyleId>
              </a:tblPr>
              <a:tblGrid>
                <a:gridCol w="1432454">
                  <a:extLst>
                    <a:ext uri="{9D8B030D-6E8A-4147-A177-3AD203B41FA5}">
                      <a16:colId xmlns:a16="http://schemas.microsoft.com/office/drawing/2014/main" val="713139961"/>
                    </a:ext>
                  </a:extLst>
                </a:gridCol>
                <a:gridCol w="1432454">
                  <a:extLst>
                    <a:ext uri="{9D8B030D-6E8A-4147-A177-3AD203B41FA5}">
                      <a16:colId xmlns:a16="http://schemas.microsoft.com/office/drawing/2014/main" val="736332533"/>
                    </a:ext>
                  </a:extLst>
                </a:gridCol>
                <a:gridCol w="1432454">
                  <a:extLst>
                    <a:ext uri="{9D8B030D-6E8A-4147-A177-3AD203B41FA5}">
                      <a16:colId xmlns:a16="http://schemas.microsoft.com/office/drawing/2014/main" val="2206038439"/>
                    </a:ext>
                  </a:extLst>
                </a:gridCol>
              </a:tblGrid>
              <a:tr h="362542">
                <a:tc>
                  <a:txBody>
                    <a:bodyPr/>
                    <a:lstStyle/>
                    <a:p>
                      <a:r>
                        <a:rPr lang="fr-FR" sz="1400" dirty="0"/>
                        <a:t>Pays</a:t>
                      </a:r>
                    </a:p>
                  </a:txBody>
                  <a:tcPr/>
                </a:tc>
                <a:tc>
                  <a:txBody>
                    <a:bodyPr/>
                    <a:lstStyle/>
                    <a:p>
                      <a:r>
                        <a:rPr lang="fr-FR" sz="1400" dirty="0"/>
                        <a:t>Réussite</a:t>
                      </a:r>
                    </a:p>
                  </a:txBody>
                  <a:tcPr/>
                </a:tc>
                <a:tc>
                  <a:txBody>
                    <a:bodyPr/>
                    <a:lstStyle/>
                    <a:p>
                      <a:r>
                        <a:rPr lang="fr-FR" sz="1400" dirty="0"/>
                        <a:t>Non réponse</a:t>
                      </a:r>
                    </a:p>
                  </a:txBody>
                  <a:tcPr/>
                </a:tc>
                <a:extLst>
                  <a:ext uri="{0D108BD9-81ED-4DB2-BD59-A6C34878D82A}">
                    <a16:rowId xmlns:a16="http://schemas.microsoft.com/office/drawing/2014/main" val="3713577571"/>
                  </a:ext>
                </a:extLst>
              </a:tr>
              <a:tr h="362542">
                <a:tc>
                  <a:txBody>
                    <a:bodyPr/>
                    <a:lstStyle/>
                    <a:p>
                      <a:r>
                        <a:rPr lang="fr-FR" sz="1400" dirty="0"/>
                        <a:t>France</a:t>
                      </a:r>
                    </a:p>
                  </a:txBody>
                  <a:tcPr/>
                </a:tc>
                <a:tc>
                  <a:txBody>
                    <a:bodyPr/>
                    <a:lstStyle/>
                    <a:p>
                      <a:r>
                        <a:rPr lang="fr-FR" sz="1400" dirty="0"/>
                        <a:t>30,3 %</a:t>
                      </a:r>
                    </a:p>
                  </a:txBody>
                  <a:tcPr/>
                </a:tc>
                <a:tc>
                  <a:txBody>
                    <a:bodyPr/>
                    <a:lstStyle/>
                    <a:p>
                      <a:r>
                        <a:rPr lang="fr-FR" sz="1400" dirty="0"/>
                        <a:t>0,3%</a:t>
                      </a:r>
                    </a:p>
                  </a:txBody>
                  <a:tcPr/>
                </a:tc>
                <a:extLst>
                  <a:ext uri="{0D108BD9-81ED-4DB2-BD59-A6C34878D82A}">
                    <a16:rowId xmlns:a16="http://schemas.microsoft.com/office/drawing/2014/main" val="4187698050"/>
                  </a:ext>
                </a:extLst>
              </a:tr>
            </a:tbl>
          </a:graphicData>
        </a:graphic>
      </p:graphicFrame>
      <p:pic>
        <p:nvPicPr>
          <p:cNvPr id="10" name="Image 9">
            <a:extLst>
              <a:ext uri="{FF2B5EF4-FFF2-40B4-BE49-F238E27FC236}">
                <a16:creationId xmlns:a16="http://schemas.microsoft.com/office/drawing/2014/main" id="{20AAFB4E-E484-AC4B-AF9C-2E9075C21B44}"/>
              </a:ext>
            </a:extLst>
          </p:cNvPr>
          <p:cNvPicPr>
            <a:picLocks noChangeAspect="1"/>
          </p:cNvPicPr>
          <p:nvPr/>
        </p:nvPicPr>
        <p:blipFill rotWithShape="1">
          <a:blip r:embed="rId4"/>
          <a:srcRect t="31798" b="16947"/>
          <a:stretch/>
        </p:blipFill>
        <p:spPr>
          <a:xfrm>
            <a:off x="6871635" y="3105853"/>
            <a:ext cx="4894283" cy="3199697"/>
          </a:xfrm>
          <a:prstGeom prst="rect">
            <a:avLst/>
          </a:prstGeom>
        </p:spPr>
      </p:pic>
      <p:sp>
        <p:nvSpPr>
          <p:cNvPr id="11" name="ZoneTexte 10">
            <a:extLst>
              <a:ext uri="{FF2B5EF4-FFF2-40B4-BE49-F238E27FC236}">
                <a16:creationId xmlns:a16="http://schemas.microsoft.com/office/drawing/2014/main" id="{F215C992-C5BC-6646-A29B-3BEF47793D7B}"/>
              </a:ext>
            </a:extLst>
          </p:cNvPr>
          <p:cNvSpPr txBox="1"/>
          <p:nvPr/>
        </p:nvSpPr>
        <p:spPr>
          <a:xfrm>
            <a:off x="7712769" y="3105853"/>
            <a:ext cx="4690854" cy="3046988"/>
          </a:xfrm>
          <a:prstGeom prst="rect">
            <a:avLst/>
          </a:prstGeom>
          <a:noFill/>
        </p:spPr>
        <p:txBody>
          <a:bodyPr wrap="square" rtlCol="0">
            <a:spAutoFit/>
          </a:bodyPr>
          <a:lstStyle/>
          <a:p>
            <a:r>
              <a:rPr lang="fr-FR" sz="2400" dirty="0">
                <a:latin typeface="Cambria Math" panose="02040503050406030204" pitchFamily="18" charset="0"/>
                <a:ea typeface="Cambria Math" panose="02040503050406030204" pitchFamily="18" charset="0"/>
              </a:rPr>
              <a:t>À l’école primaire :</a:t>
            </a:r>
          </a:p>
          <a:p>
            <a:endParaRPr lang="fr-FR" sz="2400" dirty="0">
              <a:latin typeface="Cambria Math" panose="02040503050406030204" pitchFamily="18" charset="0"/>
              <a:ea typeface="Cambria Math" panose="02040503050406030204" pitchFamily="18" charset="0"/>
            </a:endParaRPr>
          </a:p>
          <a:p>
            <a:r>
              <a:rPr lang="fr-FR" sz="2400" dirty="0">
                <a:latin typeface="Cambria Math" panose="02040503050406030204" pitchFamily="18" charset="0"/>
                <a:ea typeface="Cambria Math" panose="02040503050406030204" pitchFamily="18" charset="0"/>
              </a:rPr>
              <a:t>Pour passer de 10 à 25 :</a:t>
            </a:r>
          </a:p>
          <a:p>
            <a:r>
              <a:rPr lang="fr-FR" sz="2400" dirty="0">
                <a:latin typeface="Cambria Math" panose="02040503050406030204" pitchFamily="18" charset="0"/>
                <a:ea typeface="Cambria Math" panose="02040503050406030204" pitchFamily="18" charset="0"/>
              </a:rPr>
              <a:t>10+10+5</a:t>
            </a:r>
          </a:p>
          <a:p>
            <a:endParaRPr lang="fr-FR" sz="2400" dirty="0">
              <a:latin typeface="Cambria Math" panose="02040503050406030204" pitchFamily="18" charset="0"/>
              <a:ea typeface="Cambria Math" panose="02040503050406030204" pitchFamily="18" charset="0"/>
            </a:endParaRPr>
          </a:p>
          <a:p>
            <a:r>
              <a:rPr lang="fr-FR" sz="2400" dirty="0">
                <a:latin typeface="Cambria Math" panose="02040503050406030204" pitchFamily="18" charset="0"/>
                <a:ea typeface="Cambria Math" panose="02040503050406030204" pitchFamily="18" charset="0"/>
              </a:rPr>
              <a:t>D’où le calcul :</a:t>
            </a:r>
          </a:p>
          <a:p>
            <a:r>
              <a:rPr lang="fr-FR" sz="2400" dirty="0">
                <a:latin typeface="Cambria Math" panose="02040503050406030204" pitchFamily="18" charset="0"/>
                <a:ea typeface="Cambria Math" panose="02040503050406030204" pitchFamily="18" charset="0"/>
              </a:rPr>
              <a:t>20+20+10=50</a:t>
            </a:r>
          </a:p>
          <a:p>
            <a:endParaRPr lang="fr-FR" sz="2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49414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599" y="533399"/>
            <a:ext cx="11435794" cy="1490474"/>
          </a:xfrm>
        </p:spPr>
        <p:txBody>
          <a:bodyPr>
            <a:normAutofit/>
          </a:bodyPr>
          <a:lstStyle/>
          <a:p>
            <a:r>
              <a:rPr lang="fr-FR" sz="3600" dirty="0"/>
              <a:t>Une FIL 2D pour encourager le travail collaboratif</a:t>
            </a:r>
          </a:p>
        </p:txBody>
      </p:sp>
      <p:sp>
        <p:nvSpPr>
          <p:cNvPr id="5" name="Espace réservé du contenu 2"/>
          <p:cNvSpPr>
            <a:spLocks noGrp="1"/>
          </p:cNvSpPr>
          <p:nvPr>
            <p:ph idx="1"/>
          </p:nvPr>
        </p:nvSpPr>
        <p:spPr bwMode="auto">
          <a:xfrm>
            <a:off x="609599" y="2004823"/>
            <a:ext cx="10909413" cy="4079646"/>
          </a:xfrm>
        </p:spPr>
        <p:txBody>
          <a:bodyPr>
            <a:normAutofit/>
          </a:bodyPr>
          <a:lstStyle/>
          <a:p>
            <a:pPr marL="274320" lvl="1" indent="0">
              <a:buNone/>
            </a:pPr>
            <a:r>
              <a:rPr lang="fr-FR" sz="3200" b="1" dirty="0"/>
              <a:t>Co-construire, s’observer, partager</a:t>
            </a:r>
          </a:p>
          <a:p>
            <a:pPr marL="274320" lvl="1" indent="0">
              <a:buNone/>
            </a:pPr>
            <a:endParaRPr lang="fr-FR" dirty="0"/>
          </a:p>
        </p:txBody>
      </p:sp>
      <p:sp>
        <p:nvSpPr>
          <p:cNvPr id="6" name="Titre 1">
            <a:extLst>
              <a:ext uri="{FF2B5EF4-FFF2-40B4-BE49-F238E27FC236}">
                <a16:creationId xmlns:a16="http://schemas.microsoft.com/office/drawing/2014/main" id="{B2F3A2A0-B865-CB43-BF23-1A89B49B2095}"/>
              </a:ext>
            </a:extLst>
          </p:cNvPr>
          <p:cNvSpPr txBox="1">
            <a:spLocks/>
          </p:cNvSpPr>
          <p:nvPr/>
        </p:nvSpPr>
        <p:spPr bwMode="auto">
          <a:xfrm>
            <a:off x="11068050" y="6419851"/>
            <a:ext cx="1123950" cy="457200"/>
          </a:xfrm>
          <a:prstGeom prst="rect">
            <a:avLst/>
          </a:prstGeom>
        </p:spPr>
        <p:txBody>
          <a:bodyPr vert="horz" lIns="91440" tIns="45720" rIns="91440" bIns="45720" rtlCol="0" anchor="ctr">
            <a:normAutofit fontScale="97500"/>
          </a:bodyPr>
          <a:lstStyle>
            <a:lvl1pPr algn="l" defTabSz="914400">
              <a:spcBef>
                <a:spcPts val="0"/>
              </a:spcBef>
              <a:buNone/>
              <a:defRPr sz="4000" spc="-100">
                <a:solidFill>
                  <a:schemeClr val="tx2"/>
                </a:solidFill>
                <a:latin typeface="+mj-lt"/>
                <a:ea typeface="+mj-ea"/>
                <a:cs typeface="+mj-cs"/>
              </a:defRPr>
            </a:lvl1pPr>
          </a:lstStyle>
          <a:p>
            <a:pPr algn="r"/>
            <a:r>
              <a:rPr lang="fr-FR" sz="1600" dirty="0"/>
              <a:t>Plan Maths</a:t>
            </a:r>
          </a:p>
        </p:txBody>
      </p:sp>
      <p:sp>
        <p:nvSpPr>
          <p:cNvPr id="12" name="ZoneTexte 11">
            <a:extLst>
              <a:ext uri="{FF2B5EF4-FFF2-40B4-BE49-F238E27FC236}">
                <a16:creationId xmlns:a16="http://schemas.microsoft.com/office/drawing/2014/main" id="{38652C20-BDFB-4048-872C-3B2B14688694}"/>
              </a:ext>
            </a:extLst>
          </p:cNvPr>
          <p:cNvSpPr txBox="1"/>
          <p:nvPr/>
        </p:nvSpPr>
        <p:spPr>
          <a:xfrm>
            <a:off x="928378" y="2958213"/>
            <a:ext cx="6786872" cy="3108543"/>
          </a:xfrm>
          <a:prstGeom prst="rect">
            <a:avLst/>
          </a:prstGeom>
          <a:noFill/>
        </p:spPr>
        <p:txBody>
          <a:bodyPr wrap="square" rtlCol="0">
            <a:spAutoFit/>
          </a:bodyPr>
          <a:lstStyle/>
          <a:p>
            <a:pPr marL="285750" indent="-285750">
              <a:buFont typeface="Arial" panose="020B0604020202020204" pitchFamily="34" charset="0"/>
              <a:buChar char="•"/>
            </a:pPr>
            <a:r>
              <a:rPr lang="fr-FR" sz="2800" dirty="0">
                <a:latin typeface="Arial" panose="020B0604020202020204" pitchFamily="34" charset="0"/>
              </a:rPr>
              <a:t>Enseignants du même établissement ou d’établissements proches.</a:t>
            </a:r>
          </a:p>
          <a:p>
            <a:pPr marL="285750" indent="-285750">
              <a:buFont typeface="Arial" panose="020B0604020202020204" pitchFamily="34" charset="0"/>
              <a:buChar char="•"/>
            </a:pPr>
            <a:r>
              <a:rPr lang="fr-FR" sz="2800" dirty="0">
                <a:latin typeface="Arial" panose="020B0604020202020204" pitchFamily="34" charset="0"/>
              </a:rPr>
              <a:t>Construire ensemble une séance.</a:t>
            </a:r>
          </a:p>
          <a:p>
            <a:pPr marL="285750" indent="-285750">
              <a:buFont typeface="Arial" panose="020B0604020202020204" pitchFamily="34" charset="0"/>
              <a:buChar char="•"/>
            </a:pPr>
            <a:r>
              <a:rPr lang="fr-FR" sz="2800" dirty="0">
                <a:latin typeface="Arial" panose="020B0604020202020204" pitchFamily="34" charset="0"/>
              </a:rPr>
              <a:t>S’observer dans sa mise en œuvre en classe.</a:t>
            </a:r>
          </a:p>
          <a:p>
            <a:pPr marL="285750" indent="-285750">
              <a:buFont typeface="Arial" panose="020B0604020202020204" pitchFamily="34" charset="0"/>
              <a:buChar char="•"/>
            </a:pPr>
            <a:r>
              <a:rPr lang="fr-FR" sz="2800" dirty="0">
                <a:latin typeface="Arial" panose="020B0604020202020204" pitchFamily="34" charset="0"/>
              </a:rPr>
              <a:t>Débriefer ensemble sur les points forts et les points d’attention.</a:t>
            </a:r>
            <a:endParaRPr lang="fr-FR" sz="2800" dirty="0"/>
          </a:p>
        </p:txBody>
      </p:sp>
      <p:pic>
        <p:nvPicPr>
          <p:cNvPr id="13" name="Image 12">
            <a:extLst>
              <a:ext uri="{FF2B5EF4-FFF2-40B4-BE49-F238E27FC236}">
                <a16:creationId xmlns:a16="http://schemas.microsoft.com/office/drawing/2014/main" id="{97E48C4F-1084-BF46-8222-E6031AEAA47D}"/>
              </a:ext>
            </a:extLst>
          </p:cNvPr>
          <p:cNvPicPr>
            <a:picLocks noChangeAspect="1"/>
          </p:cNvPicPr>
          <p:nvPr/>
        </p:nvPicPr>
        <p:blipFill rotWithShape="1">
          <a:blip r:embed="rId3"/>
          <a:srcRect l="14316" t="23400" r="22245" b="34600"/>
          <a:stretch/>
        </p:blipFill>
        <p:spPr>
          <a:xfrm>
            <a:off x="7715250" y="2565900"/>
            <a:ext cx="4081772" cy="3826661"/>
          </a:xfrm>
          <a:prstGeom prst="rect">
            <a:avLst/>
          </a:prstGeom>
        </p:spPr>
      </p:pic>
    </p:spTree>
    <p:extLst>
      <p:ext uri="{BB962C8B-B14F-4D97-AF65-F5344CB8AC3E}">
        <p14:creationId xmlns:p14="http://schemas.microsoft.com/office/powerpoint/2010/main" val="116691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i="1" dirty="0" err="1"/>
              <a:t>euler-wims</a:t>
            </a:r>
            <a:endParaRPr i="1" dirty="0"/>
          </a:p>
        </p:txBody>
      </p:sp>
    </p:spTree>
    <p:extLst>
      <p:ext uri="{BB962C8B-B14F-4D97-AF65-F5344CB8AC3E}">
        <p14:creationId xmlns:p14="http://schemas.microsoft.com/office/powerpoint/2010/main" val="19408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i="1" dirty="0" err="1"/>
              <a:t>euler</a:t>
            </a:r>
            <a:endParaRPr dirty="0"/>
          </a:p>
        </p:txBody>
      </p:sp>
      <p:pic>
        <p:nvPicPr>
          <p:cNvPr id="6" name="Image 3"/>
          <p:cNvPicPr>
            <a:picLocks noChangeAspect="1"/>
          </p:cNvPicPr>
          <p:nvPr/>
        </p:nvPicPr>
        <p:blipFill>
          <a:blip r:embed="rId3"/>
          <a:stretch/>
        </p:blipFill>
        <p:spPr bwMode="auto">
          <a:xfrm>
            <a:off x="10767317" y="381000"/>
            <a:ext cx="1396751" cy="1021888"/>
          </a:xfrm>
          <a:prstGeom prst="rect">
            <a:avLst/>
          </a:prstGeom>
        </p:spPr>
      </p:pic>
      <p:pic>
        <p:nvPicPr>
          <p:cNvPr id="9" name="Espace réservé du contenu 8">
            <a:extLst>
              <a:ext uri="{FF2B5EF4-FFF2-40B4-BE49-F238E27FC236}">
                <a16:creationId xmlns:a16="http://schemas.microsoft.com/office/drawing/2014/main" id="{30E6AD03-2AF8-5C43-8E61-2583C5015DC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487026"/>
            <a:ext cx="10972800" cy="2769833"/>
          </a:xfrm>
        </p:spPr>
      </p:pic>
      <p:pic>
        <p:nvPicPr>
          <p:cNvPr id="11" name="Image 10">
            <a:extLst>
              <a:ext uri="{FF2B5EF4-FFF2-40B4-BE49-F238E27FC236}">
                <a16:creationId xmlns:a16="http://schemas.microsoft.com/office/drawing/2014/main" id="{CA95FF3B-B793-354B-8376-1703C4BAB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672" y="4775183"/>
            <a:ext cx="2824656" cy="1590460"/>
          </a:xfrm>
          <a:prstGeom prst="rect">
            <a:avLst/>
          </a:prstGeom>
        </p:spPr>
      </p:pic>
      <p:pic>
        <p:nvPicPr>
          <p:cNvPr id="13" name="Image 12" descr="Une image contenant table&#10;&#10;Description générée automatiquement">
            <a:extLst>
              <a:ext uri="{FF2B5EF4-FFF2-40B4-BE49-F238E27FC236}">
                <a16:creationId xmlns:a16="http://schemas.microsoft.com/office/drawing/2014/main" id="{30425823-5FAC-3E4D-9A6E-1A1048A4C3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157" y="4775183"/>
            <a:ext cx="2196662" cy="1423437"/>
          </a:xfrm>
          <a:prstGeom prst="rect">
            <a:avLst/>
          </a:prstGeom>
        </p:spPr>
      </p:pic>
      <p:grpSp>
        <p:nvGrpSpPr>
          <p:cNvPr id="17" name="Groupe 16">
            <a:extLst>
              <a:ext uri="{FF2B5EF4-FFF2-40B4-BE49-F238E27FC236}">
                <a16:creationId xmlns:a16="http://schemas.microsoft.com/office/drawing/2014/main" id="{B15789A2-5C55-6D49-966E-4F1E9E743CD6}"/>
              </a:ext>
            </a:extLst>
          </p:cNvPr>
          <p:cNvGrpSpPr/>
          <p:nvPr/>
        </p:nvGrpSpPr>
        <p:grpSpPr>
          <a:xfrm>
            <a:off x="9388181" y="4524017"/>
            <a:ext cx="2645633" cy="1848710"/>
            <a:chOff x="9388181" y="4524017"/>
            <a:chExt cx="2645633" cy="1848710"/>
          </a:xfrm>
        </p:grpSpPr>
        <p:pic>
          <p:nvPicPr>
            <p:cNvPr id="7" name="Image 6">
              <a:extLst>
                <a:ext uri="{FF2B5EF4-FFF2-40B4-BE49-F238E27FC236}">
                  <a16:creationId xmlns:a16="http://schemas.microsoft.com/office/drawing/2014/main" id="{E5B5D297-C2C9-9343-BF34-657690A51E38}"/>
                </a:ext>
              </a:extLst>
            </p:cNvPr>
            <p:cNvPicPr/>
            <p:nvPr/>
          </p:nvPicPr>
          <p:blipFill rotWithShape="1">
            <a:blip r:embed="rId7" cstate="print">
              <a:extLst>
                <a:ext uri="{28A0092B-C50C-407E-A947-70E740481C1C}">
                  <a14:useLocalDpi xmlns:a14="http://schemas.microsoft.com/office/drawing/2010/main" val="0"/>
                </a:ext>
              </a:extLst>
            </a:blip>
            <a:srcRect b="8992"/>
            <a:stretch/>
          </p:blipFill>
          <p:spPr bwMode="auto">
            <a:xfrm>
              <a:off x="9845033" y="4524017"/>
              <a:ext cx="1358463" cy="1469651"/>
            </a:xfrm>
            <a:prstGeom prst="rect">
              <a:avLst/>
            </a:prstGeom>
            <a:noFill/>
            <a:ln>
              <a:noFill/>
            </a:ln>
            <a:extLst>
              <a:ext uri="{53640926-AAD7-44D8-BBD7-CCE9431645EC}">
                <a14:shadowObscured xmlns:a14="http://schemas.microsoft.com/office/drawing/2010/main"/>
              </a:ext>
            </a:extLst>
          </p:spPr>
        </p:pic>
        <p:pic>
          <p:nvPicPr>
            <p:cNvPr id="15" name="Image 14">
              <a:extLst>
                <a:ext uri="{FF2B5EF4-FFF2-40B4-BE49-F238E27FC236}">
                  <a16:creationId xmlns:a16="http://schemas.microsoft.com/office/drawing/2014/main" id="{6811D75E-C8E2-A143-AA59-81CB7305C6CD}"/>
                </a:ext>
              </a:extLst>
            </p:cNvPr>
            <p:cNvPicPr>
              <a:picLocks noChangeAspect="1"/>
            </p:cNvPicPr>
            <p:nvPr/>
          </p:nvPicPr>
          <p:blipFill rotWithShape="1">
            <a:blip r:embed="rId8">
              <a:extLst>
                <a:ext uri="{28A0092B-C50C-407E-A947-70E740481C1C}">
                  <a14:useLocalDpi xmlns:a14="http://schemas.microsoft.com/office/drawing/2010/main" val="0"/>
                </a:ext>
              </a:extLst>
            </a:blip>
            <a:srcRect t="1" r="91078" b="9917"/>
            <a:stretch/>
          </p:blipFill>
          <p:spPr>
            <a:xfrm>
              <a:off x="9388181" y="6048033"/>
              <a:ext cx="1087821" cy="301174"/>
            </a:xfrm>
            <a:prstGeom prst="rect">
              <a:avLst/>
            </a:prstGeom>
          </p:spPr>
        </p:pic>
        <p:pic>
          <p:nvPicPr>
            <p:cNvPr id="16" name="Image 15">
              <a:extLst>
                <a:ext uri="{FF2B5EF4-FFF2-40B4-BE49-F238E27FC236}">
                  <a16:creationId xmlns:a16="http://schemas.microsoft.com/office/drawing/2014/main" id="{1777B055-BF90-014E-9F87-4B3C9581E3F1}"/>
                </a:ext>
              </a:extLst>
            </p:cNvPr>
            <p:cNvPicPr>
              <a:picLocks noChangeAspect="1"/>
            </p:cNvPicPr>
            <p:nvPr/>
          </p:nvPicPr>
          <p:blipFill rotWithShape="1">
            <a:blip r:embed="rId8">
              <a:extLst>
                <a:ext uri="{28A0092B-C50C-407E-A947-70E740481C1C}">
                  <a14:useLocalDpi xmlns:a14="http://schemas.microsoft.com/office/drawing/2010/main" val="0"/>
                </a:ext>
              </a:extLst>
            </a:blip>
            <a:srcRect l="89612" t="488"/>
            <a:stretch/>
          </p:blipFill>
          <p:spPr bwMode="auto">
            <a:xfrm>
              <a:off x="10767317" y="6040023"/>
              <a:ext cx="1266497" cy="332704"/>
            </a:xfrm>
            <a:prstGeom prst="rect">
              <a:avLst/>
            </a:prstGeom>
          </p:spPr>
        </p:pic>
      </p:grpSp>
      <p:sp>
        <p:nvSpPr>
          <p:cNvPr id="18" name="ZoneTexte 17">
            <a:extLst>
              <a:ext uri="{FF2B5EF4-FFF2-40B4-BE49-F238E27FC236}">
                <a16:creationId xmlns:a16="http://schemas.microsoft.com/office/drawing/2014/main" id="{36F5A6A6-8A70-064E-B83F-030B050F898B}"/>
              </a:ext>
            </a:extLst>
          </p:cNvPr>
          <p:cNvSpPr txBox="1"/>
          <p:nvPr/>
        </p:nvSpPr>
        <p:spPr bwMode="auto">
          <a:xfrm>
            <a:off x="9159764" y="1702676"/>
            <a:ext cx="2402490" cy="276999"/>
          </a:xfrm>
          <a:prstGeom prst="rect">
            <a:avLst/>
          </a:prstGeom>
          <a:noFill/>
        </p:spPr>
        <p:txBody>
          <a:bodyPr wrap="square" rtlCol="0">
            <a:spAutoFit/>
          </a:bodyPr>
          <a:lstStyle/>
          <a:p>
            <a:pPr algn="r"/>
            <a:r>
              <a:rPr lang="fr-FR" sz="1200" i="1" dirty="0">
                <a:hlinkClick r:id="rId9"/>
              </a:rPr>
              <a:t>Accès direct</a:t>
            </a:r>
            <a:endParaRPr lang="fr-FR" sz="1200" i="1" dirty="0"/>
          </a:p>
        </p:txBody>
      </p:sp>
    </p:spTree>
    <p:extLst>
      <p:ext uri="{BB962C8B-B14F-4D97-AF65-F5344CB8AC3E}">
        <p14:creationId xmlns:p14="http://schemas.microsoft.com/office/powerpoint/2010/main" val="2416014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i="1" dirty="0" err="1"/>
              <a:t>euler</a:t>
            </a:r>
            <a:endParaRPr dirty="0"/>
          </a:p>
        </p:txBody>
      </p:sp>
      <p:pic>
        <p:nvPicPr>
          <p:cNvPr id="6" name="Image 3"/>
          <p:cNvPicPr>
            <a:picLocks noChangeAspect="1"/>
          </p:cNvPicPr>
          <p:nvPr/>
        </p:nvPicPr>
        <p:blipFill>
          <a:blip r:embed="rId3"/>
          <a:stretch/>
        </p:blipFill>
        <p:spPr bwMode="auto">
          <a:xfrm>
            <a:off x="10767317" y="381000"/>
            <a:ext cx="1396751" cy="1021888"/>
          </a:xfrm>
          <a:prstGeom prst="rect">
            <a:avLst/>
          </a:prstGeom>
        </p:spPr>
      </p:pic>
      <p:pic>
        <p:nvPicPr>
          <p:cNvPr id="12" name="Espace réservé du contenu 11">
            <a:extLst>
              <a:ext uri="{FF2B5EF4-FFF2-40B4-BE49-F238E27FC236}">
                <a16:creationId xmlns:a16="http://schemas.microsoft.com/office/drawing/2014/main" id="{803757E2-9367-7E4B-9D6A-FADBA519B8D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0201" y="1542509"/>
            <a:ext cx="11531600" cy="507835"/>
          </a:xfrm>
        </p:spPr>
      </p:pic>
      <p:pic>
        <p:nvPicPr>
          <p:cNvPr id="17" name="Image 16">
            <a:extLst>
              <a:ext uri="{FF2B5EF4-FFF2-40B4-BE49-F238E27FC236}">
                <a16:creationId xmlns:a16="http://schemas.microsoft.com/office/drawing/2014/main" id="{9B5F1BCB-6185-4B44-9791-7E6526695947}"/>
              </a:ext>
            </a:extLst>
          </p:cNvPr>
          <p:cNvPicPr>
            <a:picLocks noChangeAspect="1"/>
          </p:cNvPicPr>
          <p:nvPr/>
        </p:nvPicPr>
        <p:blipFill rotWithShape="1">
          <a:blip r:embed="rId5">
            <a:extLst>
              <a:ext uri="{28A0092B-C50C-407E-A947-70E740481C1C}">
                <a14:useLocalDpi xmlns:a14="http://schemas.microsoft.com/office/drawing/2010/main" val="0"/>
              </a:ext>
            </a:extLst>
          </a:blip>
          <a:srcRect b="87447"/>
          <a:stretch/>
        </p:blipFill>
        <p:spPr>
          <a:xfrm>
            <a:off x="330200" y="4693582"/>
            <a:ext cx="11531600" cy="359551"/>
          </a:xfrm>
          <a:prstGeom prst="rect">
            <a:avLst/>
          </a:prstGeom>
        </p:spPr>
      </p:pic>
      <p:grpSp>
        <p:nvGrpSpPr>
          <p:cNvPr id="22" name="Groupe 21">
            <a:extLst>
              <a:ext uri="{FF2B5EF4-FFF2-40B4-BE49-F238E27FC236}">
                <a16:creationId xmlns:a16="http://schemas.microsoft.com/office/drawing/2014/main" id="{C61D9A11-8021-F141-A9A4-00138CAC45CC}"/>
              </a:ext>
            </a:extLst>
          </p:cNvPr>
          <p:cNvGrpSpPr/>
          <p:nvPr/>
        </p:nvGrpSpPr>
        <p:grpSpPr>
          <a:xfrm>
            <a:off x="330200" y="5046418"/>
            <a:ext cx="11531601" cy="1474637"/>
            <a:chOff x="330200" y="5046418"/>
            <a:chExt cx="11531601" cy="1474637"/>
          </a:xfrm>
        </p:grpSpPr>
        <p:pic>
          <p:nvPicPr>
            <p:cNvPr id="18" name="Image 17">
              <a:extLst>
                <a:ext uri="{FF2B5EF4-FFF2-40B4-BE49-F238E27FC236}">
                  <a16:creationId xmlns:a16="http://schemas.microsoft.com/office/drawing/2014/main" id="{1BF49D43-F2BC-2D49-B5D4-EA204DE18BDB}"/>
                </a:ext>
              </a:extLst>
            </p:cNvPr>
            <p:cNvPicPr>
              <a:picLocks noChangeAspect="1"/>
            </p:cNvPicPr>
            <p:nvPr/>
          </p:nvPicPr>
          <p:blipFill rotWithShape="1">
            <a:blip r:embed="rId5">
              <a:extLst>
                <a:ext uri="{28A0092B-C50C-407E-A947-70E740481C1C}">
                  <a14:useLocalDpi xmlns:a14="http://schemas.microsoft.com/office/drawing/2010/main" val="0"/>
                </a:ext>
              </a:extLst>
            </a:blip>
            <a:srcRect t="82690"/>
            <a:stretch/>
          </p:blipFill>
          <p:spPr bwMode="auto">
            <a:xfrm>
              <a:off x="330200" y="5046418"/>
              <a:ext cx="11531600" cy="495821"/>
            </a:xfrm>
            <a:prstGeom prst="rect">
              <a:avLst/>
            </a:prstGeom>
          </p:spPr>
        </p:pic>
        <p:pic>
          <p:nvPicPr>
            <p:cNvPr id="20" name="Image 19">
              <a:extLst>
                <a:ext uri="{FF2B5EF4-FFF2-40B4-BE49-F238E27FC236}">
                  <a16:creationId xmlns:a16="http://schemas.microsoft.com/office/drawing/2014/main" id="{4E2EA1AD-F52E-EE45-A092-7D3586B9286D}"/>
                </a:ext>
              </a:extLst>
            </p:cNvPr>
            <p:cNvPicPr>
              <a:picLocks noChangeAspect="1"/>
            </p:cNvPicPr>
            <p:nvPr/>
          </p:nvPicPr>
          <p:blipFill rotWithShape="1">
            <a:blip r:embed="rId6">
              <a:extLst>
                <a:ext uri="{28A0092B-C50C-407E-A947-70E740481C1C}">
                  <a14:useLocalDpi xmlns:a14="http://schemas.microsoft.com/office/drawing/2010/main" val="0"/>
                </a:ext>
              </a:extLst>
            </a:blip>
            <a:srcRect l="646" r="4770"/>
            <a:stretch/>
          </p:blipFill>
          <p:spPr>
            <a:xfrm>
              <a:off x="330201" y="5543219"/>
              <a:ext cx="11531600" cy="977836"/>
            </a:xfrm>
            <a:prstGeom prst="rect">
              <a:avLst/>
            </a:prstGeom>
          </p:spPr>
        </p:pic>
      </p:grpSp>
      <p:sp>
        <p:nvSpPr>
          <p:cNvPr id="23" name="ZoneTexte 22">
            <a:extLst>
              <a:ext uri="{FF2B5EF4-FFF2-40B4-BE49-F238E27FC236}">
                <a16:creationId xmlns:a16="http://schemas.microsoft.com/office/drawing/2014/main" id="{404A124A-D40F-954B-95C4-5C0D89E3533B}"/>
              </a:ext>
            </a:extLst>
          </p:cNvPr>
          <p:cNvSpPr txBox="1"/>
          <p:nvPr/>
        </p:nvSpPr>
        <p:spPr>
          <a:xfrm>
            <a:off x="9459310" y="1702676"/>
            <a:ext cx="2402490" cy="276999"/>
          </a:xfrm>
          <a:prstGeom prst="rect">
            <a:avLst/>
          </a:prstGeom>
          <a:noFill/>
        </p:spPr>
        <p:txBody>
          <a:bodyPr wrap="square" rtlCol="0">
            <a:spAutoFit/>
          </a:bodyPr>
          <a:lstStyle/>
          <a:p>
            <a:pPr algn="r"/>
            <a:r>
              <a:rPr lang="fr-FR" sz="1200" i="1" dirty="0">
                <a:hlinkClick r:id="rId7"/>
              </a:rPr>
              <a:t>Accès direct</a:t>
            </a:r>
            <a:endParaRPr lang="fr-FR" sz="1200" i="1" dirty="0"/>
          </a:p>
        </p:txBody>
      </p:sp>
      <p:sp>
        <p:nvSpPr>
          <p:cNvPr id="24" name="ZoneTexte 23">
            <a:extLst>
              <a:ext uri="{FF2B5EF4-FFF2-40B4-BE49-F238E27FC236}">
                <a16:creationId xmlns:a16="http://schemas.microsoft.com/office/drawing/2014/main" id="{D3B890A4-5D3B-BE43-95ED-4E9C9238FEEE}"/>
              </a:ext>
            </a:extLst>
          </p:cNvPr>
          <p:cNvSpPr txBox="1"/>
          <p:nvPr/>
        </p:nvSpPr>
        <p:spPr bwMode="auto">
          <a:xfrm>
            <a:off x="9459310" y="4830248"/>
            <a:ext cx="2402490" cy="276999"/>
          </a:xfrm>
          <a:prstGeom prst="rect">
            <a:avLst/>
          </a:prstGeom>
          <a:noFill/>
        </p:spPr>
        <p:txBody>
          <a:bodyPr wrap="square" rtlCol="0">
            <a:spAutoFit/>
          </a:bodyPr>
          <a:lstStyle/>
          <a:p>
            <a:pPr algn="r"/>
            <a:r>
              <a:rPr lang="fr-FR" sz="1200" i="1" dirty="0">
                <a:hlinkClick r:id="rId8"/>
              </a:rPr>
              <a:t>Accès direct</a:t>
            </a:r>
            <a:endParaRPr lang="fr-FR" sz="1200" i="1" dirty="0"/>
          </a:p>
        </p:txBody>
      </p:sp>
      <p:pic>
        <p:nvPicPr>
          <p:cNvPr id="3" name="Image 2" descr="Une image contenant texte&#10;&#10;Description générée automatiquement">
            <a:extLst>
              <a:ext uri="{FF2B5EF4-FFF2-40B4-BE49-F238E27FC236}">
                <a16:creationId xmlns:a16="http://schemas.microsoft.com/office/drawing/2014/main" id="{9B285239-479A-BD45-BFC0-DAFAD57F241D}"/>
              </a:ext>
            </a:extLst>
          </p:cNvPr>
          <p:cNvPicPr>
            <a:picLocks noChangeAspect="1"/>
          </p:cNvPicPr>
          <p:nvPr/>
        </p:nvPicPr>
        <p:blipFill rotWithShape="1">
          <a:blip r:embed="rId9"/>
          <a:srcRect t="3714" b="-1"/>
          <a:stretch/>
        </p:blipFill>
        <p:spPr>
          <a:xfrm>
            <a:off x="335414" y="2052841"/>
            <a:ext cx="11531601" cy="2291163"/>
          </a:xfrm>
          <a:prstGeom prst="rect">
            <a:avLst/>
          </a:prstGeom>
        </p:spPr>
      </p:pic>
    </p:spTree>
    <p:extLst>
      <p:ext uri="{BB962C8B-B14F-4D97-AF65-F5344CB8AC3E}">
        <p14:creationId xmlns:p14="http://schemas.microsoft.com/office/powerpoint/2010/main" val="856820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04F92E-7515-B44C-8BD5-33F9110D4E29}"/>
              </a:ext>
            </a:extLst>
          </p:cNvPr>
          <p:cNvSpPr>
            <a:spLocks noGrp="1"/>
          </p:cNvSpPr>
          <p:nvPr>
            <p:ph type="subTitle" idx="1"/>
          </p:nvPr>
        </p:nvSpPr>
        <p:spPr>
          <a:xfrm>
            <a:off x="2667000" y="1033670"/>
            <a:ext cx="6858000" cy="3766930"/>
          </a:xfrm>
        </p:spPr>
        <p:txBody>
          <a:bodyPr>
            <a:normAutofit/>
          </a:bodyPr>
          <a:lstStyle/>
          <a:p>
            <a:pPr algn="l"/>
            <a:r>
              <a:rPr lang="fr-FR" sz="2100" dirty="0"/>
              <a:t>Possibilité de trouver </a:t>
            </a:r>
            <a:r>
              <a:rPr lang="fr-FR" sz="2100" b="1" dirty="0"/>
              <a:t>le glossaire </a:t>
            </a:r>
            <a:r>
              <a:rPr lang="fr-FR" sz="2100" dirty="0"/>
              <a:t>(ancien lexique) en allant dans « Rechercher une ressource ».</a:t>
            </a:r>
          </a:p>
          <a:p>
            <a:pPr algn="l"/>
            <a:endParaRPr lang="fr-FR" sz="2100" dirty="0"/>
          </a:p>
        </p:txBody>
      </p:sp>
      <p:pic>
        <p:nvPicPr>
          <p:cNvPr id="4" name="Image 3">
            <a:extLst>
              <a:ext uri="{FF2B5EF4-FFF2-40B4-BE49-F238E27FC236}">
                <a16:creationId xmlns:a16="http://schemas.microsoft.com/office/drawing/2014/main" id="{2D99DAA8-85A4-2743-BF73-D1CBE905256E}"/>
              </a:ext>
            </a:extLst>
          </p:cNvPr>
          <p:cNvPicPr>
            <a:picLocks noChangeAspect="1"/>
          </p:cNvPicPr>
          <p:nvPr/>
        </p:nvPicPr>
        <p:blipFill>
          <a:blip r:embed="rId3"/>
          <a:stretch>
            <a:fillRect/>
          </a:stretch>
        </p:blipFill>
        <p:spPr>
          <a:xfrm>
            <a:off x="1524001" y="1"/>
            <a:ext cx="5870563" cy="896595"/>
          </a:xfrm>
          <a:prstGeom prst="rect">
            <a:avLst/>
          </a:prstGeom>
        </p:spPr>
      </p:pic>
      <p:pic>
        <p:nvPicPr>
          <p:cNvPr id="6" name="Image 5">
            <a:extLst>
              <a:ext uri="{FF2B5EF4-FFF2-40B4-BE49-F238E27FC236}">
                <a16:creationId xmlns:a16="http://schemas.microsoft.com/office/drawing/2014/main" id="{237D8D0D-2EDA-1847-BA43-50B6B23FDDA5}"/>
              </a:ext>
            </a:extLst>
          </p:cNvPr>
          <p:cNvPicPr>
            <a:picLocks noChangeAspect="1"/>
          </p:cNvPicPr>
          <p:nvPr/>
        </p:nvPicPr>
        <p:blipFill>
          <a:blip r:embed="rId4"/>
          <a:stretch>
            <a:fillRect/>
          </a:stretch>
        </p:blipFill>
        <p:spPr>
          <a:xfrm>
            <a:off x="1861842" y="1974572"/>
            <a:ext cx="8468317" cy="4008784"/>
          </a:xfrm>
          <a:prstGeom prst="rect">
            <a:avLst/>
          </a:prstGeom>
          <a:ln>
            <a:solidFill>
              <a:srgbClr val="6978BB"/>
            </a:solidFill>
          </a:ln>
        </p:spPr>
      </p:pic>
    </p:spTree>
    <p:extLst>
      <p:ext uri="{BB962C8B-B14F-4D97-AF65-F5344CB8AC3E}">
        <p14:creationId xmlns:p14="http://schemas.microsoft.com/office/powerpoint/2010/main" val="781822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04F92E-7515-B44C-8BD5-33F9110D4E29}"/>
              </a:ext>
            </a:extLst>
          </p:cNvPr>
          <p:cNvSpPr>
            <a:spLocks noGrp="1"/>
          </p:cNvSpPr>
          <p:nvPr>
            <p:ph type="subTitle" idx="1"/>
          </p:nvPr>
        </p:nvSpPr>
        <p:spPr>
          <a:xfrm>
            <a:off x="2667000" y="1103587"/>
            <a:ext cx="6858000" cy="3697014"/>
          </a:xfrm>
        </p:spPr>
        <p:txBody>
          <a:bodyPr>
            <a:normAutofit/>
          </a:bodyPr>
          <a:lstStyle/>
          <a:p>
            <a:pPr marL="342900" indent="-342900">
              <a:buFont typeface="Arial" panose="020B0604020202020204" pitchFamily="34" charset="0"/>
              <a:buChar char="•"/>
            </a:pPr>
            <a:endParaRPr lang="fr-FR" sz="2100" dirty="0"/>
          </a:p>
          <a:p>
            <a:pPr marL="342900" indent="-342900">
              <a:buFont typeface="Arial" panose="020B0604020202020204" pitchFamily="34" charset="0"/>
              <a:buChar char="•"/>
            </a:pPr>
            <a:endParaRPr lang="fr-FR" sz="2100" dirty="0"/>
          </a:p>
          <a:p>
            <a:pPr algn="l"/>
            <a:endParaRPr lang="fr-FR" sz="2100" dirty="0"/>
          </a:p>
        </p:txBody>
      </p:sp>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pic>
        <p:nvPicPr>
          <p:cNvPr id="8" name="Image 7">
            <a:extLst>
              <a:ext uri="{FF2B5EF4-FFF2-40B4-BE49-F238E27FC236}">
                <a16:creationId xmlns:a16="http://schemas.microsoft.com/office/drawing/2014/main" id="{8E093E0E-BBC9-8C42-AF7F-03A01398D95A}"/>
              </a:ext>
            </a:extLst>
          </p:cNvPr>
          <p:cNvPicPr>
            <a:picLocks noChangeAspect="1"/>
          </p:cNvPicPr>
          <p:nvPr/>
        </p:nvPicPr>
        <p:blipFill>
          <a:blip r:embed="rId4"/>
          <a:stretch>
            <a:fillRect/>
          </a:stretch>
        </p:blipFill>
        <p:spPr>
          <a:xfrm>
            <a:off x="1809936" y="3225526"/>
            <a:ext cx="8572127" cy="3180852"/>
          </a:xfrm>
          <a:prstGeom prst="rect">
            <a:avLst/>
          </a:prstGeom>
          <a:ln>
            <a:solidFill>
              <a:srgbClr val="6978BB"/>
            </a:solidFill>
          </a:ln>
        </p:spPr>
      </p:pic>
      <p:pic>
        <p:nvPicPr>
          <p:cNvPr id="13" name="Image 12">
            <a:extLst>
              <a:ext uri="{FF2B5EF4-FFF2-40B4-BE49-F238E27FC236}">
                <a16:creationId xmlns:a16="http://schemas.microsoft.com/office/drawing/2014/main" id="{E893FC60-0E74-5348-8B82-85E29B417A98}"/>
              </a:ext>
            </a:extLst>
          </p:cNvPr>
          <p:cNvPicPr>
            <a:picLocks noChangeAspect="1"/>
          </p:cNvPicPr>
          <p:nvPr/>
        </p:nvPicPr>
        <p:blipFill>
          <a:blip r:embed="rId5"/>
          <a:stretch>
            <a:fillRect/>
          </a:stretch>
        </p:blipFill>
        <p:spPr>
          <a:xfrm>
            <a:off x="1809937" y="1615607"/>
            <a:ext cx="8572127" cy="1376618"/>
          </a:xfrm>
          <a:prstGeom prst="rect">
            <a:avLst/>
          </a:prstGeom>
          <a:ln>
            <a:solidFill>
              <a:srgbClr val="6978BB"/>
            </a:solidFill>
          </a:ln>
        </p:spPr>
      </p:pic>
      <p:pic>
        <p:nvPicPr>
          <p:cNvPr id="17" name="Image 16">
            <a:extLst>
              <a:ext uri="{FF2B5EF4-FFF2-40B4-BE49-F238E27FC236}">
                <a16:creationId xmlns:a16="http://schemas.microsoft.com/office/drawing/2014/main" id="{F82C4698-674A-6D4C-8C2C-5113D9A3B1C1}"/>
              </a:ext>
            </a:extLst>
          </p:cNvPr>
          <p:cNvPicPr>
            <a:picLocks noChangeAspect="1"/>
          </p:cNvPicPr>
          <p:nvPr/>
        </p:nvPicPr>
        <p:blipFill>
          <a:blip r:embed="rId6"/>
          <a:stretch>
            <a:fillRect/>
          </a:stretch>
        </p:blipFill>
        <p:spPr>
          <a:xfrm>
            <a:off x="1809937" y="3738406"/>
            <a:ext cx="8572126" cy="2670894"/>
          </a:xfrm>
          <a:prstGeom prst="rect">
            <a:avLst/>
          </a:prstGeom>
        </p:spPr>
      </p:pic>
      <p:sp>
        <p:nvSpPr>
          <p:cNvPr id="18" name="Rectangle 17">
            <a:extLst>
              <a:ext uri="{FF2B5EF4-FFF2-40B4-BE49-F238E27FC236}">
                <a16:creationId xmlns:a16="http://schemas.microsoft.com/office/drawing/2014/main" id="{598D1B57-D04D-EB4B-A7C2-E852E1E95B1D}"/>
              </a:ext>
            </a:extLst>
          </p:cNvPr>
          <p:cNvSpPr/>
          <p:nvPr/>
        </p:nvSpPr>
        <p:spPr>
          <a:xfrm>
            <a:off x="4691270" y="4611757"/>
            <a:ext cx="1749287" cy="422146"/>
          </a:xfrm>
          <a:prstGeom prst="rect">
            <a:avLst/>
          </a:prstGeom>
          <a:noFill/>
          <a:ln w="38100">
            <a:solidFill>
              <a:srgbClr val="C00000"/>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FFE4B1C6-CDB3-6B44-8A54-57179FCD40A7}"/>
              </a:ext>
            </a:extLst>
          </p:cNvPr>
          <p:cNvSpPr txBox="1"/>
          <p:nvPr/>
        </p:nvSpPr>
        <p:spPr>
          <a:xfrm>
            <a:off x="7868522" y="559416"/>
            <a:ext cx="3312956"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spTree>
    <p:extLst>
      <p:ext uri="{BB962C8B-B14F-4D97-AF65-F5344CB8AC3E}">
        <p14:creationId xmlns:p14="http://schemas.microsoft.com/office/powerpoint/2010/main" val="68946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a:t>Sommaire de la réunion</a:t>
            </a:r>
            <a:endParaRPr dirty="0"/>
          </a:p>
        </p:txBody>
      </p:sp>
      <p:sp>
        <p:nvSpPr>
          <p:cNvPr id="5" name="Espace réservé du contenu 2"/>
          <p:cNvSpPr>
            <a:spLocks noGrp="1"/>
          </p:cNvSpPr>
          <p:nvPr>
            <p:ph idx="1"/>
          </p:nvPr>
        </p:nvSpPr>
        <p:spPr bwMode="auto"/>
        <p:txBody>
          <a:bodyPr>
            <a:normAutofit/>
          </a:bodyPr>
          <a:lstStyle/>
          <a:p>
            <a:pPr>
              <a:defRPr/>
            </a:pPr>
            <a:r>
              <a:rPr lang="fr-FR" dirty="0"/>
              <a:t>L’inspection pédagogique de mathématiques</a:t>
            </a:r>
            <a:endParaRPr dirty="0"/>
          </a:p>
          <a:p>
            <a:pPr>
              <a:defRPr/>
            </a:pPr>
            <a:r>
              <a:rPr lang="fr-FR" dirty="0"/>
              <a:t>Évolution des enseignements de mathématiques au lycée</a:t>
            </a:r>
          </a:p>
          <a:p>
            <a:pPr>
              <a:defRPr/>
            </a:pPr>
            <a:r>
              <a:rPr lang="fr-FR" dirty="0"/>
              <a:t>Le travail en classe : le raisonnement, les automatismes</a:t>
            </a:r>
            <a:endParaRPr dirty="0"/>
          </a:p>
          <a:p>
            <a:pPr>
              <a:defRPr/>
            </a:pPr>
            <a:r>
              <a:rPr lang="fr-FR" dirty="0"/>
              <a:t>Le plan mathématiques :</a:t>
            </a:r>
          </a:p>
          <a:p>
            <a:pPr lvl="1">
              <a:defRPr/>
            </a:pPr>
            <a:r>
              <a:rPr lang="fr-FR" sz="2400" dirty="0"/>
              <a:t>Résolution de problèmes</a:t>
            </a:r>
          </a:p>
          <a:p>
            <a:pPr lvl="1">
              <a:defRPr/>
            </a:pPr>
            <a:r>
              <a:rPr lang="fr-FR" sz="2400" dirty="0"/>
              <a:t>Des pratiques collaboratives</a:t>
            </a:r>
            <a:endParaRPr sz="2400" dirty="0"/>
          </a:p>
          <a:p>
            <a:pPr>
              <a:defRPr/>
            </a:pPr>
            <a:r>
              <a:rPr lang="fr-FR" dirty="0"/>
              <a:t>Euler-WIMS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19" name="ZoneTexte 18">
            <a:extLst>
              <a:ext uri="{FF2B5EF4-FFF2-40B4-BE49-F238E27FC236}">
                <a16:creationId xmlns:a16="http://schemas.microsoft.com/office/drawing/2014/main" id="{18D81D5A-175C-EC4A-805F-E738D9D0EAFF}"/>
              </a:ext>
            </a:extLst>
          </p:cNvPr>
          <p:cNvSpPr txBox="1"/>
          <p:nvPr/>
        </p:nvSpPr>
        <p:spPr>
          <a:xfrm>
            <a:off x="8051245" y="527264"/>
            <a:ext cx="2960593"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grpSp>
        <p:nvGrpSpPr>
          <p:cNvPr id="7" name="Groupe 6">
            <a:extLst>
              <a:ext uri="{FF2B5EF4-FFF2-40B4-BE49-F238E27FC236}">
                <a16:creationId xmlns:a16="http://schemas.microsoft.com/office/drawing/2014/main" id="{C3B42ADD-8996-447B-9041-0EB5D7059B22}"/>
              </a:ext>
            </a:extLst>
          </p:cNvPr>
          <p:cNvGrpSpPr/>
          <p:nvPr/>
        </p:nvGrpSpPr>
        <p:grpSpPr>
          <a:xfrm>
            <a:off x="1900011" y="2031027"/>
            <a:ext cx="8660523" cy="3723387"/>
            <a:chOff x="376010" y="2031026"/>
            <a:chExt cx="8660523" cy="3723387"/>
          </a:xfrm>
        </p:grpSpPr>
        <p:pic>
          <p:nvPicPr>
            <p:cNvPr id="14" name="Image 13">
              <a:extLst>
                <a:ext uri="{FF2B5EF4-FFF2-40B4-BE49-F238E27FC236}">
                  <a16:creationId xmlns:a16="http://schemas.microsoft.com/office/drawing/2014/main" id="{EB1CC20D-BE59-2743-8FD9-8F078EC34030}"/>
                </a:ext>
              </a:extLst>
            </p:cNvPr>
            <p:cNvPicPr>
              <a:picLocks noChangeAspect="1"/>
            </p:cNvPicPr>
            <p:nvPr/>
          </p:nvPicPr>
          <p:blipFill>
            <a:blip r:embed="rId4"/>
            <a:stretch>
              <a:fillRect/>
            </a:stretch>
          </p:blipFill>
          <p:spPr>
            <a:xfrm>
              <a:off x="376010" y="2031026"/>
              <a:ext cx="8660523" cy="3723387"/>
            </a:xfrm>
            <a:prstGeom prst="rect">
              <a:avLst/>
            </a:prstGeom>
            <a:ln>
              <a:solidFill>
                <a:srgbClr val="6978BB"/>
              </a:solidFill>
            </a:ln>
          </p:spPr>
        </p:pic>
        <p:pic>
          <p:nvPicPr>
            <p:cNvPr id="6" name="Image 5">
              <a:extLst>
                <a:ext uri="{FF2B5EF4-FFF2-40B4-BE49-F238E27FC236}">
                  <a16:creationId xmlns:a16="http://schemas.microsoft.com/office/drawing/2014/main" id="{D43755D0-A547-4EBC-9594-A75AB5D1201F}"/>
                </a:ext>
              </a:extLst>
            </p:cNvPr>
            <p:cNvPicPr/>
            <p:nvPr/>
          </p:nvPicPr>
          <p:blipFill>
            <a:blip r:embed="rId5"/>
            <a:stretch>
              <a:fillRect/>
            </a:stretch>
          </p:blipFill>
          <p:spPr>
            <a:xfrm>
              <a:off x="619850" y="2031026"/>
              <a:ext cx="8148140" cy="1492462"/>
            </a:xfrm>
            <a:prstGeom prst="rect">
              <a:avLst/>
            </a:prstGeom>
          </p:spPr>
        </p:pic>
      </p:grpSp>
    </p:spTree>
    <p:extLst>
      <p:ext uri="{BB962C8B-B14F-4D97-AF65-F5344CB8AC3E}">
        <p14:creationId xmlns:p14="http://schemas.microsoft.com/office/powerpoint/2010/main" val="90435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D04F92E-7515-B44C-8BD5-33F9110D4E29}"/>
              </a:ext>
            </a:extLst>
          </p:cNvPr>
          <p:cNvSpPr>
            <a:spLocks noGrp="1"/>
          </p:cNvSpPr>
          <p:nvPr>
            <p:ph type="subTitle" idx="1"/>
          </p:nvPr>
        </p:nvSpPr>
        <p:spPr>
          <a:xfrm>
            <a:off x="2667000" y="1103587"/>
            <a:ext cx="6858000" cy="3697014"/>
          </a:xfrm>
        </p:spPr>
        <p:txBody>
          <a:bodyPr>
            <a:normAutofit/>
          </a:bodyPr>
          <a:lstStyle/>
          <a:p>
            <a:pPr marL="342900" indent="-342900">
              <a:buFont typeface="Arial" panose="020B0604020202020204" pitchFamily="34" charset="0"/>
              <a:buChar char="•"/>
            </a:pPr>
            <a:endParaRPr lang="fr-FR" sz="2100" dirty="0"/>
          </a:p>
          <a:p>
            <a:pPr marL="342900" indent="-342900">
              <a:buFont typeface="Arial" panose="020B0604020202020204" pitchFamily="34" charset="0"/>
              <a:buChar char="•"/>
            </a:pPr>
            <a:endParaRPr lang="fr-FR" sz="2100" dirty="0"/>
          </a:p>
          <a:p>
            <a:pPr algn="l"/>
            <a:endParaRPr lang="fr-FR" sz="2100" dirty="0"/>
          </a:p>
        </p:txBody>
      </p:sp>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2" name="ZoneTexte 1">
            <a:extLst>
              <a:ext uri="{FF2B5EF4-FFF2-40B4-BE49-F238E27FC236}">
                <a16:creationId xmlns:a16="http://schemas.microsoft.com/office/drawing/2014/main" id="{F3707209-1685-F64F-B281-32496FDE0C13}"/>
              </a:ext>
            </a:extLst>
          </p:cNvPr>
          <p:cNvSpPr txBox="1"/>
          <p:nvPr/>
        </p:nvSpPr>
        <p:spPr>
          <a:xfrm>
            <a:off x="7922491" y="396237"/>
            <a:ext cx="3205018"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pic>
        <p:nvPicPr>
          <p:cNvPr id="9" name="Image 8">
            <a:extLst>
              <a:ext uri="{FF2B5EF4-FFF2-40B4-BE49-F238E27FC236}">
                <a16:creationId xmlns:a16="http://schemas.microsoft.com/office/drawing/2014/main" id="{C24B3020-8AB4-9848-908B-1BDF242B2A78}"/>
              </a:ext>
            </a:extLst>
          </p:cNvPr>
          <p:cNvPicPr>
            <a:picLocks noChangeAspect="1"/>
          </p:cNvPicPr>
          <p:nvPr/>
        </p:nvPicPr>
        <p:blipFill rotWithShape="1">
          <a:blip r:embed="rId4"/>
          <a:srcRect b="38179"/>
          <a:stretch/>
        </p:blipFill>
        <p:spPr>
          <a:xfrm>
            <a:off x="1849549" y="896596"/>
            <a:ext cx="8322751" cy="2515659"/>
          </a:xfrm>
          <a:prstGeom prst="rect">
            <a:avLst/>
          </a:prstGeom>
          <a:ln>
            <a:solidFill>
              <a:srgbClr val="6978BB"/>
            </a:solidFill>
          </a:ln>
        </p:spPr>
      </p:pic>
      <p:pic>
        <p:nvPicPr>
          <p:cNvPr id="7" name="Image 6">
            <a:extLst>
              <a:ext uri="{FF2B5EF4-FFF2-40B4-BE49-F238E27FC236}">
                <a16:creationId xmlns:a16="http://schemas.microsoft.com/office/drawing/2014/main" id="{41A6A875-9939-412B-92C9-73A8BEBA9020}"/>
              </a:ext>
            </a:extLst>
          </p:cNvPr>
          <p:cNvPicPr/>
          <p:nvPr/>
        </p:nvPicPr>
        <p:blipFill>
          <a:blip r:embed="rId5"/>
          <a:stretch>
            <a:fillRect/>
          </a:stretch>
        </p:blipFill>
        <p:spPr>
          <a:xfrm>
            <a:off x="1849548" y="3543282"/>
            <a:ext cx="8367878" cy="2040655"/>
          </a:xfrm>
          <a:prstGeom prst="rect">
            <a:avLst/>
          </a:prstGeom>
        </p:spPr>
      </p:pic>
    </p:spTree>
    <p:extLst>
      <p:ext uri="{BB962C8B-B14F-4D97-AF65-F5344CB8AC3E}">
        <p14:creationId xmlns:p14="http://schemas.microsoft.com/office/powerpoint/2010/main" val="2353105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2" name="ZoneTexte 1">
            <a:extLst>
              <a:ext uri="{FF2B5EF4-FFF2-40B4-BE49-F238E27FC236}">
                <a16:creationId xmlns:a16="http://schemas.microsoft.com/office/drawing/2014/main" id="{F3707209-1685-F64F-B281-32496FDE0C13}"/>
              </a:ext>
            </a:extLst>
          </p:cNvPr>
          <p:cNvSpPr txBox="1"/>
          <p:nvPr/>
        </p:nvSpPr>
        <p:spPr>
          <a:xfrm>
            <a:off x="7884514" y="448298"/>
            <a:ext cx="3243929"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grpSp>
        <p:nvGrpSpPr>
          <p:cNvPr id="18" name="Groupe 17">
            <a:extLst>
              <a:ext uri="{FF2B5EF4-FFF2-40B4-BE49-F238E27FC236}">
                <a16:creationId xmlns:a16="http://schemas.microsoft.com/office/drawing/2014/main" id="{9EB133AC-3C6F-495E-AC0D-E55A8B0AD6F5}"/>
              </a:ext>
            </a:extLst>
          </p:cNvPr>
          <p:cNvGrpSpPr/>
          <p:nvPr/>
        </p:nvGrpSpPr>
        <p:grpSpPr>
          <a:xfrm>
            <a:off x="1524001" y="1008798"/>
            <a:ext cx="9034271" cy="5849203"/>
            <a:chOff x="0" y="1008797"/>
            <a:chExt cx="9034271" cy="5849203"/>
          </a:xfrm>
        </p:grpSpPr>
        <p:pic>
          <p:nvPicPr>
            <p:cNvPr id="6" name="Image 5">
              <a:extLst>
                <a:ext uri="{FF2B5EF4-FFF2-40B4-BE49-F238E27FC236}">
                  <a16:creationId xmlns:a16="http://schemas.microsoft.com/office/drawing/2014/main" id="{3355A068-94B2-4D20-BBA9-C5F9E897CEA3}"/>
                </a:ext>
              </a:extLst>
            </p:cNvPr>
            <p:cNvPicPr>
              <a:picLocks noChangeAspect="1"/>
            </p:cNvPicPr>
            <p:nvPr/>
          </p:nvPicPr>
          <p:blipFill rotWithShape="1">
            <a:blip r:embed="rId4"/>
            <a:srcRect t="5659" r="1196" b="67232"/>
            <a:stretch/>
          </p:blipFill>
          <p:spPr>
            <a:xfrm>
              <a:off x="225287" y="1008797"/>
              <a:ext cx="8589529" cy="692331"/>
            </a:xfrm>
            <a:prstGeom prst="rect">
              <a:avLst/>
            </a:prstGeom>
          </p:spPr>
        </p:pic>
        <p:pic>
          <p:nvPicPr>
            <p:cNvPr id="14" name="Image 13">
              <a:extLst>
                <a:ext uri="{FF2B5EF4-FFF2-40B4-BE49-F238E27FC236}">
                  <a16:creationId xmlns:a16="http://schemas.microsoft.com/office/drawing/2014/main" id="{0BCC54A5-1302-4C64-8A67-B23F53F088C4}"/>
                </a:ext>
              </a:extLst>
            </p:cNvPr>
            <p:cNvPicPr>
              <a:picLocks noChangeAspect="1"/>
            </p:cNvPicPr>
            <p:nvPr/>
          </p:nvPicPr>
          <p:blipFill rotWithShape="1">
            <a:blip r:embed="rId5"/>
            <a:srcRect r="9562"/>
            <a:stretch/>
          </p:blipFill>
          <p:spPr>
            <a:xfrm>
              <a:off x="0" y="3296636"/>
              <a:ext cx="4828032" cy="3561364"/>
            </a:xfrm>
            <a:prstGeom prst="rect">
              <a:avLst/>
            </a:prstGeom>
          </p:spPr>
        </p:pic>
        <p:pic>
          <p:nvPicPr>
            <p:cNvPr id="16" name="Image 15">
              <a:extLst>
                <a:ext uri="{FF2B5EF4-FFF2-40B4-BE49-F238E27FC236}">
                  <a16:creationId xmlns:a16="http://schemas.microsoft.com/office/drawing/2014/main" id="{DAE2FFF5-76B8-4E90-BF1C-7E1254D88FC5}"/>
                </a:ext>
              </a:extLst>
            </p:cNvPr>
            <p:cNvPicPr>
              <a:picLocks noChangeAspect="1"/>
            </p:cNvPicPr>
            <p:nvPr/>
          </p:nvPicPr>
          <p:blipFill rotWithShape="1">
            <a:blip r:embed="rId6"/>
            <a:srcRect r="21397"/>
            <a:stretch/>
          </p:blipFill>
          <p:spPr>
            <a:xfrm>
              <a:off x="4814170" y="4225945"/>
              <a:ext cx="4220101" cy="1893499"/>
            </a:xfrm>
            <a:prstGeom prst="rect">
              <a:avLst/>
            </a:prstGeom>
          </p:spPr>
        </p:pic>
        <p:pic>
          <p:nvPicPr>
            <p:cNvPr id="17" name="Image 16">
              <a:extLst>
                <a:ext uri="{FF2B5EF4-FFF2-40B4-BE49-F238E27FC236}">
                  <a16:creationId xmlns:a16="http://schemas.microsoft.com/office/drawing/2014/main" id="{4C67E5B7-B615-439B-8B5E-266A1D57FF5C}"/>
                </a:ext>
              </a:extLst>
            </p:cNvPr>
            <p:cNvPicPr>
              <a:picLocks noChangeAspect="1"/>
            </p:cNvPicPr>
            <p:nvPr/>
          </p:nvPicPr>
          <p:blipFill rotWithShape="1">
            <a:blip r:embed="rId4"/>
            <a:srcRect t="40357"/>
            <a:stretch/>
          </p:blipFill>
          <p:spPr>
            <a:xfrm>
              <a:off x="225287" y="1747353"/>
              <a:ext cx="8693426" cy="1523192"/>
            </a:xfrm>
            <a:prstGeom prst="rect">
              <a:avLst/>
            </a:prstGeom>
          </p:spPr>
        </p:pic>
      </p:grpSp>
    </p:spTree>
    <p:extLst>
      <p:ext uri="{BB962C8B-B14F-4D97-AF65-F5344CB8AC3E}">
        <p14:creationId xmlns:p14="http://schemas.microsoft.com/office/powerpoint/2010/main" val="2901303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2" name="ZoneTexte 1">
            <a:extLst>
              <a:ext uri="{FF2B5EF4-FFF2-40B4-BE49-F238E27FC236}">
                <a16:creationId xmlns:a16="http://schemas.microsoft.com/office/drawing/2014/main" id="{F3707209-1685-F64F-B281-32496FDE0C13}"/>
              </a:ext>
            </a:extLst>
          </p:cNvPr>
          <p:cNvSpPr txBox="1"/>
          <p:nvPr/>
        </p:nvSpPr>
        <p:spPr>
          <a:xfrm>
            <a:off x="7945516" y="387727"/>
            <a:ext cx="3185563" cy="369332"/>
          </a:xfrm>
          <a:prstGeom prst="rect">
            <a:avLst/>
          </a:prstGeom>
          <a:noFill/>
        </p:spPr>
        <p:txBody>
          <a:bodyPr wrap="square" rtlCol="0">
            <a:spAutoFit/>
          </a:bodyPr>
          <a:lstStyle/>
          <a:p>
            <a:pPr algn="ctr"/>
            <a:r>
              <a:rPr lang="fr-FR" b="1" dirty="0">
                <a:solidFill>
                  <a:srgbClr val="C00000"/>
                </a:solidFill>
              </a:rPr>
              <a:t>Nouveauté : Devoir libre</a:t>
            </a:r>
            <a:endParaRPr lang="fr-FR" dirty="0">
              <a:solidFill>
                <a:srgbClr val="C00000"/>
              </a:solidFill>
            </a:endParaRPr>
          </a:p>
        </p:txBody>
      </p:sp>
      <p:pic>
        <p:nvPicPr>
          <p:cNvPr id="10" name="Image 9">
            <a:extLst>
              <a:ext uri="{FF2B5EF4-FFF2-40B4-BE49-F238E27FC236}">
                <a16:creationId xmlns:a16="http://schemas.microsoft.com/office/drawing/2014/main" id="{BBF8B173-3851-4EB2-AED1-D64053219C01}"/>
              </a:ext>
            </a:extLst>
          </p:cNvPr>
          <p:cNvPicPr/>
          <p:nvPr/>
        </p:nvPicPr>
        <p:blipFill rotWithShape="1">
          <a:blip r:embed="rId4"/>
          <a:srcRect l="1626" t="6959" r="1273" b="84035"/>
          <a:stretch/>
        </p:blipFill>
        <p:spPr>
          <a:xfrm>
            <a:off x="2731008" y="811734"/>
            <a:ext cx="6729984" cy="230232"/>
          </a:xfrm>
          <a:prstGeom prst="rect">
            <a:avLst/>
          </a:prstGeom>
        </p:spPr>
      </p:pic>
      <p:pic>
        <p:nvPicPr>
          <p:cNvPr id="4" name="Image 3">
            <a:extLst>
              <a:ext uri="{FF2B5EF4-FFF2-40B4-BE49-F238E27FC236}">
                <a16:creationId xmlns:a16="http://schemas.microsoft.com/office/drawing/2014/main" id="{5850DE36-6C6F-4AD5-9900-5EC7A70E410F}"/>
              </a:ext>
            </a:extLst>
          </p:cNvPr>
          <p:cNvPicPr>
            <a:picLocks noChangeAspect="1"/>
          </p:cNvPicPr>
          <p:nvPr/>
        </p:nvPicPr>
        <p:blipFill>
          <a:blip r:embed="rId5"/>
          <a:stretch>
            <a:fillRect/>
          </a:stretch>
        </p:blipFill>
        <p:spPr>
          <a:xfrm>
            <a:off x="1538566" y="2736723"/>
            <a:ext cx="9080666" cy="409002"/>
          </a:xfrm>
          <a:prstGeom prst="rect">
            <a:avLst/>
          </a:prstGeom>
        </p:spPr>
      </p:pic>
      <p:pic>
        <p:nvPicPr>
          <p:cNvPr id="8" name="Image 7">
            <a:extLst>
              <a:ext uri="{FF2B5EF4-FFF2-40B4-BE49-F238E27FC236}">
                <a16:creationId xmlns:a16="http://schemas.microsoft.com/office/drawing/2014/main" id="{45DB19C6-1F0C-4051-B4F3-57617DAC4B0D}"/>
              </a:ext>
            </a:extLst>
          </p:cNvPr>
          <p:cNvPicPr>
            <a:picLocks noChangeAspect="1"/>
          </p:cNvPicPr>
          <p:nvPr/>
        </p:nvPicPr>
        <p:blipFill>
          <a:blip r:embed="rId6"/>
          <a:stretch>
            <a:fillRect/>
          </a:stretch>
        </p:blipFill>
        <p:spPr>
          <a:xfrm>
            <a:off x="1538567" y="3161873"/>
            <a:ext cx="4103849" cy="3423417"/>
          </a:xfrm>
          <a:prstGeom prst="rect">
            <a:avLst/>
          </a:prstGeom>
        </p:spPr>
      </p:pic>
      <p:pic>
        <p:nvPicPr>
          <p:cNvPr id="12" name="Image 11">
            <a:extLst>
              <a:ext uri="{FF2B5EF4-FFF2-40B4-BE49-F238E27FC236}">
                <a16:creationId xmlns:a16="http://schemas.microsoft.com/office/drawing/2014/main" id="{397F8529-FF79-4801-B329-E1DF3B8278FB}"/>
              </a:ext>
            </a:extLst>
          </p:cNvPr>
          <p:cNvPicPr>
            <a:picLocks noChangeAspect="1"/>
          </p:cNvPicPr>
          <p:nvPr/>
        </p:nvPicPr>
        <p:blipFill>
          <a:blip r:embed="rId7"/>
          <a:stretch>
            <a:fillRect/>
          </a:stretch>
        </p:blipFill>
        <p:spPr>
          <a:xfrm>
            <a:off x="5893592" y="3145726"/>
            <a:ext cx="4103849" cy="1653289"/>
          </a:xfrm>
          <a:prstGeom prst="rect">
            <a:avLst/>
          </a:prstGeom>
        </p:spPr>
      </p:pic>
      <p:pic>
        <p:nvPicPr>
          <p:cNvPr id="15" name="Image 14">
            <a:extLst>
              <a:ext uri="{FF2B5EF4-FFF2-40B4-BE49-F238E27FC236}">
                <a16:creationId xmlns:a16="http://schemas.microsoft.com/office/drawing/2014/main" id="{60D7866F-407C-4C33-8051-B91AB2F2F16C}"/>
              </a:ext>
            </a:extLst>
          </p:cNvPr>
          <p:cNvPicPr>
            <a:picLocks noChangeAspect="1"/>
          </p:cNvPicPr>
          <p:nvPr/>
        </p:nvPicPr>
        <p:blipFill>
          <a:blip r:embed="rId8"/>
          <a:stretch>
            <a:fillRect/>
          </a:stretch>
        </p:blipFill>
        <p:spPr>
          <a:xfrm>
            <a:off x="7495816" y="4873580"/>
            <a:ext cx="1270232" cy="254046"/>
          </a:xfrm>
          <a:prstGeom prst="rect">
            <a:avLst/>
          </a:prstGeom>
        </p:spPr>
      </p:pic>
      <p:pic>
        <p:nvPicPr>
          <p:cNvPr id="20" name="Image 19">
            <a:extLst>
              <a:ext uri="{FF2B5EF4-FFF2-40B4-BE49-F238E27FC236}">
                <a16:creationId xmlns:a16="http://schemas.microsoft.com/office/drawing/2014/main" id="{7EA7699F-8E0A-4959-A1B7-9E207FEB587B}"/>
              </a:ext>
            </a:extLst>
          </p:cNvPr>
          <p:cNvPicPr>
            <a:picLocks noChangeAspect="1"/>
          </p:cNvPicPr>
          <p:nvPr/>
        </p:nvPicPr>
        <p:blipFill rotWithShape="1">
          <a:blip r:embed="rId9"/>
          <a:srcRect t="10320"/>
          <a:stretch/>
        </p:blipFill>
        <p:spPr>
          <a:xfrm>
            <a:off x="5893592" y="5084064"/>
            <a:ext cx="3872201" cy="1080183"/>
          </a:xfrm>
          <a:prstGeom prst="rect">
            <a:avLst/>
          </a:prstGeom>
        </p:spPr>
      </p:pic>
      <p:pic>
        <p:nvPicPr>
          <p:cNvPr id="22" name="Image 21">
            <a:extLst>
              <a:ext uri="{FF2B5EF4-FFF2-40B4-BE49-F238E27FC236}">
                <a16:creationId xmlns:a16="http://schemas.microsoft.com/office/drawing/2014/main" id="{0FF36C3A-14AD-41E2-980F-47C4ECE5B99B}"/>
              </a:ext>
            </a:extLst>
          </p:cNvPr>
          <p:cNvPicPr>
            <a:picLocks noChangeAspect="1"/>
          </p:cNvPicPr>
          <p:nvPr/>
        </p:nvPicPr>
        <p:blipFill>
          <a:blip r:embed="rId10"/>
          <a:stretch>
            <a:fillRect/>
          </a:stretch>
        </p:blipFill>
        <p:spPr>
          <a:xfrm>
            <a:off x="6386452" y="6380027"/>
            <a:ext cx="2886478" cy="428685"/>
          </a:xfrm>
          <a:prstGeom prst="rect">
            <a:avLst/>
          </a:prstGeom>
        </p:spPr>
      </p:pic>
      <p:pic>
        <p:nvPicPr>
          <p:cNvPr id="24" name="Image 23">
            <a:extLst>
              <a:ext uri="{FF2B5EF4-FFF2-40B4-BE49-F238E27FC236}">
                <a16:creationId xmlns:a16="http://schemas.microsoft.com/office/drawing/2014/main" id="{F2BACC68-6B03-4B55-B225-C2CC88A405A8}"/>
              </a:ext>
            </a:extLst>
          </p:cNvPr>
          <p:cNvPicPr>
            <a:picLocks noChangeAspect="1"/>
          </p:cNvPicPr>
          <p:nvPr/>
        </p:nvPicPr>
        <p:blipFill>
          <a:blip r:embed="rId11"/>
          <a:stretch>
            <a:fillRect/>
          </a:stretch>
        </p:blipFill>
        <p:spPr>
          <a:xfrm>
            <a:off x="2542948" y="1005946"/>
            <a:ext cx="6729983" cy="1749796"/>
          </a:xfrm>
          <a:prstGeom prst="rect">
            <a:avLst/>
          </a:prstGeom>
        </p:spPr>
      </p:pic>
    </p:spTree>
    <p:extLst>
      <p:ext uri="{BB962C8B-B14F-4D97-AF65-F5344CB8AC3E}">
        <p14:creationId xmlns:p14="http://schemas.microsoft.com/office/powerpoint/2010/main" val="15209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64A231-A3A6-CF4C-8E59-4FEBF4B75521}"/>
              </a:ext>
            </a:extLst>
          </p:cNvPr>
          <p:cNvPicPr>
            <a:picLocks noChangeAspect="1"/>
          </p:cNvPicPr>
          <p:nvPr/>
        </p:nvPicPr>
        <p:blipFill>
          <a:blip r:embed="rId3"/>
          <a:stretch>
            <a:fillRect/>
          </a:stretch>
        </p:blipFill>
        <p:spPr>
          <a:xfrm>
            <a:off x="1524001" y="1"/>
            <a:ext cx="5870563" cy="896595"/>
          </a:xfrm>
          <a:prstGeom prst="rect">
            <a:avLst/>
          </a:prstGeom>
        </p:spPr>
      </p:pic>
      <p:sp>
        <p:nvSpPr>
          <p:cNvPr id="13" name="ZoneTexte 12">
            <a:extLst>
              <a:ext uri="{FF2B5EF4-FFF2-40B4-BE49-F238E27FC236}">
                <a16:creationId xmlns:a16="http://schemas.microsoft.com/office/drawing/2014/main" id="{25B0BB28-13DC-450A-AF76-107DF5060B8C}"/>
              </a:ext>
            </a:extLst>
          </p:cNvPr>
          <p:cNvSpPr txBox="1"/>
          <p:nvPr/>
        </p:nvSpPr>
        <p:spPr>
          <a:xfrm>
            <a:off x="2596896" y="1970640"/>
            <a:ext cx="6998208" cy="646331"/>
          </a:xfrm>
          <a:prstGeom prst="rect">
            <a:avLst/>
          </a:prstGeom>
          <a:noFill/>
        </p:spPr>
        <p:txBody>
          <a:bodyPr wrap="square">
            <a:spAutoFit/>
          </a:bodyPr>
          <a:lstStyle/>
          <a:p>
            <a:pPr algn="l"/>
            <a:r>
              <a:rPr lang="fr-FR" dirty="0"/>
              <a:t>Vous pouvez découvrir toutes les nouveautés de la dernière version 4.22 du serveur en consultant </a:t>
            </a:r>
            <a:r>
              <a:rPr lang="fr-FR" dirty="0">
                <a:hlinkClick r:id="rId4"/>
              </a:rPr>
              <a:t>ce document </a:t>
            </a:r>
            <a:r>
              <a:rPr lang="fr-FR" dirty="0" err="1">
                <a:hlinkClick r:id="rId4"/>
              </a:rPr>
              <a:t>pdf</a:t>
            </a:r>
            <a:r>
              <a:rPr lang="fr-FR" dirty="0"/>
              <a:t>. </a:t>
            </a:r>
          </a:p>
        </p:txBody>
      </p:sp>
    </p:spTree>
    <p:extLst>
      <p:ext uri="{BB962C8B-B14F-4D97-AF65-F5344CB8AC3E}">
        <p14:creationId xmlns:p14="http://schemas.microsoft.com/office/powerpoint/2010/main" val="1530495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dirty="0"/>
              <a:t>Formations</a:t>
            </a:r>
            <a:endParaRPr dirty="0"/>
          </a:p>
        </p:txBody>
      </p:sp>
      <p:sp>
        <p:nvSpPr>
          <p:cNvPr id="5" name="Espace réservé du contenu 2"/>
          <p:cNvSpPr>
            <a:spLocks noGrp="1"/>
          </p:cNvSpPr>
          <p:nvPr>
            <p:ph idx="1"/>
          </p:nvPr>
        </p:nvSpPr>
        <p:spPr bwMode="auto"/>
        <p:txBody>
          <a:bodyPr/>
          <a:lstStyle/>
          <a:p>
            <a:pPr algn="just">
              <a:defRPr/>
            </a:pPr>
            <a:endParaRPr lang="fr-FR" b="1" dirty="0"/>
          </a:p>
          <a:p>
            <a:pPr algn="just">
              <a:defRPr/>
            </a:pPr>
            <a:r>
              <a:rPr lang="fr-FR" b="1" dirty="0"/>
              <a:t>Inscription au PAF (jusqu'au 22 septembre 2021)</a:t>
            </a:r>
            <a:endParaRPr dirty="0"/>
          </a:p>
          <a:p>
            <a:pPr algn="just">
              <a:defRPr/>
            </a:pPr>
            <a:endParaRPr lang="fr-FR" b="1" dirty="0"/>
          </a:p>
          <a:p>
            <a:pPr algn="just">
              <a:defRPr/>
            </a:pPr>
            <a:r>
              <a:rPr lang="fr-FR" b="1" dirty="0"/>
              <a:t>Sur </a:t>
            </a:r>
            <a:r>
              <a:rPr lang="fr-FR" b="1" u="sng" dirty="0" err="1">
                <a:hlinkClick r:id="rId3" tooltip="https://euler.ac-versailles.fr/article550.html"/>
              </a:rPr>
              <a:t>euler</a:t>
            </a:r>
            <a:r>
              <a:rPr lang="fr-FR" b="1" dirty="0"/>
              <a:t> : </a:t>
            </a:r>
            <a:endParaRPr dirty="0"/>
          </a:p>
          <a:p>
            <a:pPr marL="400050" lvl="1" indent="0" algn="just">
              <a:buNone/>
              <a:defRPr/>
            </a:pPr>
            <a:r>
              <a:rPr lang="fr-FR" sz="2200" b="0" i="0" u="none" strike="noStrike" cap="none" spc="0" dirty="0">
                <a:solidFill>
                  <a:schemeClr val="tx1"/>
                </a:solidFill>
                <a:latin typeface="+mn-lt"/>
                <a:ea typeface="+mn-ea"/>
                <a:cs typeface="+mn-cs"/>
              </a:rPr>
              <a:t>la liste des formations au PAF concernant les mathématiques, SNT et NSI, avec ou sans descriptifs.</a:t>
            </a:r>
            <a:endParaRPr sz="2200" b="1" dirty="0"/>
          </a:p>
          <a:p>
            <a:pPr algn="just">
              <a:defRPr/>
            </a:pPr>
            <a:endParaRPr lang="fr-FR" b="1" dirty="0"/>
          </a:p>
          <a:p>
            <a:pPr algn="just">
              <a:defRPr/>
            </a:pPr>
            <a:r>
              <a:rPr lang="fr-FR" b="1" dirty="0"/>
              <a:t>Possibilité de demander des Formations à Initiative Locale (FIL) à chaque retour de petites vacances.</a:t>
            </a:r>
            <a:endParaRPr lang="fr-FR" b="0" dirty="0"/>
          </a:p>
          <a:p>
            <a:pPr lvl="1" algn="just">
              <a:defRPr/>
            </a:pPr>
            <a:endParaRPr dirty="0"/>
          </a:p>
          <a:p>
            <a:pPr algn="just">
              <a:defRPr/>
            </a:pPr>
            <a:endParaRPr lang="fr-FR" b="1" dirty="0"/>
          </a:p>
        </p:txBody>
      </p:sp>
      <p:pic>
        <p:nvPicPr>
          <p:cNvPr id="6" name="Image 3"/>
          <p:cNvPicPr>
            <a:picLocks noChangeAspect="1"/>
          </p:cNvPicPr>
          <p:nvPr/>
        </p:nvPicPr>
        <p:blipFill>
          <a:blip r:embed="rId4"/>
          <a:stretch/>
        </p:blipFill>
        <p:spPr bwMode="auto">
          <a:xfrm>
            <a:off x="10767317" y="381000"/>
            <a:ext cx="1396751" cy="102188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09600" y="485273"/>
            <a:ext cx="10972800" cy="990600"/>
          </a:xfrm>
        </p:spPr>
        <p:txBody>
          <a:bodyPr/>
          <a:lstStyle/>
          <a:p>
            <a:pPr>
              <a:defRPr/>
            </a:pPr>
            <a:r>
              <a:rPr lang="fr-FR" dirty="0"/>
              <a:t>Calendrier du DNB</a:t>
            </a:r>
            <a:endParaRPr dirty="0"/>
          </a:p>
        </p:txBody>
      </p:sp>
      <p:sp>
        <p:nvSpPr>
          <p:cNvPr id="5" name="Espace réservé du contenu 2"/>
          <p:cNvSpPr>
            <a:spLocks noGrp="1"/>
          </p:cNvSpPr>
          <p:nvPr>
            <p:ph idx="1"/>
          </p:nvPr>
        </p:nvSpPr>
        <p:spPr bwMode="auto"/>
        <p:txBody>
          <a:bodyPr/>
          <a:lstStyle/>
          <a:p>
            <a:pPr algn="just">
              <a:defRPr/>
            </a:pPr>
            <a:endParaRPr lang="fr-FR" b="1" dirty="0"/>
          </a:p>
          <a:p>
            <a:pPr lvl="1" algn="just">
              <a:defRPr/>
            </a:pPr>
            <a:r>
              <a:rPr lang="fr-FR" dirty="0"/>
              <a:t>Note de service du 22-09 publié au BO du 30 septembre 2021</a:t>
            </a:r>
          </a:p>
          <a:p>
            <a:pPr lvl="1" algn="just">
              <a:defRPr/>
            </a:pPr>
            <a:endParaRPr lang="fr-FR" b="1" dirty="0">
              <a:hlinkClick r:id="rId3"/>
            </a:endParaRPr>
          </a:p>
          <a:p>
            <a:pPr marL="274320" lvl="1" indent="0" algn="just">
              <a:buNone/>
              <a:defRPr/>
            </a:pPr>
            <a:r>
              <a:rPr lang="fr-FR" b="1" dirty="0">
                <a:hlinkClick r:id="rId3"/>
              </a:rPr>
              <a:t>https://www.education.gouv.fr/bo/21/Hebdo36/MENE2126480N.htm</a:t>
            </a:r>
            <a:r>
              <a:rPr lang="fr-FR" b="1" dirty="0"/>
              <a:t> </a:t>
            </a:r>
          </a:p>
          <a:p>
            <a:pPr lvl="1" algn="just">
              <a:defRPr/>
            </a:pPr>
            <a:endParaRPr lang="fr-FR" b="1" dirty="0"/>
          </a:p>
          <a:p>
            <a:pPr lvl="1" algn="just">
              <a:defRPr/>
            </a:pPr>
            <a:r>
              <a:rPr lang="fr-FR" b="1"/>
              <a:t>Session normale</a:t>
            </a:r>
            <a:r>
              <a:rPr lang="fr-FR" b="1" dirty="0"/>
              <a:t>:</a:t>
            </a:r>
          </a:p>
          <a:p>
            <a:pPr marL="274320" lvl="1" indent="0" algn="just">
              <a:buNone/>
              <a:defRPr/>
            </a:pPr>
            <a:r>
              <a:rPr lang="fr-FR" b="1" dirty="0"/>
              <a:t>	jeudi 30 juin et vendredi 1</a:t>
            </a:r>
            <a:r>
              <a:rPr lang="fr-FR" b="1" baseline="30000" dirty="0"/>
              <a:t>er</a:t>
            </a:r>
            <a:r>
              <a:rPr lang="fr-FR" b="1" dirty="0"/>
              <a:t> juillet</a:t>
            </a:r>
          </a:p>
          <a:p>
            <a:pPr marL="274320" lvl="1" indent="0" algn="just">
              <a:buNone/>
              <a:defRPr/>
            </a:pPr>
            <a:r>
              <a:rPr lang="fr-FR" b="1" dirty="0"/>
              <a:t>	épreuve de Mathématiques le 30 juin de 14h30 à 16h30</a:t>
            </a:r>
          </a:p>
          <a:p>
            <a:pPr lvl="3" algn="just">
              <a:defRPr/>
            </a:pPr>
            <a:endParaRPr lang="fr-FR" b="1" dirty="0"/>
          </a:p>
          <a:p>
            <a:pPr lvl="1" algn="just">
              <a:defRPr/>
            </a:pPr>
            <a:endParaRPr lang="fr-FR" b="1" dirty="0"/>
          </a:p>
          <a:p>
            <a:pPr algn="just">
              <a:defRPr/>
            </a:pPr>
            <a:endParaRPr lang="fr-FR" b="1" dirty="0"/>
          </a:p>
          <a:p>
            <a:pPr algn="just">
              <a:defRPr/>
            </a:pPr>
            <a:endParaRPr lang="fr-FR" b="1" dirty="0"/>
          </a:p>
        </p:txBody>
      </p:sp>
    </p:spTree>
    <p:extLst>
      <p:ext uri="{BB962C8B-B14F-4D97-AF65-F5344CB8AC3E}">
        <p14:creationId xmlns:p14="http://schemas.microsoft.com/office/powerpoint/2010/main" val="3056495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endParaRPr lang="fr-FR" sz="4800" dirty="0">
              <a:solidFill>
                <a:srgbClr val="C00000"/>
              </a:solidFill>
            </a:endParaRPr>
          </a:p>
          <a:p>
            <a:pPr marL="0" indent="0" algn="ctr">
              <a:buNone/>
            </a:pPr>
            <a:endParaRPr lang="fr-FR" sz="4800" dirty="0">
              <a:solidFill>
                <a:srgbClr val="C00000"/>
              </a:solidFill>
            </a:endParaRPr>
          </a:p>
          <a:p>
            <a:pPr marL="0" indent="0" algn="ctr">
              <a:buNone/>
            </a:pPr>
            <a:r>
              <a:rPr lang="fr-FR" sz="6600" dirty="0">
                <a:solidFill>
                  <a:srgbClr val="C00000"/>
                </a:solidFill>
              </a:rPr>
              <a:t>MERCI</a:t>
            </a:r>
          </a:p>
        </p:txBody>
      </p:sp>
    </p:spTree>
    <p:extLst>
      <p:ext uri="{BB962C8B-B14F-4D97-AF65-F5344CB8AC3E}">
        <p14:creationId xmlns:p14="http://schemas.microsoft.com/office/powerpoint/2010/main" val="161220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sz="3600">
                <a:solidFill>
                  <a:srgbClr val="C00000"/>
                </a:solidFill>
              </a:rPr>
              <a:t>Les IPR de mathématiques de l’académie de Versailles</a:t>
            </a:r>
            <a:endParaRPr sz="3600"/>
          </a:p>
        </p:txBody>
      </p:sp>
      <p:sp>
        <p:nvSpPr>
          <p:cNvPr id="5" name="Rectangle 3"/>
          <p:cNvSpPr>
            <a:spLocks noGrp="1" noChangeArrowheads="1"/>
          </p:cNvSpPr>
          <p:nvPr>
            <p:ph sz="half" idx="1"/>
          </p:nvPr>
        </p:nvSpPr>
        <p:spPr bwMode="auto">
          <a:xfrm>
            <a:off x="1847850" y="1772816"/>
            <a:ext cx="4104134" cy="5040560"/>
          </a:xfrm>
        </p:spPr>
        <p:txBody>
          <a:bodyPr/>
          <a:lstStyle/>
          <a:p>
            <a:pPr marL="85725" indent="-85725">
              <a:lnSpc>
                <a:spcPct val="90000"/>
              </a:lnSpc>
              <a:buNone/>
              <a:defRPr/>
            </a:pPr>
            <a:r>
              <a:rPr lang="fr-FR" sz="1800" dirty="0"/>
              <a:t>Nicolas FIXOT</a:t>
            </a:r>
          </a:p>
          <a:p>
            <a:pPr marL="85725" indent="-85725">
              <a:lnSpc>
                <a:spcPct val="90000"/>
              </a:lnSpc>
              <a:buNone/>
              <a:defRPr/>
            </a:pPr>
            <a:r>
              <a:rPr lang="fr-FR" sz="1800" dirty="0"/>
              <a:t>Xavier GABILLY</a:t>
            </a:r>
          </a:p>
          <a:p>
            <a:pPr marL="85725" indent="-85725">
              <a:lnSpc>
                <a:spcPct val="90000"/>
              </a:lnSpc>
              <a:buNone/>
              <a:defRPr/>
            </a:pPr>
            <a:r>
              <a:rPr lang="fr-FR" sz="1800" dirty="0"/>
              <a:t>Olivier GINESTE</a:t>
            </a:r>
          </a:p>
          <a:p>
            <a:pPr marL="0" indent="0">
              <a:buNone/>
              <a:defRPr/>
            </a:pPr>
            <a:r>
              <a:rPr lang="fr-FR" sz="1800" dirty="0"/>
              <a:t>Catherine GUFFLET</a:t>
            </a:r>
          </a:p>
          <a:p>
            <a:pPr marL="0" indent="0">
              <a:buNone/>
              <a:defRPr/>
            </a:pPr>
            <a:r>
              <a:rPr lang="fr-FR" sz="1800" dirty="0"/>
              <a:t>Catherine HUET</a:t>
            </a:r>
          </a:p>
          <a:p>
            <a:pPr marL="0" indent="0">
              <a:buNone/>
              <a:defRPr/>
            </a:pPr>
            <a:r>
              <a:rPr lang="fr-FR" sz="1800" dirty="0"/>
              <a:t>Anne MENANT</a:t>
            </a:r>
          </a:p>
          <a:p>
            <a:pPr marL="0" indent="0">
              <a:buNone/>
              <a:defRPr/>
            </a:pPr>
            <a:r>
              <a:rPr lang="fr-FR" sz="1800" dirty="0"/>
              <a:t>Jean-François REMETTER</a:t>
            </a:r>
          </a:p>
          <a:p>
            <a:pPr marL="0" indent="0">
              <a:buNone/>
              <a:defRPr/>
            </a:pPr>
            <a:r>
              <a:rPr lang="fr-FR" sz="1800" dirty="0"/>
              <a:t>Charles </a:t>
            </a:r>
            <a:r>
              <a:rPr lang="fr-FR" sz="1800" dirty="0">
                <a:cs typeface="Calibri"/>
              </a:rPr>
              <a:t>SÉVA</a:t>
            </a:r>
            <a:endParaRPr lang="fr-FR" sz="1800" dirty="0"/>
          </a:p>
          <a:p>
            <a:pPr marL="0" indent="0">
              <a:buNone/>
              <a:defRPr/>
            </a:pPr>
            <a:r>
              <a:rPr lang="fr-FR" sz="1800" dirty="0"/>
              <a:t>Christine WEILL (coordinatrice)</a:t>
            </a:r>
          </a:p>
          <a:p>
            <a:pPr marL="85725" indent="-85725">
              <a:lnSpc>
                <a:spcPct val="90000"/>
              </a:lnSpc>
              <a:buNone/>
              <a:defRPr/>
            </a:pPr>
            <a:endParaRPr lang="fr-FR" sz="1600" b="1" dirty="0"/>
          </a:p>
          <a:p>
            <a:pPr marL="85725" indent="-85725">
              <a:lnSpc>
                <a:spcPct val="90000"/>
              </a:lnSpc>
              <a:buNone/>
              <a:defRPr/>
            </a:pPr>
            <a:r>
              <a:rPr lang="fr-FR" sz="1800" dirty="0"/>
              <a:t>Anne ALLARD</a:t>
            </a:r>
          </a:p>
          <a:p>
            <a:pPr marL="85725" indent="-85725">
              <a:lnSpc>
                <a:spcPct val="90000"/>
              </a:lnSpc>
              <a:buNone/>
              <a:defRPr/>
            </a:pPr>
            <a:endParaRPr lang="fr-FR" sz="1600" b="1" dirty="0"/>
          </a:p>
          <a:p>
            <a:pPr marL="85725" indent="-85725">
              <a:lnSpc>
                <a:spcPct val="90000"/>
              </a:lnSpc>
              <a:buNone/>
              <a:defRPr/>
            </a:pPr>
            <a:r>
              <a:rPr lang="fr-FR" sz="1600" dirty="0"/>
              <a:t>Adresses électroniques</a:t>
            </a:r>
            <a:endParaRPr dirty="0"/>
          </a:p>
          <a:p>
            <a:pPr marL="85725" indent="-85725">
              <a:lnSpc>
                <a:spcPct val="90000"/>
              </a:lnSpc>
              <a:buNone/>
              <a:defRPr/>
            </a:pPr>
            <a:r>
              <a:rPr lang="fr-FR" sz="1600" u="sng" dirty="0">
                <a:hlinkClick r:id="rId3" tooltip="mailto:prenom.nom@ac-versailles.fr"/>
              </a:rPr>
              <a:t>prenom.nom@ac-versailles.fr</a:t>
            </a:r>
            <a:endParaRPr lang="fr-FR" sz="1600" dirty="0"/>
          </a:p>
        </p:txBody>
      </p:sp>
      <p:sp>
        <p:nvSpPr>
          <p:cNvPr id="6" name="Rectangle 4"/>
          <p:cNvSpPr/>
          <p:nvPr/>
        </p:nvSpPr>
        <p:spPr bwMode="auto">
          <a:xfrm>
            <a:off x="6600378" y="1772816"/>
            <a:ext cx="3888110" cy="4295475"/>
          </a:xfrm>
          <a:prstGeom prst="rect">
            <a:avLst/>
          </a:prstGeom>
        </p:spPr>
        <p:txBody>
          <a:bodyPr/>
          <a:lstStyle>
            <a:lvl1pPr marL="182880" indent="-182880" algn="l" defTabSz="914400">
              <a:spcBef>
                <a:spcPts val="0"/>
              </a:spcBef>
              <a:buClr>
                <a:schemeClr val="accent1"/>
              </a:buClr>
              <a:buSzPct val="85000"/>
              <a:buFont typeface="Arial"/>
              <a:buChar char="•"/>
              <a:defRPr sz="2400">
                <a:solidFill>
                  <a:schemeClr val="tx1"/>
                </a:solidFill>
                <a:latin typeface="+mn-lt"/>
                <a:ea typeface="+mn-ea"/>
                <a:cs typeface="+mn-cs"/>
              </a:defRPr>
            </a:lvl1pPr>
            <a:lvl2pPr marL="457200" indent="-182880" algn="l" defTabSz="914400">
              <a:spcBef>
                <a:spcPts val="0"/>
              </a:spcBef>
              <a:buClr>
                <a:schemeClr val="accent1"/>
              </a:buClr>
              <a:buSzPct val="85000"/>
              <a:buFont typeface="Arial"/>
              <a:buChar char="•"/>
              <a:defRPr sz="2000">
                <a:solidFill>
                  <a:schemeClr val="tx1"/>
                </a:solidFill>
                <a:latin typeface="+mn-lt"/>
                <a:ea typeface="+mn-ea"/>
                <a:cs typeface="+mn-cs"/>
              </a:defRPr>
            </a:lvl2pPr>
            <a:lvl3pPr marL="731520" indent="-182880" algn="l" defTabSz="914400">
              <a:spcBef>
                <a:spcPts val="0"/>
              </a:spcBef>
              <a:buClr>
                <a:schemeClr val="accent1"/>
              </a:buClr>
              <a:buSzPct val="90000"/>
              <a:buFont typeface="Arial"/>
              <a:buChar char="•"/>
              <a:defRPr sz="1800">
                <a:solidFill>
                  <a:schemeClr val="tx1"/>
                </a:solidFill>
                <a:latin typeface="+mn-lt"/>
                <a:ea typeface="+mn-ea"/>
                <a:cs typeface="+mn-cs"/>
              </a:defRPr>
            </a:lvl3pPr>
            <a:lvl4pPr marL="1005840" indent="-182880" algn="l" defTabSz="914400">
              <a:spcBef>
                <a:spcPts val="0"/>
              </a:spcBef>
              <a:buClr>
                <a:schemeClr val="accent1"/>
              </a:buClr>
              <a:buFont typeface="Arial"/>
              <a:buChar char="•"/>
              <a:defRPr sz="1600">
                <a:solidFill>
                  <a:schemeClr val="tx1"/>
                </a:solidFill>
                <a:latin typeface="+mn-lt"/>
                <a:ea typeface="+mn-ea"/>
                <a:cs typeface="+mn-cs"/>
              </a:defRPr>
            </a:lvl4pPr>
            <a:lvl5pPr marL="1188720" indent="-137160" algn="l" defTabSz="914400">
              <a:spcBef>
                <a:spcPts val="0"/>
              </a:spcBef>
              <a:buClr>
                <a:schemeClr val="accent1"/>
              </a:buClr>
              <a:buSzPct val="100000"/>
              <a:buFont typeface="Arial"/>
              <a:buChar char="•"/>
              <a:defRPr sz="1400">
                <a:solidFill>
                  <a:schemeClr val="tx1"/>
                </a:solidFill>
                <a:latin typeface="+mn-lt"/>
                <a:ea typeface="+mn-ea"/>
                <a:cs typeface="+mn-cs"/>
              </a:defRPr>
            </a:lvl5pPr>
            <a:lvl6pPr marL="1371600" indent="-182880" algn="l" defTabSz="914400">
              <a:spcBef>
                <a:spcPts val="0"/>
              </a:spcBef>
              <a:buClr>
                <a:schemeClr val="accent1"/>
              </a:buClr>
              <a:buFont typeface="Arial"/>
              <a:buChar char="•"/>
              <a:defRPr sz="1300">
                <a:solidFill>
                  <a:schemeClr val="tx1"/>
                </a:solidFill>
                <a:latin typeface="+mn-lt"/>
                <a:ea typeface="+mn-ea"/>
                <a:cs typeface="+mn-cs"/>
              </a:defRPr>
            </a:lvl6pPr>
            <a:lvl7pPr marL="1554480" indent="-182880" algn="l" defTabSz="914400">
              <a:spcBef>
                <a:spcPts val="0"/>
              </a:spcBef>
              <a:buClr>
                <a:schemeClr val="accent1"/>
              </a:buClr>
              <a:buFont typeface="Arial"/>
              <a:buChar char="•"/>
              <a:defRPr sz="1300">
                <a:solidFill>
                  <a:schemeClr val="tx1"/>
                </a:solidFill>
                <a:latin typeface="+mn-lt"/>
                <a:ea typeface="+mn-ea"/>
                <a:cs typeface="+mn-cs"/>
              </a:defRPr>
            </a:lvl7pPr>
            <a:lvl8pPr marL="1737360" indent="-182880" algn="l" defTabSz="914400">
              <a:spcBef>
                <a:spcPts val="0"/>
              </a:spcBef>
              <a:buClr>
                <a:schemeClr val="accent1"/>
              </a:buClr>
              <a:buFont typeface="Arial"/>
              <a:buChar char="•"/>
              <a:defRPr sz="1300">
                <a:solidFill>
                  <a:schemeClr val="tx1"/>
                </a:solidFill>
                <a:latin typeface="+mn-lt"/>
                <a:ea typeface="+mn-ea"/>
                <a:cs typeface="+mn-cs"/>
              </a:defRPr>
            </a:lvl8pPr>
            <a:lvl9pPr marL="1920240" indent="-182880" algn="l" defTabSz="914400">
              <a:spcBef>
                <a:spcPts val="0"/>
              </a:spcBef>
              <a:buClr>
                <a:schemeClr val="accent1"/>
              </a:buClr>
              <a:buFont typeface="Arial"/>
              <a:buChar char="•"/>
              <a:defRPr sz="1300">
                <a:solidFill>
                  <a:schemeClr val="tx1"/>
                </a:solidFill>
                <a:latin typeface="+mn-lt"/>
                <a:ea typeface="+mn-ea"/>
                <a:cs typeface="+mn-cs"/>
              </a:defRPr>
            </a:lvl9pPr>
          </a:lstStyle>
          <a:p>
            <a:pPr marL="0" indent="0">
              <a:lnSpc>
                <a:spcPct val="90000"/>
              </a:lnSpc>
              <a:buNone/>
              <a:defRPr/>
            </a:pPr>
            <a:r>
              <a:rPr lang="fr-FR" sz="2000" b="1" dirty="0"/>
              <a:t>Secrétariat :</a:t>
            </a:r>
            <a:r>
              <a:rPr lang="fr-FR" sz="2000" dirty="0"/>
              <a:t> </a:t>
            </a:r>
            <a:br>
              <a:rPr lang="fr-FR" sz="2000" dirty="0"/>
            </a:br>
            <a:r>
              <a:rPr lang="fr-FR" sz="1800" dirty="0"/>
              <a:t>Frédérique CHAUVIN</a:t>
            </a:r>
            <a:endParaRPr dirty="0"/>
          </a:p>
          <a:p>
            <a:pPr marL="0" indent="0">
              <a:lnSpc>
                <a:spcPct val="90000"/>
              </a:lnSpc>
              <a:buNone/>
              <a:defRPr/>
            </a:pPr>
            <a:r>
              <a:rPr lang="fr-FR" sz="1800" u="sng" dirty="0">
                <a:hlinkClick r:id="rId4" tooltip="mailto:Frederique.chauvin@ac-versailles.fr"/>
              </a:rPr>
              <a:t>frederique.chauvin@ac-versailles.fr</a:t>
            </a:r>
            <a:r>
              <a:rPr lang="fr-FR" sz="1800" dirty="0"/>
              <a:t>   </a:t>
            </a:r>
            <a:endParaRPr dirty="0"/>
          </a:p>
          <a:p>
            <a:pPr marL="0" indent="0">
              <a:lnSpc>
                <a:spcPct val="90000"/>
              </a:lnSpc>
              <a:buNone/>
              <a:defRPr/>
            </a:pPr>
            <a:r>
              <a:rPr lang="fr-FR" sz="1800" dirty="0"/>
              <a:t>Tél : 01 30 83 40 43</a:t>
            </a:r>
            <a:endParaRPr dirty="0"/>
          </a:p>
          <a:p>
            <a:pPr marL="0" indent="0">
              <a:lnSpc>
                <a:spcPct val="90000"/>
              </a:lnSpc>
              <a:buNone/>
              <a:defRPr/>
            </a:pPr>
            <a:endParaRPr lang="fr-FR" sz="900" dirty="0"/>
          </a:p>
          <a:p>
            <a:pPr marL="0" indent="0">
              <a:lnSpc>
                <a:spcPct val="90000"/>
              </a:lnSpc>
              <a:buNone/>
              <a:defRPr/>
            </a:pPr>
            <a:r>
              <a:rPr lang="fr-FR" sz="1800" b="1" dirty="0"/>
              <a:t>Professeurs associés :</a:t>
            </a:r>
            <a:endParaRPr dirty="0"/>
          </a:p>
          <a:p>
            <a:pPr marL="0" indent="0">
              <a:lnSpc>
                <a:spcPct val="90000"/>
              </a:lnSpc>
              <a:buNone/>
              <a:defRPr/>
            </a:pPr>
            <a:r>
              <a:rPr lang="fr-FR" sz="1800" dirty="0"/>
              <a:t>Aline BRUN</a:t>
            </a:r>
          </a:p>
          <a:p>
            <a:pPr marL="0" indent="0">
              <a:lnSpc>
                <a:spcPct val="90000"/>
              </a:lnSpc>
              <a:buNone/>
              <a:defRPr/>
            </a:pPr>
            <a:r>
              <a:rPr lang="fr-FR" sz="1800" dirty="0"/>
              <a:t>Barbara DUSSABLY</a:t>
            </a:r>
            <a:endParaRPr dirty="0"/>
          </a:p>
          <a:p>
            <a:pPr marL="0" indent="0">
              <a:lnSpc>
                <a:spcPct val="90000"/>
              </a:lnSpc>
              <a:buNone/>
              <a:defRPr/>
            </a:pPr>
            <a:r>
              <a:rPr lang="fr-FR" sz="1800" dirty="0"/>
              <a:t>Véronique GABILLY</a:t>
            </a:r>
            <a:endParaRPr dirty="0"/>
          </a:p>
          <a:p>
            <a:pPr marL="0" indent="0">
              <a:lnSpc>
                <a:spcPct val="90000"/>
              </a:lnSpc>
              <a:buNone/>
              <a:defRPr/>
            </a:pPr>
            <a:r>
              <a:rPr lang="fr-FR" sz="1800" dirty="0">
                <a:cs typeface="Calibri"/>
              </a:rPr>
              <a:t>É</a:t>
            </a:r>
            <a:r>
              <a:rPr lang="fr-FR" sz="1800" dirty="0"/>
              <a:t>ric LARZILLIERE</a:t>
            </a:r>
            <a:endParaRPr dirty="0"/>
          </a:p>
          <a:p>
            <a:pPr marL="0" indent="0">
              <a:lnSpc>
                <a:spcPct val="90000"/>
              </a:lnSpc>
              <a:buNone/>
              <a:defRPr/>
            </a:pPr>
            <a:r>
              <a:rPr lang="fr-FR" sz="1800" dirty="0"/>
              <a:t>Laurence LHOMME</a:t>
            </a:r>
            <a:endParaRPr dirty="0"/>
          </a:p>
          <a:p>
            <a:pPr marL="0" indent="0">
              <a:lnSpc>
                <a:spcPct val="90000"/>
              </a:lnSpc>
              <a:buNone/>
              <a:defRPr/>
            </a:pPr>
            <a:r>
              <a:rPr lang="fr-FR" sz="1800" dirty="0"/>
              <a:t>Marion PACAUD</a:t>
            </a:r>
            <a:endParaRPr dirty="0"/>
          </a:p>
          <a:p>
            <a:pPr marL="0" indent="0">
              <a:lnSpc>
                <a:spcPct val="90000"/>
              </a:lnSpc>
              <a:buNone/>
              <a:defRPr/>
            </a:pPr>
            <a:r>
              <a:rPr lang="fr-FR" sz="1800" dirty="0"/>
              <a:t>Martine SALMON</a:t>
            </a:r>
            <a:endParaRPr dirty="0"/>
          </a:p>
          <a:p>
            <a:pPr marL="0" indent="0">
              <a:lnSpc>
                <a:spcPct val="90000"/>
              </a:lnSpc>
              <a:buNone/>
              <a:defRPr/>
            </a:pPr>
            <a:r>
              <a:rPr lang="fr-FR" sz="1800" dirty="0"/>
              <a:t>Valérie VINCENT</a:t>
            </a:r>
            <a:endParaRPr lang="fr-FR" sz="1900" dirty="0"/>
          </a:p>
          <a:p>
            <a:pPr marL="0" indent="0">
              <a:lnSpc>
                <a:spcPct val="90000"/>
              </a:lnSpc>
              <a:defRPr/>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Image 1" descr="bassins_ipr_math_21_22.pdf - Adobe Acrobat Reader DC (32-bit)"/>
          <p:cNvPicPr>
            <a:picLocks noChangeAspect="1"/>
          </p:cNvPicPr>
          <p:nvPr/>
        </p:nvPicPr>
        <p:blipFill rotWithShape="1">
          <a:blip r:embed="rId3">
            <a:extLst>
              <a:ext uri="{28A0092B-C50C-407E-A947-70E740481C1C}">
                <a14:useLocalDpi xmlns:a14="http://schemas.microsoft.com/office/drawing/2010/main" val="0"/>
              </a:ext>
            </a:extLst>
          </a:blip>
          <a:srcRect l="24205" t="21968" r="47495" b="10342"/>
          <a:stretch/>
        </p:blipFill>
        <p:spPr>
          <a:xfrm>
            <a:off x="3306947" y="449944"/>
            <a:ext cx="4835567" cy="6226628"/>
          </a:xfrm>
          <a:prstGeom prst="rect">
            <a:avLst/>
          </a:prstGeom>
        </p:spPr>
      </p:pic>
      <p:pic>
        <p:nvPicPr>
          <p:cNvPr id="3" name="Image 2">
            <a:extLst>
              <a:ext uri="{FF2B5EF4-FFF2-40B4-BE49-F238E27FC236}">
                <a16:creationId xmlns:a16="http://schemas.microsoft.com/office/drawing/2014/main" id="{A0AD4DF5-43B8-F64B-B668-0FE111372B09}"/>
              </a:ext>
            </a:extLst>
          </p:cNvPr>
          <p:cNvPicPr>
            <a:picLocks noChangeAspect="1"/>
          </p:cNvPicPr>
          <p:nvPr/>
        </p:nvPicPr>
        <p:blipFill rotWithShape="1">
          <a:blip r:embed="rId4"/>
          <a:srcRect t="31798" b="16947"/>
          <a:stretch/>
        </p:blipFill>
        <p:spPr bwMode="auto">
          <a:xfrm>
            <a:off x="1225579" y="5645955"/>
            <a:ext cx="3707908" cy="2424090"/>
          </a:xfrm>
          <a:prstGeom prst="rect">
            <a:avLst/>
          </a:prstGeom>
        </p:spPr>
      </p:pic>
      <p:pic>
        <p:nvPicPr>
          <p:cNvPr id="4" name="Image 3" descr="bassins_ipr_math_21_22.pdf - Adobe Acrobat Reader DC (32-bit)">
            <a:extLst>
              <a:ext uri="{FF2B5EF4-FFF2-40B4-BE49-F238E27FC236}">
                <a16:creationId xmlns:a16="http://schemas.microsoft.com/office/drawing/2014/main" id="{283A2B32-F412-3446-A416-ECB40D1BC425}"/>
              </a:ext>
            </a:extLst>
          </p:cNvPr>
          <p:cNvPicPr>
            <a:picLocks noChangeAspect="1"/>
          </p:cNvPicPr>
          <p:nvPr/>
        </p:nvPicPr>
        <p:blipFill rotWithShape="1">
          <a:blip r:embed="rId3">
            <a:extLst>
              <a:ext uri="{28A0092B-C50C-407E-A947-70E740481C1C}">
                <a14:useLocalDpi xmlns:a14="http://schemas.microsoft.com/office/drawing/2010/main" val="0"/>
              </a:ext>
            </a:extLst>
          </a:blip>
          <a:srcRect l="24205" t="78849" r="65801" b="2849"/>
          <a:stretch/>
        </p:blipFill>
        <p:spPr bwMode="auto">
          <a:xfrm>
            <a:off x="2225663" y="3962402"/>
            <a:ext cx="1707739" cy="16836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solidFill>
                  <a:srgbClr val="C00000"/>
                </a:solidFill>
              </a:rPr>
              <a:t>Les initiatives académiques</a:t>
            </a:r>
            <a:endParaRPr/>
          </a:p>
        </p:txBody>
      </p:sp>
      <p:sp>
        <p:nvSpPr>
          <p:cNvPr id="5" name="Espace réservé du contenu 2"/>
          <p:cNvSpPr>
            <a:spLocks noGrp="1"/>
          </p:cNvSpPr>
          <p:nvPr>
            <p:ph idx="1"/>
          </p:nvPr>
        </p:nvSpPr>
        <p:spPr bwMode="auto">
          <a:xfrm>
            <a:off x="577516" y="1524000"/>
            <a:ext cx="11004884" cy="5074024"/>
          </a:xfrm>
        </p:spPr>
        <p:txBody>
          <a:bodyPr>
            <a:normAutofit lnSpcReduction="10000"/>
          </a:bodyPr>
          <a:lstStyle/>
          <a:p>
            <a:pPr marL="266700" indent="-182563">
              <a:lnSpc>
                <a:spcPct val="95000"/>
              </a:lnSpc>
              <a:defRPr/>
            </a:pPr>
            <a:r>
              <a:rPr lang="fr-FR" sz="2200" dirty="0">
                <a:latin typeface="Arial"/>
              </a:rPr>
              <a:t>Olympiades de mathématiques et Course aux nombres (CAN) :</a:t>
            </a:r>
            <a:endParaRPr sz="2200" dirty="0"/>
          </a:p>
          <a:p>
            <a:pPr marL="617220" lvl="1" indent="-342900">
              <a:lnSpc>
                <a:spcPct val="80000"/>
              </a:lnSpc>
              <a:buFontTx/>
              <a:buChar char="-"/>
              <a:defRPr/>
            </a:pPr>
            <a:r>
              <a:rPr lang="fr-FR" dirty="0"/>
              <a:t>olympiades de première : mercredi 9 mars matin ;</a:t>
            </a:r>
            <a:endParaRPr dirty="0"/>
          </a:p>
          <a:p>
            <a:pPr marL="617220" lvl="1" indent="-342900">
              <a:lnSpc>
                <a:spcPct val="80000"/>
              </a:lnSpc>
              <a:buFontTx/>
              <a:buChar char="-"/>
              <a:defRPr/>
            </a:pPr>
            <a:r>
              <a:rPr lang="fr-FR" dirty="0"/>
              <a:t>concours René MERCKHOFFER : mardi 29 mars après-midi ;</a:t>
            </a:r>
            <a:endParaRPr dirty="0"/>
          </a:p>
          <a:p>
            <a:pPr marL="617220" lvl="1" indent="-342900">
              <a:lnSpc>
                <a:spcPct val="80000"/>
              </a:lnSpc>
              <a:buFontTx/>
              <a:buChar char="-"/>
              <a:defRPr/>
            </a:pPr>
            <a:r>
              <a:rPr lang="fr-FR" dirty="0"/>
              <a:t>concours par équipe : mardi 29 mars après-midi ;</a:t>
            </a:r>
            <a:endParaRPr dirty="0"/>
          </a:p>
          <a:p>
            <a:pPr marL="617220" lvl="1" indent="-342900">
              <a:lnSpc>
                <a:spcPct val="80000"/>
              </a:lnSpc>
              <a:buFontTx/>
              <a:buChar char="-"/>
              <a:defRPr/>
            </a:pPr>
            <a:r>
              <a:rPr lang="fr-FR" dirty="0"/>
              <a:t>course aux </a:t>
            </a:r>
            <a:r>
              <a:rPr lang="fr-FR" dirty="0">
                <a:cs typeface="Arial"/>
              </a:rPr>
              <a:t>nombres : une épreuve pour tous mi-mars, possibilité d’une seconde début juin pour le cycle 3.</a:t>
            </a:r>
            <a:endParaRPr dirty="0"/>
          </a:p>
          <a:p>
            <a:pPr marL="617220" lvl="1" indent="-342900">
              <a:lnSpc>
                <a:spcPct val="80000"/>
              </a:lnSpc>
              <a:defRPr/>
            </a:pPr>
            <a:endParaRPr lang="fr-FR" sz="2200" dirty="0"/>
          </a:p>
          <a:p>
            <a:pPr marL="266700" lvl="1" indent="-266700">
              <a:lnSpc>
                <a:spcPct val="80000"/>
              </a:lnSpc>
              <a:defRPr/>
            </a:pPr>
            <a:r>
              <a:rPr lang="fr-FR" sz="2200" dirty="0"/>
              <a:t>Partenariats et manifestations :</a:t>
            </a:r>
            <a:endParaRPr sz="2200" dirty="0"/>
          </a:p>
          <a:p>
            <a:pPr marL="609600" lvl="2" indent="-342900" defTabSz="450850">
              <a:lnSpc>
                <a:spcPct val="80000"/>
              </a:lnSpc>
              <a:buClrTx/>
              <a:buFont typeface="Arial"/>
              <a:buChar char="-"/>
              <a:defRPr/>
            </a:pPr>
            <a:r>
              <a:rPr lang="fr-FR" sz="2000" dirty="0"/>
              <a:t>semaine des mathématiques du 7 au 14 mars : « Mathématiques en forme(s) » ;</a:t>
            </a:r>
            <a:endParaRPr sz="2000" dirty="0"/>
          </a:p>
          <a:p>
            <a:pPr marL="609600" lvl="2" indent="-342900" defTabSz="450850">
              <a:lnSpc>
                <a:spcPct val="80000"/>
              </a:lnSpc>
              <a:buClrTx/>
              <a:buFont typeface="Arial"/>
              <a:buChar char="-"/>
              <a:defRPr/>
            </a:pPr>
            <a:r>
              <a:rPr lang="fr-FR" sz="2000" dirty="0"/>
              <a:t>INRIA, IHÉS, </a:t>
            </a:r>
            <a:r>
              <a:rPr lang="fr-FR" sz="2000" dirty="0" err="1"/>
              <a:t>Labex</a:t>
            </a:r>
            <a:r>
              <a:rPr lang="fr-FR" sz="2000" dirty="0"/>
              <a:t> </a:t>
            </a:r>
            <a:r>
              <a:rPr lang="fr-FR" sz="2000" dirty="0" err="1"/>
              <a:t>DigiCosme</a:t>
            </a:r>
            <a:r>
              <a:rPr lang="fr-FR" sz="2000" dirty="0"/>
              <a:t> ;</a:t>
            </a:r>
            <a:endParaRPr sz="2000" dirty="0"/>
          </a:p>
          <a:p>
            <a:pPr marL="609600" lvl="2" indent="-342900" defTabSz="450850">
              <a:lnSpc>
                <a:spcPct val="80000"/>
              </a:lnSpc>
              <a:buFont typeface="Arial"/>
              <a:buChar char="-"/>
              <a:defRPr/>
            </a:pPr>
            <a:r>
              <a:rPr lang="fr-FR" sz="2000" dirty="0"/>
              <a:t>pépinière académique (stages en présentiel et stages filés).</a:t>
            </a:r>
            <a:endParaRPr sz="2000" dirty="0"/>
          </a:p>
          <a:p>
            <a:pPr marL="609600" lvl="2" indent="-342900" defTabSz="450850">
              <a:lnSpc>
                <a:spcPct val="80000"/>
              </a:lnSpc>
              <a:buFont typeface="Arial"/>
              <a:buChar char="-"/>
              <a:defRPr/>
            </a:pPr>
            <a:endParaRPr lang="fr-FR" sz="2000" dirty="0">
              <a:latin typeface="Arial"/>
            </a:endParaRPr>
          </a:p>
          <a:p>
            <a:pPr marL="342900" lvl="2" indent="-342900" defTabSz="450850">
              <a:lnSpc>
                <a:spcPct val="80000"/>
              </a:lnSpc>
              <a:buClrTx/>
              <a:defRPr/>
            </a:pPr>
            <a:r>
              <a:rPr lang="fr-FR" sz="2200" dirty="0"/>
              <a:t>D’autres concours :</a:t>
            </a:r>
            <a:endParaRPr sz="2200" dirty="0"/>
          </a:p>
          <a:p>
            <a:pPr marL="446088" lvl="2" indent="-173038" defTabSz="450850">
              <a:lnSpc>
                <a:spcPct val="80000"/>
              </a:lnSpc>
              <a:buFontTx/>
              <a:buChar char="-"/>
              <a:defRPr/>
            </a:pPr>
            <a:r>
              <a:rPr lang="fr-FR" sz="2000" dirty="0"/>
              <a:t>concours Castor Informatique : du 7 novembre au 5 décembre 2021, inscriptions ouvertes ;</a:t>
            </a:r>
            <a:endParaRPr sz="2000" dirty="0"/>
          </a:p>
          <a:p>
            <a:pPr marL="450850" lvl="2" indent="-184150" defTabSz="450850">
              <a:lnSpc>
                <a:spcPct val="80000"/>
              </a:lnSpc>
              <a:buFontTx/>
              <a:buChar char="-"/>
              <a:defRPr/>
            </a:pPr>
            <a:r>
              <a:rPr lang="fr-FR" sz="2000" dirty="0"/>
              <a:t>concours C-Génial : inscriptions jusqu’au 10 novembre 2021;</a:t>
            </a:r>
            <a:endParaRPr sz="2000" dirty="0"/>
          </a:p>
          <a:p>
            <a:pPr marL="450850" lvl="2" indent="-184150" defTabSz="450850">
              <a:lnSpc>
                <a:spcPct val="80000"/>
              </a:lnSpc>
              <a:buFontTx/>
              <a:buChar char="-"/>
              <a:defRPr/>
            </a:pPr>
            <a:r>
              <a:rPr lang="fr-FR" sz="2000" dirty="0"/>
              <a:t>concours </a:t>
            </a:r>
            <a:r>
              <a:rPr lang="fr-FR" sz="2000" dirty="0" err="1"/>
              <a:t>AlKindi</a:t>
            </a:r>
            <a:r>
              <a:rPr lang="fr-FR" sz="2000" dirty="0"/>
              <a:t>.</a:t>
            </a:r>
            <a:endParaRPr dirty="0"/>
          </a:p>
          <a:p>
            <a:pPr marL="450850" lvl="2" indent="-184150" defTabSz="450850">
              <a:lnSpc>
                <a:spcPct val="80000"/>
              </a:lnSpc>
              <a:buFontTx/>
              <a:buChar char="-"/>
              <a:defRPr/>
            </a:pPr>
            <a:endParaRPr lang="fr-FR" sz="2000" dirty="0">
              <a:latin typeface="Arial"/>
            </a:endParaRPr>
          </a:p>
          <a:p>
            <a:pPr marL="450850" lvl="2" indent="-184150" defTabSz="450850">
              <a:lnSpc>
                <a:spcPct val="80000"/>
              </a:lnSpc>
              <a:buFontTx/>
              <a:buChar char="-"/>
              <a:defRPr/>
            </a:pPr>
            <a:endParaRPr lang="fr-FR" sz="2000" dirty="0">
              <a:latin typeface="Arial"/>
            </a:endParaRPr>
          </a:p>
          <a:p>
            <a:pPr marL="354013" lvl="2" indent="-342900" defTabSz="450850">
              <a:lnSpc>
                <a:spcPct val="80000"/>
              </a:lnSpc>
              <a:buFont typeface="Arial"/>
              <a:buChar char="•"/>
              <a:defRPr/>
            </a:pPr>
            <a:r>
              <a:rPr lang="fr-FR" sz="2200" dirty="0">
                <a:solidFill>
                  <a:srgbClr val="002060"/>
                </a:solidFill>
              </a:rPr>
              <a:t>Le site euler :</a:t>
            </a:r>
          </a:p>
          <a:p>
            <a:pPr marL="285433" lvl="3" indent="0" defTabSz="450850">
              <a:lnSpc>
                <a:spcPct val="80000"/>
              </a:lnSpc>
              <a:buNone/>
              <a:defRPr/>
            </a:pPr>
            <a:r>
              <a:rPr lang="fr-FR" dirty="0">
                <a:solidFill>
                  <a:srgbClr val="002060"/>
                </a:solidFill>
              </a:rPr>
              <a:t>- </a:t>
            </a:r>
            <a:r>
              <a:rPr lang="fr-FR" sz="2000" dirty="0">
                <a:solidFill>
                  <a:srgbClr val="002060"/>
                </a:solidFill>
              </a:rPr>
              <a:t>canal principal d’information et </a:t>
            </a:r>
            <a:r>
              <a:rPr lang="fr-FR" sz="2000" dirty="0" err="1">
                <a:solidFill>
                  <a:srgbClr val="002060"/>
                </a:solidFill>
              </a:rPr>
              <a:t>euler-Wims</a:t>
            </a:r>
            <a:r>
              <a:rPr lang="fr-FR" sz="2000" dirty="0">
                <a:solidFill>
                  <a:srgbClr val="002060"/>
                </a:solidFill>
              </a:rPr>
              <a:t> pour l’accompagnement individualisé des élèves, en classe et hors la classe. </a:t>
            </a:r>
            <a:endParaRPr sz="2000" dirty="0"/>
          </a:p>
          <a:p>
            <a:pPr marL="450850" lvl="2" indent="-184150" defTabSz="450850">
              <a:lnSpc>
                <a:spcPct val="80000"/>
              </a:lnSpc>
              <a:buFontTx/>
              <a:buChar char="-"/>
              <a:defRPr/>
            </a:pPr>
            <a:endParaRPr lang="fr-F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295701" y="3071884"/>
            <a:ext cx="10972800" cy="990600"/>
          </a:xfrm>
        </p:spPr>
        <p:txBody>
          <a:bodyPr>
            <a:noAutofit/>
          </a:bodyPr>
          <a:lstStyle/>
          <a:p>
            <a:pPr algn="ctr">
              <a:defRPr/>
            </a:pPr>
            <a:r>
              <a:rPr lang="fr-FR" sz="6000" dirty="0"/>
              <a:t>Évolution des enseignements de mathématiques au lycée</a:t>
            </a:r>
            <a:endParaRPr dirty="0"/>
          </a:p>
        </p:txBody>
      </p:sp>
    </p:spTree>
    <p:extLst>
      <p:ext uri="{BB962C8B-B14F-4D97-AF65-F5344CB8AC3E}">
        <p14:creationId xmlns:p14="http://schemas.microsoft.com/office/powerpoint/2010/main" val="1904267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EB417-B411-4C60-BFC0-D8D50B7BB3A7}"/>
              </a:ext>
            </a:extLst>
          </p:cNvPr>
          <p:cNvSpPr>
            <a:spLocks noGrp="1"/>
          </p:cNvSpPr>
          <p:nvPr>
            <p:ph type="title"/>
            <p:custDataLst>
              <p:tags r:id="rId1"/>
            </p:custDataLst>
          </p:nvPr>
        </p:nvSpPr>
        <p:spPr>
          <a:xfrm>
            <a:off x="330740" y="533400"/>
            <a:ext cx="11251660" cy="990600"/>
          </a:xfrm>
        </p:spPr>
        <p:txBody>
          <a:bodyPr>
            <a:normAutofit fontScale="90000"/>
          </a:bodyPr>
          <a:lstStyle/>
          <a:p>
            <a:r>
              <a:rPr lang="fr-FR" dirty="0"/>
              <a:t>Évolution des enseignements de mathématiques au lycée</a:t>
            </a:r>
          </a:p>
        </p:txBody>
      </p:sp>
      <p:sp>
        <p:nvSpPr>
          <p:cNvPr id="3" name="Espace réservé du contenu 2">
            <a:extLst>
              <a:ext uri="{FF2B5EF4-FFF2-40B4-BE49-F238E27FC236}">
                <a16:creationId xmlns:a16="http://schemas.microsoft.com/office/drawing/2014/main" id="{94C5BFE4-EAB1-4DC2-9D0C-F27E68899153}"/>
              </a:ext>
            </a:extLst>
          </p:cNvPr>
          <p:cNvSpPr>
            <a:spLocks noGrp="1"/>
          </p:cNvSpPr>
          <p:nvPr>
            <p:ph idx="1"/>
            <p:custDataLst>
              <p:tags r:id="rId2"/>
            </p:custDataLst>
          </p:nvPr>
        </p:nvSpPr>
        <p:spPr>
          <a:xfrm>
            <a:off x="514066" y="1869742"/>
            <a:ext cx="10972800" cy="4184177"/>
          </a:xfrm>
        </p:spPr>
        <p:txBody>
          <a:bodyPr/>
          <a:lstStyle/>
          <a:p>
            <a:pPr marL="0" indent="0">
              <a:buNone/>
            </a:pPr>
            <a:r>
              <a:rPr lang="fr-FR" b="1" dirty="0"/>
              <a:t>Les enseignements à destination de tous les élèves </a:t>
            </a:r>
          </a:p>
          <a:p>
            <a:pPr marL="0" indent="0">
              <a:buNone/>
            </a:pPr>
            <a:endParaRPr lang="fr-FR" b="1" dirty="0"/>
          </a:p>
          <a:p>
            <a:r>
              <a:rPr lang="fr-FR" b="1" dirty="0"/>
              <a:t> </a:t>
            </a:r>
            <a:r>
              <a:rPr lang="fr-FR" dirty="0"/>
              <a:t>Seconde générale et technologique 4h</a:t>
            </a:r>
          </a:p>
          <a:p>
            <a:pPr marL="0" indent="0">
              <a:buNone/>
            </a:pPr>
            <a:endParaRPr lang="fr-FR" dirty="0"/>
          </a:p>
          <a:p>
            <a:r>
              <a:rPr lang="fr-FR" dirty="0"/>
              <a:t>Cycle terminal (première et terminale) </a:t>
            </a:r>
          </a:p>
          <a:p>
            <a:endParaRPr lang="fr-FR" sz="1000" dirty="0"/>
          </a:p>
          <a:p>
            <a:pPr lvl="1"/>
            <a:r>
              <a:rPr lang="fr-FR" dirty="0"/>
              <a:t>Voie générale : </a:t>
            </a:r>
          </a:p>
          <a:p>
            <a:pPr lvl="2"/>
            <a:r>
              <a:rPr lang="fr-FR" dirty="0"/>
              <a:t>tronc commun : enseignement scientifique 2h (contrôle continu au baccalauréat coef 6).</a:t>
            </a:r>
          </a:p>
          <a:p>
            <a:pPr lvl="2"/>
            <a:endParaRPr lang="fr-FR" sz="1000" dirty="0"/>
          </a:p>
          <a:p>
            <a:pPr lvl="1"/>
            <a:r>
              <a:rPr lang="fr-FR" dirty="0"/>
              <a:t>Voie technologique : </a:t>
            </a:r>
          </a:p>
          <a:p>
            <a:pPr lvl="2"/>
            <a:r>
              <a:rPr lang="fr-FR" dirty="0"/>
              <a:t>tronc commun (toutes séries) : mathématiques 3h (contrôle continu au baccalauréat coef 6),</a:t>
            </a:r>
          </a:p>
          <a:p>
            <a:pPr lvl="2"/>
            <a:r>
              <a:rPr lang="fr-FR" dirty="0"/>
              <a:t>en STI2D (6h) et STL (5h), spécialité physique chimie mathématiques (épreuve terminale 3h coef 16).</a:t>
            </a:r>
          </a:p>
        </p:txBody>
      </p:sp>
    </p:spTree>
    <p:extLst>
      <p:ext uri="{BB962C8B-B14F-4D97-AF65-F5344CB8AC3E}">
        <p14:creationId xmlns:p14="http://schemas.microsoft.com/office/powerpoint/2010/main" val="26086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EB417-B411-4C60-BFC0-D8D50B7BB3A7}"/>
              </a:ext>
            </a:extLst>
          </p:cNvPr>
          <p:cNvSpPr>
            <a:spLocks noGrp="1"/>
          </p:cNvSpPr>
          <p:nvPr>
            <p:ph type="title"/>
            <p:custDataLst>
              <p:tags r:id="rId1"/>
            </p:custDataLst>
          </p:nvPr>
        </p:nvSpPr>
        <p:spPr>
          <a:xfrm>
            <a:off x="514065" y="533400"/>
            <a:ext cx="11334223" cy="990600"/>
          </a:xfrm>
        </p:spPr>
        <p:txBody>
          <a:bodyPr>
            <a:normAutofit fontScale="90000"/>
          </a:bodyPr>
          <a:lstStyle/>
          <a:p>
            <a:r>
              <a:rPr lang="fr-FR" dirty="0"/>
              <a:t>Évolution des enseignements de mathématiques au lycée</a:t>
            </a:r>
          </a:p>
        </p:txBody>
      </p:sp>
      <p:sp>
        <p:nvSpPr>
          <p:cNvPr id="3" name="Espace réservé du contenu 2">
            <a:extLst>
              <a:ext uri="{FF2B5EF4-FFF2-40B4-BE49-F238E27FC236}">
                <a16:creationId xmlns:a16="http://schemas.microsoft.com/office/drawing/2014/main" id="{94C5BFE4-EAB1-4DC2-9D0C-F27E68899153}"/>
              </a:ext>
            </a:extLst>
          </p:cNvPr>
          <p:cNvSpPr>
            <a:spLocks noGrp="1"/>
          </p:cNvSpPr>
          <p:nvPr>
            <p:ph idx="1"/>
            <p:custDataLst>
              <p:tags r:id="rId2"/>
            </p:custDataLst>
          </p:nvPr>
        </p:nvSpPr>
        <p:spPr>
          <a:xfrm>
            <a:off x="514066" y="1869742"/>
            <a:ext cx="10972800" cy="4184177"/>
          </a:xfrm>
        </p:spPr>
        <p:txBody>
          <a:bodyPr>
            <a:normAutofit/>
          </a:bodyPr>
          <a:lstStyle/>
          <a:p>
            <a:pPr marL="0" indent="0">
              <a:buNone/>
            </a:pPr>
            <a:r>
              <a:rPr lang="fr-FR" dirty="0"/>
              <a:t>Cycle terminal de la voie générale</a:t>
            </a:r>
          </a:p>
          <a:p>
            <a:pPr marL="0" indent="0">
              <a:buNone/>
            </a:pPr>
            <a:endParaRPr lang="fr-FR" dirty="0"/>
          </a:p>
          <a:p>
            <a:pPr marL="548640" lvl="2" indent="0">
              <a:buNone/>
            </a:pPr>
            <a:r>
              <a:rPr lang="fr-FR" sz="2400" dirty="0"/>
              <a:t>Enseignement de spécialité mathématiques :</a:t>
            </a:r>
          </a:p>
          <a:p>
            <a:pPr lvl="3"/>
            <a:r>
              <a:rPr lang="fr-FR" sz="2200" dirty="0"/>
              <a:t>4h en première, 6h en terminale, </a:t>
            </a:r>
          </a:p>
          <a:p>
            <a:pPr lvl="3"/>
            <a:r>
              <a:rPr lang="fr-FR" sz="2200" dirty="0"/>
              <a:t>si spécialité arrêtée en fin de première, évaluation en contrôle continu (</a:t>
            </a:r>
            <a:r>
              <a:rPr lang="fr-FR" sz="2200" dirty="0" err="1"/>
              <a:t>coef</a:t>
            </a:r>
            <a:r>
              <a:rPr lang="fr-FR" sz="2200" dirty="0"/>
              <a:t> 8),</a:t>
            </a:r>
          </a:p>
          <a:p>
            <a:pPr lvl="3"/>
            <a:r>
              <a:rPr lang="fr-FR" sz="2200" dirty="0"/>
              <a:t>si poursuivie en terminale, épreuve de spécialité du baccalauréat (</a:t>
            </a:r>
            <a:r>
              <a:rPr lang="fr-FR" sz="2200" dirty="0" err="1"/>
              <a:t>coef</a:t>
            </a:r>
            <a:r>
              <a:rPr lang="fr-FR" sz="2200" dirty="0"/>
              <a:t> 16).</a:t>
            </a:r>
          </a:p>
          <a:p>
            <a:pPr marL="822960" lvl="3" indent="0">
              <a:buNone/>
            </a:pPr>
            <a:endParaRPr lang="fr-FR" sz="2400" dirty="0"/>
          </a:p>
          <a:p>
            <a:pPr marL="548640" lvl="2" indent="0">
              <a:buNone/>
            </a:pPr>
            <a:r>
              <a:rPr lang="fr-FR" sz="2400" dirty="0"/>
              <a:t>Enseignements optionnels (en terminale)</a:t>
            </a:r>
            <a:endParaRPr lang="fr-FR" sz="2400" b="1" dirty="0"/>
          </a:p>
          <a:p>
            <a:pPr lvl="3"/>
            <a:r>
              <a:rPr lang="fr-FR" sz="2200" dirty="0"/>
              <a:t>option mathématiques expertes : 3h contrôle continu au baccalauréat,</a:t>
            </a:r>
          </a:p>
          <a:p>
            <a:pPr lvl="3"/>
            <a:r>
              <a:rPr lang="fr-FR" sz="2200" dirty="0"/>
              <a:t>option mathématiques complémentaires : 3h contrôle continu au baccalauréat.</a:t>
            </a:r>
          </a:p>
          <a:p>
            <a:pPr lvl="2"/>
            <a:endParaRPr lang="fr-FR" sz="2400" dirty="0"/>
          </a:p>
          <a:p>
            <a:pPr lvl="2"/>
            <a:endParaRPr lang="fr-FR" dirty="0"/>
          </a:p>
          <a:p>
            <a:pPr lvl="2"/>
            <a:endParaRPr lang="fr-FR" dirty="0"/>
          </a:p>
        </p:txBody>
      </p:sp>
    </p:spTree>
    <p:extLst>
      <p:ext uri="{BB962C8B-B14F-4D97-AF65-F5344CB8AC3E}">
        <p14:creationId xmlns:p14="http://schemas.microsoft.com/office/powerpoint/2010/main" val="37070040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Thème1">
  <a:themeElements>
    <a:clrScheme name="Clarté">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que 2">
      <a:majorFont>
        <a:latin typeface="Arial"/>
        <a:ea typeface="Arial"/>
        <a:cs typeface="Arial"/>
      </a:majorFont>
      <a:minorFont>
        <a:latin typeface="Arial"/>
        <a:ea typeface="Arial"/>
        <a:cs typeface="Arial"/>
      </a:minorFont>
    </a:fontScheme>
    <a:fmtScheme name="Clarté">
      <a:fillStyleLst>
        <a:solidFill>
          <a:schemeClr val="phClr"/>
        </a:solidFill>
        <a:gradFill>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gradFill>
        <a:gradFill>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4013</Words>
  <Application>Microsoft Macintosh PowerPoint</Application>
  <PresentationFormat>Grand écran</PresentationFormat>
  <Paragraphs>455</Paragraphs>
  <Slides>37</Slides>
  <Notes>36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Calibri</vt:lpstr>
      <vt:lpstr>Cambria Math</vt:lpstr>
      <vt:lpstr>Courier New</vt:lpstr>
      <vt:lpstr>Symbol</vt:lpstr>
      <vt:lpstr>Thème1</vt:lpstr>
      <vt:lpstr>Rentrée mathématique</vt:lpstr>
      <vt:lpstr>Collège</vt:lpstr>
      <vt:lpstr>Sommaire de la réunion</vt:lpstr>
      <vt:lpstr>Les IPR de mathématiques de l’académie de Versailles</vt:lpstr>
      <vt:lpstr>Présentation PowerPoint</vt:lpstr>
      <vt:lpstr>Les initiatives académiques</vt:lpstr>
      <vt:lpstr>Évolution des enseignements de mathématiques au lycée</vt:lpstr>
      <vt:lpstr>Évolution des enseignements de mathématiques au lycée</vt:lpstr>
      <vt:lpstr>Évolution des enseignements de mathématiques au lycée</vt:lpstr>
      <vt:lpstr>Le raisonnement - les automatismes</vt:lpstr>
      <vt:lpstr>Raisonner - Communiquer </vt:lpstr>
      <vt:lpstr>Différents types de raisonnement</vt:lpstr>
      <vt:lpstr>Présentation PowerPoint</vt:lpstr>
      <vt:lpstr>Les automatismes</vt:lpstr>
      <vt:lpstr>Travailler les automatismes - Communiquer</vt:lpstr>
      <vt:lpstr>Le plan maths</vt:lpstr>
      <vt:lpstr>Plan Maths</vt:lpstr>
      <vt:lpstr>Un guide sur la résolution de problèmes au collège publication à venir</vt:lpstr>
      <vt:lpstr>Un guide sur la résolution de problèmes au collège </vt:lpstr>
      <vt:lpstr>Extrait du guide « Résolution de problèmes au collège » </vt:lpstr>
      <vt:lpstr>Le modèle en barre pour résoudre un exercice de collège</vt:lpstr>
      <vt:lpstr>Une situation qui nécessite la mise en équation, point de rupture</vt:lpstr>
      <vt:lpstr>Un continuum premier et second degrés nécessaire : Un exemple sur la proportionnalité</vt:lpstr>
      <vt:lpstr>Une FIL 2D pour encourager le travail collaboratif</vt:lpstr>
      <vt:lpstr>euler-wims</vt:lpstr>
      <vt:lpstr>euler</vt:lpstr>
      <vt:lpstr>euler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Formations</vt:lpstr>
      <vt:lpstr>Calendrier du DNB</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Rentrée mathématique</dc:title>
  <dc:creator>Evelyne Roudneff</dc:creator>
  <cp:lastModifiedBy>Laurence Gigan</cp:lastModifiedBy>
  <cp:revision>77</cp:revision>
  <dcterms:modified xsi:type="dcterms:W3CDTF">2021-10-05T20:44:10Z</dcterms:modified>
</cp:coreProperties>
</file>