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81" r:id="rId4"/>
    <p:sldId id="259" r:id="rId5"/>
    <p:sldId id="260" r:id="rId6"/>
    <p:sldId id="261" r:id="rId7"/>
    <p:sldId id="318" r:id="rId8"/>
    <p:sldId id="303" r:id="rId9"/>
    <p:sldId id="298" r:id="rId10"/>
    <p:sldId id="286" r:id="rId11"/>
    <p:sldId id="287" r:id="rId12"/>
    <p:sldId id="288" r:id="rId13"/>
    <p:sldId id="283" r:id="rId14"/>
    <p:sldId id="284" r:id="rId15"/>
    <p:sldId id="304" r:id="rId16"/>
    <p:sldId id="297" r:id="rId17"/>
    <p:sldId id="306" r:id="rId18"/>
    <p:sldId id="290" r:id="rId19"/>
    <p:sldId id="319" r:id="rId20"/>
    <p:sldId id="302" r:id="rId21"/>
    <p:sldId id="291" r:id="rId22"/>
    <p:sldId id="263" r:id="rId23"/>
    <p:sldId id="299" r:id="rId24"/>
    <p:sldId id="305" r:id="rId25"/>
    <p:sldId id="300" r:id="rId26"/>
    <p:sldId id="320" r:id="rId27"/>
    <p:sldId id="308" r:id="rId28"/>
    <p:sldId id="309" r:id="rId29"/>
    <p:sldId id="311" r:id="rId30"/>
    <p:sldId id="321" r:id="rId31"/>
    <p:sldId id="322" r:id="rId32"/>
    <p:sldId id="323" r:id="rId33"/>
    <p:sldId id="324" r:id="rId34"/>
    <p:sldId id="325" r:id="rId35"/>
    <p:sldId id="317" r:id="rId36"/>
    <p:sldId id="277" r:id="rId37"/>
    <p:sldId id="326" r:id="rId38"/>
    <p:sldId id="307" r:id="rId39"/>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3" autoAdjust="0"/>
    <p:restoredTop sz="54913" autoAdjust="0"/>
  </p:normalViewPr>
  <p:slideViewPr>
    <p:cSldViewPr snapToGrid="0">
      <p:cViewPr varScale="1">
        <p:scale>
          <a:sx n="62" d="100"/>
          <a:sy n="62" d="100"/>
        </p:scale>
        <p:origin x="292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29F3642E-CADE-4F7C-A309-58AA58A303AF}" type="datetimeFigureOut">
              <a:rPr lang="fr-FR"/>
              <a:t>05/10/2021</a:t>
            </a:fld>
            <a:endParaRPr lang="fr-FR"/>
          </a:p>
        </p:txBody>
      </p:sp>
      <p:sp>
        <p:nvSpPr>
          <p:cNvPr id="6"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6B2E1CC0-9ECC-4723-9E80-88A86082B7DE}"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3</a:t>
            </a:fld>
            <a:endParaRPr lang="fr-FR"/>
          </a:p>
        </p:txBody>
      </p:sp>
    </p:spTree>
    <p:extLst>
      <p:ext uri="{BB962C8B-B14F-4D97-AF65-F5344CB8AC3E}">
        <p14:creationId xmlns:p14="http://schemas.microsoft.com/office/powerpoint/2010/main" val="151979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2E1CC0-9ECC-4723-9E80-88A86082B7DE}" type="slidenum">
              <a:rPr lang="fr-FR" smtClean="0"/>
              <a:t>14</a:t>
            </a:fld>
            <a:endParaRPr lang="fr-FR"/>
          </a:p>
        </p:txBody>
      </p:sp>
    </p:spTree>
    <p:extLst>
      <p:ext uri="{BB962C8B-B14F-4D97-AF65-F5344CB8AC3E}">
        <p14:creationId xmlns:p14="http://schemas.microsoft.com/office/powerpoint/2010/main" val="371067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t>On rappelle la note de service sur laquelle s’appuie le guide de l’évaluation qui vient donner un cadre au projet d’évaluation.</a:t>
            </a:r>
          </a:p>
          <a:p>
            <a:pPr marL="0" marR="0" lvl="0" indent="0" algn="l" defTabSz="914400" eaLnBrk="1" fontAlgn="auto" latinLnBrk="0" hangingPunct="1">
              <a:lnSpc>
                <a:spcPct val="100000"/>
              </a:lnSpc>
              <a:spcBef>
                <a:spcPts val="0"/>
              </a:spcBef>
              <a:spcAft>
                <a:spcPts val="0"/>
              </a:spcAft>
              <a:buClrTx/>
              <a:buSzTx/>
              <a:buFontTx/>
              <a:buNone/>
              <a:tabLst/>
              <a:defRPr/>
            </a:pPr>
            <a:endParaRPr lang="fr-FR" dirty="0"/>
          </a:p>
          <a:p>
            <a:r>
              <a:rPr lang="fr-FR" dirty="0"/>
              <a:t>Le guide de l’évaluation :</a:t>
            </a:r>
          </a:p>
          <a:p>
            <a:endParaRPr lang="fr-FR" dirty="0"/>
          </a:p>
          <a:p>
            <a:r>
              <a:rPr lang="fr-FR" dirty="0"/>
              <a:t>- Un préambule commun qui invite à une harmonisation entre disciplines.</a:t>
            </a:r>
          </a:p>
          <a:p>
            <a:endParaRPr lang="fr-FR" dirty="0"/>
          </a:p>
          <a:p>
            <a:pPr marL="171450" indent="-171450">
              <a:buFontTx/>
              <a:buChar char="-"/>
            </a:pPr>
            <a:r>
              <a:rPr lang="fr-FR" dirty="0"/>
              <a:t>Deux coquilles dans le guide : sur la DNL et sur la STI2D (voir STL).</a:t>
            </a:r>
          </a:p>
          <a:p>
            <a:pPr marL="171450" indent="-171450">
              <a:buFontTx/>
              <a:buChar char="-"/>
            </a:pPr>
            <a:endParaRPr lang="fr-FR" dirty="0"/>
          </a:p>
          <a:p>
            <a:r>
              <a:rPr lang="fr-FR" sz="1200" dirty="0">
                <a:solidFill>
                  <a:schemeClr val="tx1"/>
                </a:solidFill>
                <a:effectLst/>
                <a:latin typeface="+mn-lt"/>
                <a:ea typeface="+mn-ea"/>
                <a:cs typeface="+mn-cs"/>
              </a:rPr>
              <a:t>Sur la question de l’équité entre établissements : il peut être intéressant de mutualiser au sein du bassin, entre établissements.</a:t>
            </a:r>
          </a:p>
          <a:p>
            <a:r>
              <a:rPr lang="fr-FR" sz="1200" dirty="0">
                <a:solidFill>
                  <a:schemeClr val="tx1"/>
                </a:solidFill>
                <a:effectLst/>
                <a:latin typeface="+mn-lt"/>
                <a:ea typeface="+mn-ea"/>
                <a:cs typeface="+mn-cs"/>
              </a:rPr>
              <a:t>Des commissions d’harmonisation ont lieu en fin d’année dans le cadre du pilotage académique.</a:t>
            </a:r>
          </a:p>
          <a:p>
            <a:endParaRPr lang="fr-FR" sz="1200" dirty="0">
              <a:solidFill>
                <a:schemeClr val="tx1"/>
              </a:solidFill>
              <a:effectLst/>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fr-FR" sz="1200" dirty="0">
                <a:solidFill>
                  <a:schemeClr val="tx1"/>
                </a:solidFill>
                <a:effectLst/>
                <a:latin typeface="+mn-lt"/>
                <a:ea typeface="+mn-ea"/>
                <a:cs typeface="+mn-cs"/>
              </a:rPr>
              <a:t>La particularité de la spécialité Mathématiques première : une partie de la classe est évaluée dans le cadre du contrôle continu et l’autre le sera en épreuve terminale.</a:t>
            </a:r>
          </a:p>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15</a:t>
            </a:fld>
            <a:endParaRPr lang="fr-FR"/>
          </a:p>
        </p:txBody>
      </p:sp>
    </p:spTree>
    <p:extLst>
      <p:ext uri="{BB962C8B-B14F-4D97-AF65-F5344CB8AC3E}">
        <p14:creationId xmlns:p14="http://schemas.microsoft.com/office/powerpoint/2010/main" val="60203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16</a:t>
            </a:fld>
            <a:endParaRPr lang="fr-FR"/>
          </a:p>
        </p:txBody>
      </p:sp>
    </p:spTree>
    <p:extLst>
      <p:ext uri="{BB962C8B-B14F-4D97-AF65-F5344CB8AC3E}">
        <p14:creationId xmlns:p14="http://schemas.microsoft.com/office/powerpoint/2010/main" val="3463899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L’enjeu est de garder une présence des mathématiques dans cet enseignement.</a:t>
            </a:r>
          </a:p>
          <a:p>
            <a:r>
              <a:rPr lang="fr-FR" dirty="0"/>
              <a:t>S’il n’y a pas d’enseignant de mathématiques en enseignement</a:t>
            </a:r>
            <a:r>
              <a:rPr lang="fr-FR" baseline="0" dirty="0"/>
              <a:t> scientifique, alors il n’y aura pas de mathématiques dans les évaluations et in-fine plus de mathématiques du tout dans cet enseignement.</a:t>
            </a:r>
          </a:p>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17</a:t>
            </a:fld>
            <a:endParaRPr lang="fr-FR"/>
          </a:p>
        </p:txBody>
      </p:sp>
    </p:spTree>
    <p:extLst>
      <p:ext uri="{BB962C8B-B14F-4D97-AF65-F5344CB8AC3E}">
        <p14:creationId xmlns:p14="http://schemas.microsoft.com/office/powerpoint/2010/main" val="1093593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marL="0" indent="0">
              <a:buFontTx/>
              <a:buNone/>
              <a:defRPr/>
            </a:pPr>
            <a:r>
              <a:rPr lang="fr-FR" dirty="0"/>
              <a:t>Coefficient 10 en voie générale, coefficient 14 en voie technologique.</a:t>
            </a:r>
          </a:p>
          <a:p>
            <a:pPr marL="0" indent="0">
              <a:buFontTx/>
              <a:buNone/>
              <a:defRPr/>
            </a:pPr>
            <a:endParaRPr lang="fr-FR" dirty="0"/>
          </a:p>
          <a:p>
            <a:pPr marL="0" indent="0">
              <a:buFontTx/>
              <a:buNone/>
              <a:defRPr/>
            </a:pPr>
            <a:r>
              <a:rPr lang="fr-FR" dirty="0"/>
              <a:t>Après le mois de mars : fin du programme et préparations au grand oral.</a:t>
            </a:r>
          </a:p>
          <a:p>
            <a:pPr marL="0" indent="0">
              <a:buFontTx/>
              <a:buNone/>
              <a:defRPr/>
            </a:pPr>
            <a:r>
              <a:rPr lang="fr-FR" dirty="0"/>
              <a:t>Cela ne veut pas dire qu’on n’a pas déjà commencé à travailler sur le grand oral.</a:t>
            </a:r>
          </a:p>
          <a:p>
            <a:pPr marL="0" indent="0">
              <a:buFontTx/>
              <a:buNone/>
              <a:defRPr/>
            </a:pPr>
            <a:r>
              <a:rPr lang="fr-FR" dirty="0"/>
              <a:t>Le travail de l’oral qui commence dès la seconde : explicitation des  démarches lors des automatismes, exposés, </a:t>
            </a:r>
            <a:r>
              <a:rPr lang="fr-FR" dirty="0" err="1"/>
              <a:t>visualiseur</a:t>
            </a:r>
            <a:r>
              <a:rPr lang="fr-FR" dirty="0"/>
              <a:t> pour correction d’exercices, corrections préparées, enregistrements </a:t>
            </a:r>
            <a:r>
              <a:rPr lang="fr-FR" dirty="0" err="1"/>
              <a:t>audios</a:t>
            </a:r>
            <a:r>
              <a:rPr lang="fr-FR" dirty="0"/>
              <a:t> ou vidéos, travail en groupe, …</a:t>
            </a:r>
            <a:endParaRPr dirty="0"/>
          </a:p>
        </p:txBody>
      </p:sp>
      <p:sp>
        <p:nvSpPr>
          <p:cNvPr id="6" name="Espace réservé du numéro de diapositive 3"/>
          <p:cNvSpPr>
            <a:spLocks noGrp="1"/>
          </p:cNvSpPr>
          <p:nvPr>
            <p:ph type="sldNum" sz="quarter" idx="10"/>
          </p:nvPr>
        </p:nvSpPr>
        <p:spPr bwMode="auto"/>
        <p:txBody>
          <a:bodyPr/>
          <a:lstStyle/>
          <a:p>
            <a:pPr>
              <a:defRPr/>
            </a:pPr>
            <a:fld id="{50F2A0D5-67DC-430D-9D8D-4E37777A6089}" type="slidenum">
              <a:rPr lang="fr-FR"/>
              <a:t>18</a:t>
            </a:fld>
            <a:endParaRPr lang="fr-FR"/>
          </a:p>
        </p:txBody>
      </p:sp>
    </p:spTree>
    <p:extLst>
      <p:ext uri="{BB962C8B-B14F-4D97-AF65-F5344CB8AC3E}">
        <p14:creationId xmlns:p14="http://schemas.microsoft.com/office/powerpoint/2010/main" val="1243848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BNS est une source possible pour travailler les automatismes, s’en emparer, la faire sienne (patchwork, modifier, adapter).</a:t>
            </a:r>
          </a:p>
          <a:p>
            <a:endParaRPr lang="fr-FR" dirty="0"/>
          </a:p>
          <a:p>
            <a:r>
              <a:rPr lang="fr-FR" dirty="0"/>
              <a:t>La correction questions flashs : faire verbaliser les élèves sur leurs démarches et ne pas se contenter de projeter des réponses.</a:t>
            </a:r>
          </a:p>
          <a:p>
            <a:endParaRPr lang="fr-FR" dirty="0"/>
          </a:p>
          <a:p>
            <a:r>
              <a:rPr lang="fr-FR" b="1" dirty="0"/>
              <a:t>Question 1</a:t>
            </a:r>
          </a:p>
          <a:p>
            <a:r>
              <a:rPr lang="fr-FR" dirty="0"/>
              <a:t>Peut servir à des moments différents.</a:t>
            </a:r>
          </a:p>
          <a:p>
            <a:r>
              <a:rPr lang="fr-FR" dirty="0"/>
              <a:t>Modalités variées, avec discriminants, avec somme et produit, avec représentation graphique…</a:t>
            </a:r>
          </a:p>
          <a:p>
            <a:endParaRPr lang="fr-FR" dirty="0"/>
          </a:p>
          <a:p>
            <a:pPr marL="0" marR="0" lvl="0" indent="0" algn="l" defTabSz="914400" eaLnBrk="1" fontAlgn="auto" latinLnBrk="0" hangingPunct="1">
              <a:lnSpc>
                <a:spcPct val="100000"/>
              </a:lnSpc>
              <a:spcBef>
                <a:spcPts val="0"/>
              </a:spcBef>
              <a:spcAft>
                <a:spcPts val="0"/>
              </a:spcAft>
              <a:buClrTx/>
              <a:buSzTx/>
              <a:buFontTx/>
              <a:buNone/>
              <a:tabLst/>
              <a:defRPr/>
            </a:pPr>
            <a:r>
              <a:rPr lang="fr-FR" b="1" dirty="0"/>
              <a:t>Question 2</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a:t>Un mélange de deux chapitres ou le réinvestissement d’un chapitre plus ancien (trigo et produit scalaire).</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a:t>Questionnement sur les distracteurs : interroger l’élève sur les choix des auteurs.</a:t>
            </a:r>
          </a:p>
          <a:p>
            <a:pPr marL="0" marR="0" lvl="0" indent="0" algn="l" defTabSz="91440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eaLnBrk="1" fontAlgn="auto" latinLnBrk="0" hangingPunct="1">
              <a:lnSpc>
                <a:spcPct val="100000"/>
              </a:lnSpc>
              <a:spcBef>
                <a:spcPts val="0"/>
              </a:spcBef>
              <a:spcAft>
                <a:spcPts val="0"/>
              </a:spcAft>
              <a:buClrTx/>
              <a:buSzTx/>
              <a:buFontTx/>
              <a:buNone/>
              <a:tabLst/>
              <a:defRPr/>
            </a:pPr>
            <a:r>
              <a:rPr lang="fr-FR" b="1" dirty="0"/>
              <a:t>Question 3</a:t>
            </a:r>
          </a:p>
          <a:p>
            <a:r>
              <a:rPr lang="fr-FR" dirty="0"/>
              <a:t>Python. Faire verbaliser les élèves sur leurs choix et non choix.</a:t>
            </a:r>
          </a:p>
        </p:txBody>
      </p:sp>
      <p:sp>
        <p:nvSpPr>
          <p:cNvPr id="4" name="Espace réservé du numéro de diapositive 3"/>
          <p:cNvSpPr>
            <a:spLocks noGrp="1"/>
          </p:cNvSpPr>
          <p:nvPr>
            <p:ph type="sldNum" sz="quarter" idx="10"/>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B2E1CC0-9ECC-4723-9E80-88A86082B7DE}" type="slidenum">
              <a:rPr kumimoji="0" lang="fr-FR" sz="12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fr-FR" sz="12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663979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Un exercice légèrement modifié, extrait de la ressource « utiliser la géométrie plane pour démontrer ».</a:t>
            </a:r>
          </a:p>
          <a:p>
            <a:r>
              <a:rPr lang="fr-FR" sz="1200" kern="1200" dirty="0">
                <a:solidFill>
                  <a:schemeClr val="tx1"/>
                </a:solidFill>
                <a:effectLst/>
                <a:latin typeface="+mn-lt"/>
                <a:ea typeface="+mn-ea"/>
                <a:cs typeface="+mn-cs"/>
              </a:rPr>
              <a:t>Cet exercice peut donner l’occasion de faire un travail sur la démonstration en lien avec le numérique et l’oral.</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formulation de la question permet d’ouvrir les recherches et donc les démarches.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Cet exemple peut être utilisé pour travailler l’oral en lien avec le numérique sur un ou deux temps : </a:t>
            </a:r>
          </a:p>
          <a:p>
            <a:pPr marL="171450" indent="-171450">
              <a:buFontTx/>
              <a:buChar char="-"/>
            </a:pPr>
            <a:r>
              <a:rPr lang="fr-FR" sz="1200" kern="1200" dirty="0">
                <a:solidFill>
                  <a:schemeClr val="tx1"/>
                </a:solidFill>
                <a:effectLst/>
                <a:latin typeface="+mn-lt"/>
                <a:ea typeface="+mn-ea"/>
                <a:cs typeface="+mn-cs"/>
              </a:rPr>
              <a:t>Un temps de présentation à l’oral du programme de construction sur </a:t>
            </a:r>
            <a:r>
              <a:rPr lang="fr-FR" sz="1200" kern="1200" dirty="0" err="1">
                <a:solidFill>
                  <a:schemeClr val="tx1"/>
                </a:solidFill>
                <a:effectLst/>
                <a:latin typeface="+mn-lt"/>
                <a:ea typeface="+mn-ea"/>
                <a:cs typeface="+mn-cs"/>
              </a:rPr>
              <a:t>Géogebra</a:t>
            </a:r>
            <a:r>
              <a:rPr lang="fr-FR" sz="1200" kern="1200" dirty="0">
                <a:solidFill>
                  <a:schemeClr val="tx1"/>
                </a:solidFill>
                <a:effectLst/>
                <a:latin typeface="+mn-lt"/>
                <a:ea typeface="+mn-ea"/>
                <a:cs typeface="+mn-cs"/>
              </a:rPr>
              <a:t>.</a:t>
            </a:r>
          </a:p>
          <a:p>
            <a:pPr marL="171450" indent="-171450">
              <a:buFontTx/>
              <a:buChar char="-"/>
            </a:pPr>
            <a:r>
              <a:rPr lang="fr-FR" sz="1200" kern="1200" dirty="0">
                <a:solidFill>
                  <a:schemeClr val="tx1"/>
                </a:solidFill>
                <a:effectLst/>
                <a:latin typeface="+mn-lt"/>
                <a:ea typeface="+mn-ea"/>
                <a:cs typeface="+mn-cs"/>
              </a:rPr>
              <a:t>Un temps de présentation à l’oral du raisonnement pour démontrer que le triangle ACD est rectangle en D. </a:t>
            </a:r>
          </a:p>
          <a:p>
            <a:pPr marL="171450" indent="-171450">
              <a:buFontTx/>
              <a:buChar char="-"/>
            </a:pPr>
            <a:endParaRPr lang="fr-FR" sz="1200" kern="1200" dirty="0">
              <a:solidFill>
                <a:schemeClr val="tx1"/>
              </a:solidFill>
              <a:effectLst/>
              <a:latin typeface="+mn-lt"/>
              <a:ea typeface="+mn-ea"/>
              <a:cs typeface="+mn-cs"/>
            </a:endParaRPr>
          </a:p>
          <a:p>
            <a:r>
              <a:rPr lang="fr-FR" dirty="0"/>
              <a:t>Source :</a:t>
            </a:r>
          </a:p>
          <a:p>
            <a:r>
              <a:rPr lang="fr-FR" dirty="0"/>
              <a:t>https://</a:t>
            </a:r>
            <a:r>
              <a:rPr lang="fr-FR" dirty="0" err="1"/>
              <a:t>cache.media.eduscol.education.fr</a:t>
            </a:r>
            <a:r>
              <a:rPr lang="fr-FR" dirty="0"/>
              <a:t>/file/</a:t>
            </a:r>
            <a:r>
              <a:rPr lang="fr-FR" dirty="0" err="1"/>
              <a:t>Geometrie_plane</a:t>
            </a:r>
            <a:r>
              <a:rPr lang="fr-FR" dirty="0"/>
              <a:t>/31/2/RA16_C4_MATH_geo_plane_doc_maitre_574312.pdf</a:t>
            </a:r>
          </a:p>
        </p:txBody>
      </p:sp>
      <p:sp>
        <p:nvSpPr>
          <p:cNvPr id="4" name="Espace réservé du numéro de diapositive 3"/>
          <p:cNvSpPr>
            <a:spLocks noGrp="1"/>
          </p:cNvSpPr>
          <p:nvPr>
            <p:ph type="sldNum" sz="quarter" idx="5"/>
          </p:nvPr>
        </p:nvSpPr>
        <p:spPr/>
        <p:txBody>
          <a:bodyPr/>
          <a:lstStyle/>
          <a:p>
            <a:fld id="{6B2E1CC0-9ECC-4723-9E80-88A86082B7DE}" type="slidenum">
              <a:rPr lang="fr-FR" smtClean="0"/>
              <a:t>21</a:t>
            </a:fld>
            <a:endParaRPr lang="fr-FR"/>
          </a:p>
        </p:txBody>
      </p:sp>
    </p:spTree>
    <p:extLst>
      <p:ext uri="{BB962C8B-B14F-4D97-AF65-F5344CB8AC3E}">
        <p14:creationId xmlns:p14="http://schemas.microsoft.com/office/powerpoint/2010/main" val="954260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Source : Pépinière, niveau seconde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Point de vigilance : la question « construire un triangle » appelle comme réponse une explication argumentée et une figure. Une figure ne suffit pas. Un protocole de construction est le bienvenu.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Un contexte pour remobiliser</a:t>
            </a:r>
            <a:r>
              <a:rPr lang="fr-FR" b="1" baseline="0" dirty="0"/>
              <a:t> les notions de collège en lieu et place d’un grand chapitre révisions.</a:t>
            </a:r>
            <a:endParaRPr lang="fr-FR" b="1" dirty="0"/>
          </a:p>
          <a:p>
            <a:r>
              <a:rPr lang="fr-FR" dirty="0"/>
              <a:t>On réactive les connaissances et compétences de collège.</a:t>
            </a:r>
          </a:p>
          <a:p>
            <a:r>
              <a:rPr lang="fr-FR" dirty="0"/>
              <a:t>Ici,</a:t>
            </a:r>
            <a:r>
              <a:rPr lang="fr-FR" baseline="0" dirty="0"/>
              <a:t> les triangles semblables, les calculs d’angles, les hauteurs.</a:t>
            </a:r>
            <a:endParaRPr lang="fr-FR" dirty="0"/>
          </a:p>
        </p:txBody>
      </p:sp>
      <p:sp>
        <p:nvSpPr>
          <p:cNvPr id="4" name="Espace réservé du numéro de diapositive 3"/>
          <p:cNvSpPr>
            <a:spLocks noGrp="1"/>
          </p:cNvSpPr>
          <p:nvPr>
            <p:ph type="sldNum" sz="quarter" idx="5"/>
          </p:nvPr>
        </p:nvSpPr>
        <p:spPr/>
        <p:txBody>
          <a:bodyPr/>
          <a:lstStyle/>
          <a:p>
            <a:fld id="{6B2E1CC0-9ECC-4723-9E80-88A86082B7DE}" type="slidenum">
              <a:rPr lang="fr-FR" smtClean="0"/>
              <a:t>22</a:t>
            </a:fld>
            <a:endParaRPr lang="fr-FR"/>
          </a:p>
        </p:txBody>
      </p:sp>
    </p:spTree>
    <p:extLst>
      <p:ext uri="{BB962C8B-B14F-4D97-AF65-F5344CB8AC3E}">
        <p14:creationId xmlns:p14="http://schemas.microsoft.com/office/powerpoint/2010/main" val="4146703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r>
                  <a:rPr lang="fr-FR" dirty="0"/>
                  <a:t>On peut faire chercher individuellement puis en groupe. Les élèves vont tâtonner, tester puis chaque groupe choisira un ambassadeur qui expliquera sa stratégie.</a:t>
                </a:r>
              </a:p>
              <a:p>
                <a:endParaRPr lang="fr-FR" dirty="0"/>
              </a:p>
              <a:p>
                <a:r>
                  <a:rPr lang="fr-FR" dirty="0"/>
                  <a:t>Une proposition de solution experte, objectif de trace écrite finale que l’on peut construire avec les élèves :</a:t>
                </a:r>
              </a:p>
              <a:p>
                <a:pPr marL="0" indent="0">
                  <a:buNone/>
                </a:pPr>
                <a:r>
                  <a:rPr lang="fr-FR" dirty="0">
                    <a:solidFill>
                      <a:srgbClr val="00B050"/>
                    </a:solidFill>
                  </a:rPr>
                  <a:t>On cherche un entier impair </a:t>
                </a:r>
                <a14:m>
                  <m:oMath xmlns:m="http://schemas.openxmlformats.org/officeDocument/2006/math">
                    <m:r>
                      <a:rPr lang="fr-FR" i="1">
                        <a:solidFill>
                          <a:srgbClr val="00B050"/>
                        </a:solidFill>
                        <a:latin typeface="Cambria Math" panose="02040503050406030204" pitchFamily="18" charset="0"/>
                      </a:rPr>
                      <m:t>𝑚</m:t>
                    </m:r>
                  </m:oMath>
                </a14:m>
                <a:r>
                  <a:rPr lang="fr-FR" dirty="0">
                    <a:solidFill>
                      <a:srgbClr val="00B050"/>
                    </a:solidFill>
                  </a:rPr>
                  <a:t> qui peut s’écrire </a:t>
                </a:r>
                <a14:m>
                  <m:oMath xmlns:m="http://schemas.openxmlformats.org/officeDocument/2006/math">
                    <m:r>
                      <a:rPr lang="fr-FR" i="1">
                        <a:solidFill>
                          <a:srgbClr val="00B050"/>
                        </a:solidFill>
                        <a:latin typeface="Cambria Math" panose="02040503050406030204" pitchFamily="18" charset="0"/>
                      </a:rPr>
                      <m:t>𝑚</m:t>
                    </m:r>
                    <m:r>
                      <a:rPr lang="fr-FR" i="1">
                        <a:solidFill>
                          <a:srgbClr val="00B050"/>
                        </a:solidFill>
                        <a:latin typeface="Cambria Math" panose="02040503050406030204" pitchFamily="18" charset="0"/>
                      </a:rPr>
                      <m:t>=100</m:t>
                    </m:r>
                    <m:r>
                      <a:rPr lang="fr-FR" i="1">
                        <a:solidFill>
                          <a:srgbClr val="00B050"/>
                        </a:solidFill>
                        <a:latin typeface="Cambria Math" panose="02040503050406030204" pitchFamily="18" charset="0"/>
                      </a:rPr>
                      <m:t>𝑎</m:t>
                    </m:r>
                    <m:r>
                      <a:rPr lang="fr-FR" i="1">
                        <a:solidFill>
                          <a:srgbClr val="00B050"/>
                        </a:solidFill>
                        <a:latin typeface="Cambria Math" panose="02040503050406030204" pitchFamily="18" charset="0"/>
                      </a:rPr>
                      <m:t>+10</m:t>
                    </m:r>
                    <m:r>
                      <a:rPr lang="fr-FR" i="1">
                        <a:solidFill>
                          <a:srgbClr val="00B050"/>
                        </a:solidFill>
                        <a:latin typeface="Cambria Math" panose="02040503050406030204" pitchFamily="18" charset="0"/>
                      </a:rPr>
                      <m:t>𝑏</m:t>
                    </m:r>
                    <m:r>
                      <a:rPr lang="fr-FR" i="1">
                        <a:solidFill>
                          <a:srgbClr val="00B050"/>
                        </a:solidFill>
                        <a:latin typeface="Cambria Math" panose="02040503050406030204" pitchFamily="18" charset="0"/>
                      </a:rPr>
                      <m:t>+</m:t>
                    </m:r>
                    <m:r>
                      <a:rPr lang="fr-FR" i="1">
                        <a:solidFill>
                          <a:srgbClr val="00B050"/>
                        </a:solidFill>
                        <a:latin typeface="Cambria Math" panose="02040503050406030204" pitchFamily="18" charset="0"/>
                      </a:rPr>
                      <m:t>𝑐</m:t>
                    </m:r>
                  </m:oMath>
                </a14:m>
                <a:r>
                  <a:rPr lang="fr-FR" dirty="0">
                    <a:solidFill>
                      <a:srgbClr val="00B050"/>
                    </a:solidFill>
                  </a:rPr>
                  <a:t>, où </a:t>
                </a:r>
                <a14:m>
                  <m:oMath xmlns:m="http://schemas.openxmlformats.org/officeDocument/2006/math">
                    <m:r>
                      <a:rPr lang="fr-FR" i="1">
                        <a:solidFill>
                          <a:srgbClr val="00B050"/>
                        </a:solidFill>
                        <a:latin typeface="Cambria Math" panose="02040503050406030204" pitchFamily="18" charset="0"/>
                      </a:rPr>
                      <m:t>𝑎</m:t>
                    </m:r>
                  </m:oMath>
                </a14:m>
                <a:r>
                  <a:rPr lang="fr-FR" dirty="0">
                    <a:solidFill>
                      <a:srgbClr val="00B050"/>
                    </a:solidFill>
                  </a:rPr>
                  <a:t>, </a:t>
                </a:r>
                <a14:m>
                  <m:oMath xmlns:m="http://schemas.openxmlformats.org/officeDocument/2006/math">
                    <m:r>
                      <a:rPr lang="fr-FR" i="1">
                        <a:solidFill>
                          <a:srgbClr val="00B050"/>
                        </a:solidFill>
                        <a:latin typeface="Cambria Math" panose="02040503050406030204" pitchFamily="18" charset="0"/>
                      </a:rPr>
                      <m:t>𝑏</m:t>
                    </m:r>
                  </m:oMath>
                </a14:m>
                <a:r>
                  <a:rPr lang="fr-FR" dirty="0">
                    <a:solidFill>
                      <a:srgbClr val="00B050"/>
                    </a:solidFill>
                  </a:rPr>
                  <a:t> et </a:t>
                </a:r>
                <a14:m>
                  <m:oMath xmlns:m="http://schemas.openxmlformats.org/officeDocument/2006/math">
                    <m:r>
                      <a:rPr lang="fr-FR" i="1">
                        <a:solidFill>
                          <a:srgbClr val="00B050"/>
                        </a:solidFill>
                        <a:latin typeface="Cambria Math" panose="02040503050406030204" pitchFamily="18" charset="0"/>
                      </a:rPr>
                      <m:t>𝑐</m:t>
                    </m:r>
                  </m:oMath>
                </a14:m>
                <a:r>
                  <a:rPr lang="fr-FR" dirty="0">
                    <a:solidFill>
                      <a:srgbClr val="00B050"/>
                    </a:solidFill>
                  </a:rPr>
                  <a:t> sont des entiers tous distincts deux à deux, compris entre 0 et 9 et tels que </a:t>
                </a:r>
                <a14:m>
                  <m:oMath xmlns:m="http://schemas.openxmlformats.org/officeDocument/2006/math">
                    <m:r>
                      <a:rPr lang="fr-FR" i="1">
                        <a:solidFill>
                          <a:srgbClr val="00B050"/>
                        </a:solidFill>
                        <a:latin typeface="Cambria Math" panose="02040503050406030204" pitchFamily="18" charset="0"/>
                      </a:rPr>
                      <m:t>𝑎</m:t>
                    </m:r>
                    <m:r>
                      <a:rPr lang="fr-FR" i="1">
                        <a:solidFill>
                          <a:srgbClr val="00B050"/>
                        </a:solidFill>
                        <a:latin typeface="Cambria Math" panose="02040503050406030204" pitchFamily="18" charset="0"/>
                      </a:rPr>
                      <m:t>=</m:t>
                    </m:r>
                    <m:r>
                      <a:rPr lang="fr-FR" i="1">
                        <a:solidFill>
                          <a:srgbClr val="00B050"/>
                        </a:solidFill>
                        <a:latin typeface="Cambria Math" panose="02040503050406030204" pitchFamily="18" charset="0"/>
                      </a:rPr>
                      <m:t>𝑏𝑐</m:t>
                    </m:r>
                    <m:r>
                      <a:rPr lang="fr-FR" i="1">
                        <a:solidFill>
                          <a:srgbClr val="00B050"/>
                        </a:solidFill>
                        <a:latin typeface="Cambria Math" panose="02040503050406030204" pitchFamily="18" charset="0"/>
                      </a:rPr>
                      <m:t>.</m:t>
                    </m:r>
                  </m:oMath>
                </a14:m>
                <a:endParaRPr lang="fr-FR" dirty="0">
                  <a:solidFill>
                    <a:srgbClr val="00B050"/>
                  </a:solidFill>
                </a:endParaRPr>
              </a:p>
              <a:p>
                <a:pPr marL="0" indent="0">
                  <a:buNone/>
                </a:pPr>
                <a:r>
                  <a:rPr lang="fr-FR" dirty="0">
                    <a:solidFill>
                      <a:srgbClr val="00B050"/>
                    </a:solidFill>
                  </a:rPr>
                  <a:t>Quelques remarques : </a:t>
                </a:r>
              </a:p>
              <a:p>
                <a:pPr marL="0" indent="0">
                  <a:buNone/>
                </a:pPr>
                <a14:m>
                  <m:oMath xmlns:m="http://schemas.openxmlformats.org/officeDocument/2006/math">
                    <m:r>
                      <a:rPr lang="fr-FR" i="1">
                        <a:solidFill>
                          <a:srgbClr val="00B050"/>
                        </a:solidFill>
                        <a:latin typeface="Cambria Math" panose="02040503050406030204" pitchFamily="18" charset="0"/>
                      </a:rPr>
                      <m:t>𝑐</m:t>
                    </m:r>
                  </m:oMath>
                </a14:m>
                <a:r>
                  <a:rPr lang="fr-FR" dirty="0">
                    <a:solidFill>
                      <a:srgbClr val="00B050"/>
                    </a:solidFill>
                  </a:rPr>
                  <a:t> doit être impair comme</a:t>
                </a:r>
                <a14:m>
                  <m:oMath xmlns:m="http://schemas.openxmlformats.org/officeDocument/2006/math">
                    <m:r>
                      <a:rPr lang="fr-FR" i="1">
                        <a:solidFill>
                          <a:srgbClr val="00B050"/>
                        </a:solidFill>
                        <a:latin typeface="Cambria Math" panose="02040503050406030204" pitchFamily="18" charset="0"/>
                      </a:rPr>
                      <m:t> </m:t>
                    </m:r>
                    <m:r>
                      <a:rPr lang="fr-FR" i="1">
                        <a:solidFill>
                          <a:srgbClr val="00B050"/>
                        </a:solidFill>
                        <a:latin typeface="Cambria Math" panose="02040503050406030204" pitchFamily="18" charset="0"/>
                      </a:rPr>
                      <m:t>𝑚</m:t>
                    </m:r>
                  </m:oMath>
                </a14:m>
                <a:r>
                  <a:rPr lang="fr-FR" dirty="0">
                    <a:solidFill>
                      <a:srgbClr val="00B050"/>
                    </a:solidFill>
                  </a:rPr>
                  <a:t> (car 100a +</a:t>
                </a:r>
                <a:r>
                  <a:rPr lang="fr-FR" baseline="0" dirty="0">
                    <a:solidFill>
                      <a:srgbClr val="00B050"/>
                    </a:solidFill>
                  </a:rPr>
                  <a:t> 10b est pair ou chiffre des unités)</a:t>
                </a:r>
                <a:r>
                  <a:rPr lang="fr-FR" dirty="0">
                    <a:solidFill>
                      <a:srgbClr val="00B050"/>
                    </a:solidFill>
                  </a:rPr>
                  <a:t> ;</a:t>
                </a:r>
              </a:p>
              <a:p>
                <a:pPr marL="0" indent="0">
                  <a:buNone/>
                </a:pPr>
                <a14:m>
                  <m:oMath xmlns:m="http://schemas.openxmlformats.org/officeDocument/2006/math">
                    <m:r>
                      <a:rPr lang="fr-FR" i="1">
                        <a:solidFill>
                          <a:srgbClr val="00B050"/>
                        </a:solidFill>
                        <a:latin typeface="Cambria Math" panose="02040503050406030204" pitchFamily="18" charset="0"/>
                      </a:rPr>
                      <m:t>𝑎</m:t>
                    </m:r>
                    <m:r>
                      <a:rPr lang="fr-FR" i="1">
                        <a:solidFill>
                          <a:srgbClr val="00B050"/>
                        </a:solidFill>
                        <a:latin typeface="Cambria Math" panose="02040503050406030204" pitchFamily="18" charset="0"/>
                      </a:rPr>
                      <m:t>≠0</m:t>
                    </m:r>
                  </m:oMath>
                </a14:m>
                <a:r>
                  <a:rPr lang="fr-FR" dirty="0">
                    <a:solidFill>
                      <a:srgbClr val="00B050"/>
                    </a:solidFill>
                  </a:rPr>
                  <a:t>, ce qui entraine </a:t>
                </a:r>
                <a14:m>
                  <m:oMath xmlns:m="http://schemas.openxmlformats.org/officeDocument/2006/math">
                    <m:r>
                      <a:rPr lang="fr-FR" i="1">
                        <a:solidFill>
                          <a:srgbClr val="00B050"/>
                        </a:solidFill>
                        <a:latin typeface="Cambria Math" panose="02040503050406030204" pitchFamily="18" charset="0"/>
                      </a:rPr>
                      <m:t>𝑏</m:t>
                    </m:r>
                  </m:oMath>
                </a14:m>
                <a:r>
                  <a:rPr lang="fr-FR" dirty="0">
                    <a:solidFill>
                      <a:srgbClr val="00B050"/>
                    </a:solidFill>
                  </a:rPr>
                  <a:t> et </a:t>
                </a:r>
                <a14:m>
                  <m:oMath xmlns:m="http://schemas.openxmlformats.org/officeDocument/2006/math">
                    <m:r>
                      <a:rPr lang="fr-FR" i="1">
                        <a:solidFill>
                          <a:srgbClr val="00B050"/>
                        </a:solidFill>
                        <a:latin typeface="Cambria Math" panose="02040503050406030204" pitchFamily="18" charset="0"/>
                      </a:rPr>
                      <m:t>𝑐</m:t>
                    </m:r>
                    <m:r>
                      <a:rPr lang="fr-FR" i="1">
                        <a:solidFill>
                          <a:srgbClr val="00B050"/>
                        </a:solidFill>
                        <a:latin typeface="Cambria Math" panose="02040503050406030204" pitchFamily="18" charset="0"/>
                      </a:rPr>
                      <m:t> </m:t>
                    </m:r>
                  </m:oMath>
                </a14:m>
                <a:r>
                  <a:rPr lang="fr-FR" dirty="0">
                    <a:solidFill>
                      <a:srgbClr val="00B050"/>
                    </a:solidFill>
                  </a:rPr>
                  <a:t>aussi non nuls puisque </a:t>
                </a:r>
                <a14:m>
                  <m:oMath xmlns:m="http://schemas.openxmlformats.org/officeDocument/2006/math">
                    <m:r>
                      <a:rPr lang="fr-FR" i="1">
                        <a:solidFill>
                          <a:srgbClr val="00B050"/>
                        </a:solidFill>
                        <a:latin typeface="Cambria Math" panose="02040503050406030204" pitchFamily="18" charset="0"/>
                      </a:rPr>
                      <m:t>𝑎</m:t>
                    </m:r>
                    <m:r>
                      <a:rPr lang="fr-FR" i="1">
                        <a:solidFill>
                          <a:srgbClr val="00B050"/>
                        </a:solidFill>
                        <a:latin typeface="Cambria Math" panose="02040503050406030204" pitchFamily="18" charset="0"/>
                      </a:rPr>
                      <m:t>=</m:t>
                    </m:r>
                    <m:r>
                      <a:rPr lang="fr-FR" i="1">
                        <a:solidFill>
                          <a:srgbClr val="00B050"/>
                        </a:solidFill>
                        <a:latin typeface="Cambria Math" panose="02040503050406030204" pitchFamily="18" charset="0"/>
                      </a:rPr>
                      <m:t>𝑏𝑐</m:t>
                    </m:r>
                  </m:oMath>
                </a14:m>
                <a:r>
                  <a:rPr lang="fr-FR" dirty="0">
                    <a:solidFill>
                      <a:srgbClr val="00B050"/>
                    </a:solidFill>
                  </a:rPr>
                  <a:t> ;</a:t>
                </a:r>
              </a:p>
              <a:p>
                <a:pPr marL="0" indent="0">
                  <a:buNone/>
                </a:pPr>
                <a:r>
                  <a:rPr lang="fr-FR" dirty="0">
                    <a:solidFill>
                      <a:srgbClr val="00B050"/>
                    </a:solidFill>
                  </a:rPr>
                  <a:t>b comme c ne peut être égal à 1 car </a:t>
                </a:r>
                <a14:m>
                  <m:oMath xmlns:m="http://schemas.openxmlformats.org/officeDocument/2006/math">
                    <m:r>
                      <a:rPr lang="fr-FR" i="1">
                        <a:solidFill>
                          <a:srgbClr val="00B050"/>
                        </a:solidFill>
                        <a:latin typeface="Cambria Math" panose="02040503050406030204" pitchFamily="18" charset="0"/>
                      </a:rPr>
                      <m:t>𝑎</m:t>
                    </m:r>
                  </m:oMath>
                </a14:m>
                <a:r>
                  <a:rPr lang="fr-FR" dirty="0">
                    <a:solidFill>
                      <a:srgbClr val="00B050"/>
                    </a:solidFill>
                  </a:rPr>
                  <a:t>, </a:t>
                </a:r>
                <a14:m>
                  <m:oMath xmlns:m="http://schemas.openxmlformats.org/officeDocument/2006/math">
                    <m:r>
                      <a:rPr lang="fr-FR" i="1">
                        <a:solidFill>
                          <a:srgbClr val="00B050"/>
                        </a:solidFill>
                        <a:latin typeface="Cambria Math" panose="02040503050406030204" pitchFamily="18" charset="0"/>
                      </a:rPr>
                      <m:t>𝑏</m:t>
                    </m:r>
                  </m:oMath>
                </a14:m>
                <a:r>
                  <a:rPr lang="fr-FR" dirty="0">
                    <a:solidFill>
                      <a:srgbClr val="00B050"/>
                    </a:solidFill>
                  </a:rPr>
                  <a:t> et </a:t>
                </a:r>
                <a14:m>
                  <m:oMath xmlns:m="http://schemas.openxmlformats.org/officeDocument/2006/math">
                    <m:r>
                      <a:rPr lang="fr-FR" i="1">
                        <a:solidFill>
                          <a:srgbClr val="00B050"/>
                        </a:solidFill>
                        <a:latin typeface="Cambria Math" panose="02040503050406030204" pitchFamily="18" charset="0"/>
                      </a:rPr>
                      <m:t>𝑐</m:t>
                    </m:r>
                  </m:oMath>
                </a14:m>
                <a:r>
                  <a:rPr lang="fr-FR" dirty="0">
                    <a:solidFill>
                      <a:srgbClr val="00B050"/>
                    </a:solidFill>
                  </a:rPr>
                  <a:t> sont des entiers tous distincts.</a:t>
                </a:r>
              </a:p>
              <a:p>
                <a:pPr marL="0" indent="0">
                  <a:buNone/>
                </a:pPr>
                <a:r>
                  <a:rPr lang="fr-FR" dirty="0">
                    <a:solidFill>
                      <a:srgbClr val="00B050"/>
                    </a:solidFill>
                  </a:rPr>
                  <a:t>Comme </a:t>
                </a:r>
                <a14:m>
                  <m:oMath xmlns:m="http://schemas.openxmlformats.org/officeDocument/2006/math">
                    <m:r>
                      <a:rPr lang="fr-FR" i="1">
                        <a:solidFill>
                          <a:srgbClr val="00B050"/>
                        </a:solidFill>
                        <a:latin typeface="Cambria Math" panose="02040503050406030204" pitchFamily="18" charset="0"/>
                      </a:rPr>
                      <m:t>𝑎</m:t>
                    </m:r>
                  </m:oMath>
                </a14:m>
                <a:r>
                  <a:rPr lang="fr-FR" dirty="0">
                    <a:solidFill>
                      <a:srgbClr val="00B050"/>
                    </a:solidFill>
                  </a:rPr>
                  <a:t> est compris entre 1 et 9, on écrit toutes les décompositions de </a:t>
                </a:r>
                <a14:m>
                  <m:oMath xmlns:m="http://schemas.openxmlformats.org/officeDocument/2006/math">
                    <m:r>
                      <a:rPr lang="fr-FR" i="1">
                        <a:solidFill>
                          <a:srgbClr val="00B050"/>
                        </a:solidFill>
                        <a:latin typeface="Cambria Math" panose="02040503050406030204" pitchFamily="18" charset="0"/>
                      </a:rPr>
                      <m:t>𝑎</m:t>
                    </m:r>
                  </m:oMath>
                </a14:m>
                <a:r>
                  <a:rPr lang="fr-FR" dirty="0">
                    <a:solidFill>
                      <a:srgbClr val="00B050"/>
                    </a:solidFill>
                  </a:rPr>
                  <a:t> en produit </a:t>
                </a:r>
                <a14:m>
                  <m:oMath xmlns:m="http://schemas.openxmlformats.org/officeDocument/2006/math">
                    <m:r>
                      <a:rPr lang="fr-FR" i="1">
                        <a:solidFill>
                          <a:srgbClr val="00B050"/>
                        </a:solidFill>
                        <a:latin typeface="Cambria Math" panose="02040503050406030204" pitchFamily="18" charset="0"/>
                      </a:rPr>
                      <m:t>𝑏𝑐</m:t>
                    </m:r>
                  </m:oMath>
                </a14:m>
                <a:r>
                  <a:rPr lang="fr-FR" dirty="0">
                    <a:solidFill>
                      <a:srgbClr val="00B050"/>
                    </a:solidFill>
                  </a:rPr>
                  <a:t> où </a:t>
                </a:r>
                <a14:m>
                  <m:oMath xmlns:m="http://schemas.openxmlformats.org/officeDocument/2006/math">
                    <m:r>
                      <a:rPr lang="fr-FR" i="1">
                        <a:solidFill>
                          <a:srgbClr val="00B050"/>
                        </a:solidFill>
                        <a:latin typeface="Cambria Math" panose="02040503050406030204" pitchFamily="18" charset="0"/>
                      </a:rPr>
                      <m:t>𝑐</m:t>
                    </m:r>
                  </m:oMath>
                </a14:m>
                <a:r>
                  <a:rPr lang="fr-FR" dirty="0">
                    <a:solidFill>
                      <a:srgbClr val="00B050"/>
                    </a:solidFill>
                  </a:rPr>
                  <a:t> est un entier impair. Le seul produit qui convient est </a:t>
                </a:r>
                <a14:m>
                  <m:oMath xmlns:m="http://schemas.openxmlformats.org/officeDocument/2006/math">
                    <m:r>
                      <a:rPr lang="fr-FR" i="1">
                        <a:solidFill>
                          <a:srgbClr val="00B050"/>
                        </a:solidFill>
                        <a:latin typeface="Cambria Math" panose="02040503050406030204" pitchFamily="18" charset="0"/>
                      </a:rPr>
                      <m:t>6=2×3</m:t>
                    </m:r>
                  </m:oMath>
                </a14:m>
                <a:r>
                  <a:rPr lang="fr-FR" dirty="0">
                    <a:solidFill>
                      <a:srgbClr val="00B050"/>
                    </a:solidFill>
                  </a:rPr>
                  <a:t>.</a:t>
                </a:r>
              </a:p>
              <a:p>
                <a:pPr marL="0" indent="0">
                  <a:buNone/>
                </a:pPr>
                <a:r>
                  <a:rPr lang="fr-FR" dirty="0">
                    <a:solidFill>
                      <a:srgbClr val="00B050"/>
                    </a:solidFill>
                  </a:rPr>
                  <a:t>Le seul entier </a:t>
                </a:r>
                <a14:m>
                  <m:oMath xmlns:m="http://schemas.openxmlformats.org/officeDocument/2006/math">
                    <m:r>
                      <a:rPr lang="fr-FR" i="1">
                        <a:solidFill>
                          <a:srgbClr val="00B050"/>
                        </a:solidFill>
                        <a:latin typeface="Cambria Math" panose="02040503050406030204" pitchFamily="18" charset="0"/>
                      </a:rPr>
                      <m:t>𝑚</m:t>
                    </m:r>
                    <m:r>
                      <a:rPr lang="fr-FR" i="1">
                        <a:solidFill>
                          <a:srgbClr val="00B050"/>
                        </a:solidFill>
                        <a:latin typeface="Cambria Math" panose="02040503050406030204" pitchFamily="18" charset="0"/>
                      </a:rPr>
                      <m:t> </m:t>
                    </m:r>
                  </m:oMath>
                </a14:m>
                <a:r>
                  <a:rPr lang="fr-FR" dirty="0">
                    <a:solidFill>
                      <a:srgbClr val="00B050"/>
                    </a:solidFill>
                  </a:rPr>
                  <a:t>qui convient est 623.</a:t>
                </a:r>
              </a:p>
              <a:p>
                <a:endParaRPr lang="fr-FR" dirty="0"/>
              </a:p>
            </p:txBody>
          </p:sp>
        </mc:Choice>
        <mc:Fallback xmlns="">
          <p:sp>
            <p:nvSpPr>
              <p:cNvPr id="3" name="Espace réservé des notes 2"/>
              <p:cNvSpPr>
                <a:spLocks noGrp="1"/>
              </p:cNvSpPr>
              <p:nvPr>
                <p:ph type="body" idx="1"/>
              </p:nvPr>
            </p:nvSpPr>
            <p:spPr/>
            <p:txBody>
              <a:bodyPr/>
              <a:lstStyle/>
              <a:p>
                <a:r>
                  <a:rPr lang="fr-FR" dirty="0"/>
                  <a:t>On fait chercher individuellement puis en groupe. Les élèves vont tâtonner, tester puis chaque groupe choisira un ambassadeur qui expliquera la stratégie</a:t>
                </a:r>
              </a:p>
              <a:p>
                <a:endParaRPr lang="fr-FR" dirty="0"/>
              </a:p>
              <a:p>
                <a:r>
                  <a:rPr lang="fr-FR" dirty="0"/>
                  <a:t>Solution :</a:t>
                </a:r>
              </a:p>
              <a:p>
                <a:pPr marL="0" indent="0">
                  <a:buNone/>
                </a:pPr>
                <a:r>
                  <a:rPr lang="fr-FR" dirty="0">
                    <a:solidFill>
                      <a:srgbClr val="00B050"/>
                    </a:solidFill>
                  </a:rPr>
                  <a:t>On cherche un entier impair </a:t>
                </a:r>
                <a:r>
                  <a:rPr lang="fr-FR" i="0">
                    <a:solidFill>
                      <a:srgbClr val="00B050"/>
                    </a:solidFill>
                    <a:latin typeface="Cambria Math" panose="02040503050406030204" pitchFamily="18" charset="0"/>
                  </a:rPr>
                  <a:t>𝑚</a:t>
                </a:r>
                <a:r>
                  <a:rPr lang="fr-FR" dirty="0">
                    <a:solidFill>
                      <a:srgbClr val="00B050"/>
                    </a:solidFill>
                  </a:rPr>
                  <a:t> qui peut s’écrire </a:t>
                </a:r>
                <a:r>
                  <a:rPr lang="fr-FR" i="0">
                    <a:solidFill>
                      <a:srgbClr val="00B050"/>
                    </a:solidFill>
                    <a:latin typeface="Cambria Math" panose="02040503050406030204" pitchFamily="18" charset="0"/>
                  </a:rPr>
                  <a:t>𝑚=100𝑎+10𝑏+𝑐</a:t>
                </a:r>
                <a:r>
                  <a:rPr lang="fr-FR" dirty="0">
                    <a:solidFill>
                      <a:srgbClr val="00B050"/>
                    </a:solidFill>
                  </a:rPr>
                  <a:t>, où </a:t>
                </a:r>
                <a:r>
                  <a:rPr lang="fr-FR" i="0">
                    <a:solidFill>
                      <a:srgbClr val="00B050"/>
                    </a:solidFill>
                    <a:latin typeface="Cambria Math" panose="02040503050406030204" pitchFamily="18" charset="0"/>
                  </a:rPr>
                  <a:t>𝑎</a:t>
                </a:r>
                <a:r>
                  <a:rPr lang="fr-FR" dirty="0">
                    <a:solidFill>
                      <a:srgbClr val="00B050"/>
                    </a:solidFill>
                  </a:rPr>
                  <a:t>, </a:t>
                </a:r>
                <a:r>
                  <a:rPr lang="fr-FR" i="0">
                    <a:solidFill>
                      <a:srgbClr val="00B050"/>
                    </a:solidFill>
                    <a:latin typeface="Cambria Math" panose="02040503050406030204" pitchFamily="18" charset="0"/>
                  </a:rPr>
                  <a:t>𝑏</a:t>
                </a:r>
                <a:r>
                  <a:rPr lang="fr-FR" dirty="0">
                    <a:solidFill>
                      <a:srgbClr val="00B050"/>
                    </a:solidFill>
                  </a:rPr>
                  <a:t> et </a:t>
                </a:r>
                <a:r>
                  <a:rPr lang="fr-FR" i="0">
                    <a:solidFill>
                      <a:srgbClr val="00B050"/>
                    </a:solidFill>
                    <a:latin typeface="Cambria Math" panose="02040503050406030204" pitchFamily="18" charset="0"/>
                  </a:rPr>
                  <a:t>𝑐</a:t>
                </a:r>
                <a:r>
                  <a:rPr lang="fr-FR" dirty="0">
                    <a:solidFill>
                      <a:srgbClr val="00B050"/>
                    </a:solidFill>
                  </a:rPr>
                  <a:t> sont des entiers tous distincts, compris entre 0 et 9 et tels que </a:t>
                </a:r>
                <a:r>
                  <a:rPr lang="fr-FR" i="0">
                    <a:solidFill>
                      <a:srgbClr val="00B050"/>
                    </a:solidFill>
                    <a:latin typeface="Cambria Math" panose="02040503050406030204" pitchFamily="18" charset="0"/>
                  </a:rPr>
                  <a:t>𝑎=𝑏𝑐.</a:t>
                </a:r>
                <a:endParaRPr lang="fr-FR" dirty="0">
                  <a:solidFill>
                    <a:srgbClr val="00B050"/>
                  </a:solidFill>
                </a:endParaRPr>
              </a:p>
              <a:p>
                <a:pPr marL="0" indent="0">
                  <a:buNone/>
                </a:pPr>
                <a:r>
                  <a:rPr lang="fr-FR" dirty="0">
                    <a:solidFill>
                      <a:srgbClr val="00B050"/>
                    </a:solidFill>
                  </a:rPr>
                  <a:t>Quelques remarques : </a:t>
                </a:r>
              </a:p>
              <a:p>
                <a:pPr marL="0" indent="0">
                  <a:buNone/>
                </a:pPr>
                <a:r>
                  <a:rPr lang="fr-FR" i="0">
                    <a:solidFill>
                      <a:srgbClr val="00B050"/>
                    </a:solidFill>
                    <a:latin typeface="Cambria Math" panose="02040503050406030204" pitchFamily="18" charset="0"/>
                  </a:rPr>
                  <a:t>𝑐</a:t>
                </a:r>
                <a:r>
                  <a:rPr lang="fr-FR" dirty="0">
                    <a:solidFill>
                      <a:srgbClr val="00B050"/>
                    </a:solidFill>
                  </a:rPr>
                  <a:t> doit être impair comme</a:t>
                </a:r>
                <a:r>
                  <a:rPr lang="fr-FR" i="0">
                    <a:solidFill>
                      <a:srgbClr val="00B050"/>
                    </a:solidFill>
                    <a:latin typeface="Cambria Math" panose="02040503050406030204" pitchFamily="18" charset="0"/>
                  </a:rPr>
                  <a:t> 𝑚</a:t>
                </a:r>
                <a:r>
                  <a:rPr lang="fr-FR" dirty="0">
                    <a:solidFill>
                      <a:srgbClr val="00B050"/>
                    </a:solidFill>
                  </a:rPr>
                  <a:t> (car 100a +</a:t>
                </a:r>
                <a:r>
                  <a:rPr lang="fr-FR" baseline="0" dirty="0">
                    <a:solidFill>
                      <a:srgbClr val="00B050"/>
                    </a:solidFill>
                  </a:rPr>
                  <a:t> 10b est pair ou chiffre des unités)</a:t>
                </a:r>
                <a:r>
                  <a:rPr lang="fr-FR" dirty="0">
                    <a:solidFill>
                      <a:srgbClr val="00B050"/>
                    </a:solidFill>
                  </a:rPr>
                  <a:t> ;</a:t>
                </a:r>
              </a:p>
              <a:p>
                <a:pPr marL="0" indent="0">
                  <a:buNone/>
                </a:pPr>
                <a:r>
                  <a:rPr lang="fr-FR" i="0">
                    <a:solidFill>
                      <a:srgbClr val="00B050"/>
                    </a:solidFill>
                    <a:latin typeface="Cambria Math" panose="02040503050406030204" pitchFamily="18" charset="0"/>
                  </a:rPr>
                  <a:t>𝑎≠0</a:t>
                </a:r>
                <a:r>
                  <a:rPr lang="fr-FR" dirty="0">
                    <a:solidFill>
                      <a:srgbClr val="00B050"/>
                    </a:solidFill>
                  </a:rPr>
                  <a:t>, ce qui entraine </a:t>
                </a:r>
                <a:r>
                  <a:rPr lang="fr-FR" i="0">
                    <a:solidFill>
                      <a:srgbClr val="00B050"/>
                    </a:solidFill>
                    <a:latin typeface="Cambria Math" panose="02040503050406030204" pitchFamily="18" charset="0"/>
                  </a:rPr>
                  <a:t>𝑏</a:t>
                </a:r>
                <a:r>
                  <a:rPr lang="fr-FR" dirty="0">
                    <a:solidFill>
                      <a:srgbClr val="00B050"/>
                    </a:solidFill>
                  </a:rPr>
                  <a:t> et </a:t>
                </a:r>
                <a:r>
                  <a:rPr lang="fr-FR" i="0">
                    <a:solidFill>
                      <a:srgbClr val="00B050"/>
                    </a:solidFill>
                    <a:latin typeface="Cambria Math" panose="02040503050406030204" pitchFamily="18" charset="0"/>
                  </a:rPr>
                  <a:t>𝑐 </a:t>
                </a:r>
                <a:r>
                  <a:rPr lang="fr-FR" dirty="0">
                    <a:solidFill>
                      <a:srgbClr val="00B050"/>
                    </a:solidFill>
                  </a:rPr>
                  <a:t>aussi non nuls puisque </a:t>
                </a:r>
                <a:r>
                  <a:rPr lang="fr-FR" i="0">
                    <a:solidFill>
                      <a:srgbClr val="00B050"/>
                    </a:solidFill>
                    <a:latin typeface="Cambria Math" panose="02040503050406030204" pitchFamily="18" charset="0"/>
                  </a:rPr>
                  <a:t>𝑎=𝑏𝑐</a:t>
                </a:r>
                <a:r>
                  <a:rPr lang="fr-FR" dirty="0">
                    <a:solidFill>
                      <a:srgbClr val="00B050"/>
                    </a:solidFill>
                  </a:rPr>
                  <a:t> ;</a:t>
                </a:r>
              </a:p>
              <a:p>
                <a:pPr marL="0" indent="0">
                  <a:buNone/>
                </a:pPr>
                <a:r>
                  <a:rPr lang="fr-FR" dirty="0">
                    <a:solidFill>
                      <a:srgbClr val="00B050"/>
                    </a:solidFill>
                  </a:rPr>
                  <a:t>b comme c ne peut être égal à 1 car </a:t>
                </a:r>
                <a:r>
                  <a:rPr lang="fr-FR" i="0">
                    <a:solidFill>
                      <a:srgbClr val="00B050"/>
                    </a:solidFill>
                    <a:latin typeface="Cambria Math" panose="02040503050406030204" pitchFamily="18" charset="0"/>
                  </a:rPr>
                  <a:t>𝑎</a:t>
                </a:r>
                <a:r>
                  <a:rPr lang="fr-FR" dirty="0">
                    <a:solidFill>
                      <a:srgbClr val="00B050"/>
                    </a:solidFill>
                  </a:rPr>
                  <a:t>, </a:t>
                </a:r>
                <a:r>
                  <a:rPr lang="fr-FR" i="0">
                    <a:solidFill>
                      <a:srgbClr val="00B050"/>
                    </a:solidFill>
                    <a:latin typeface="Cambria Math" panose="02040503050406030204" pitchFamily="18" charset="0"/>
                  </a:rPr>
                  <a:t>𝑏</a:t>
                </a:r>
                <a:r>
                  <a:rPr lang="fr-FR" dirty="0">
                    <a:solidFill>
                      <a:srgbClr val="00B050"/>
                    </a:solidFill>
                  </a:rPr>
                  <a:t> et </a:t>
                </a:r>
                <a:r>
                  <a:rPr lang="fr-FR" i="0">
                    <a:solidFill>
                      <a:srgbClr val="00B050"/>
                    </a:solidFill>
                    <a:latin typeface="Cambria Math" panose="02040503050406030204" pitchFamily="18" charset="0"/>
                  </a:rPr>
                  <a:t>𝑐</a:t>
                </a:r>
                <a:r>
                  <a:rPr lang="fr-FR" dirty="0">
                    <a:solidFill>
                      <a:srgbClr val="00B050"/>
                    </a:solidFill>
                  </a:rPr>
                  <a:t> sont des entiers tous distincts.</a:t>
                </a:r>
              </a:p>
              <a:p>
                <a:pPr marL="0" indent="0">
                  <a:buNone/>
                </a:pPr>
                <a:r>
                  <a:rPr lang="fr-FR" dirty="0">
                    <a:solidFill>
                      <a:srgbClr val="00B050"/>
                    </a:solidFill>
                  </a:rPr>
                  <a:t>Comme </a:t>
                </a:r>
                <a:r>
                  <a:rPr lang="fr-FR" i="0">
                    <a:solidFill>
                      <a:srgbClr val="00B050"/>
                    </a:solidFill>
                    <a:latin typeface="Cambria Math" panose="02040503050406030204" pitchFamily="18" charset="0"/>
                  </a:rPr>
                  <a:t>𝑎</a:t>
                </a:r>
                <a:r>
                  <a:rPr lang="fr-FR" dirty="0">
                    <a:solidFill>
                      <a:srgbClr val="00B050"/>
                    </a:solidFill>
                  </a:rPr>
                  <a:t> est compris entre 1 et 9, on écrit toutes les décompositions de </a:t>
                </a:r>
                <a:r>
                  <a:rPr lang="fr-FR" i="0">
                    <a:solidFill>
                      <a:srgbClr val="00B050"/>
                    </a:solidFill>
                    <a:latin typeface="Cambria Math" panose="02040503050406030204" pitchFamily="18" charset="0"/>
                  </a:rPr>
                  <a:t>𝑎</a:t>
                </a:r>
                <a:r>
                  <a:rPr lang="fr-FR" dirty="0">
                    <a:solidFill>
                      <a:srgbClr val="00B050"/>
                    </a:solidFill>
                  </a:rPr>
                  <a:t> en produit </a:t>
                </a:r>
                <a:r>
                  <a:rPr lang="fr-FR" i="0">
                    <a:solidFill>
                      <a:srgbClr val="00B050"/>
                    </a:solidFill>
                    <a:latin typeface="Cambria Math" panose="02040503050406030204" pitchFamily="18" charset="0"/>
                  </a:rPr>
                  <a:t>𝑏𝑐</a:t>
                </a:r>
                <a:r>
                  <a:rPr lang="fr-FR" dirty="0">
                    <a:solidFill>
                      <a:srgbClr val="00B050"/>
                    </a:solidFill>
                  </a:rPr>
                  <a:t> où </a:t>
                </a:r>
                <a:r>
                  <a:rPr lang="fr-FR" i="0">
                    <a:solidFill>
                      <a:srgbClr val="00B050"/>
                    </a:solidFill>
                    <a:latin typeface="Cambria Math" panose="02040503050406030204" pitchFamily="18" charset="0"/>
                  </a:rPr>
                  <a:t>𝑐</a:t>
                </a:r>
                <a:r>
                  <a:rPr lang="fr-FR" dirty="0">
                    <a:solidFill>
                      <a:srgbClr val="00B050"/>
                    </a:solidFill>
                  </a:rPr>
                  <a:t> est un entier impair. Le seul produit qui convient est </a:t>
                </a:r>
                <a:r>
                  <a:rPr lang="fr-FR" i="0">
                    <a:solidFill>
                      <a:srgbClr val="00B050"/>
                    </a:solidFill>
                    <a:latin typeface="Cambria Math" panose="02040503050406030204" pitchFamily="18" charset="0"/>
                  </a:rPr>
                  <a:t>6=2×3</a:t>
                </a:r>
                <a:r>
                  <a:rPr lang="fr-FR" dirty="0">
                    <a:solidFill>
                      <a:srgbClr val="00B050"/>
                    </a:solidFill>
                  </a:rPr>
                  <a:t>.</a:t>
                </a:r>
              </a:p>
              <a:p>
                <a:pPr marL="0" indent="0">
                  <a:buNone/>
                </a:pPr>
                <a:r>
                  <a:rPr lang="fr-FR" dirty="0">
                    <a:solidFill>
                      <a:srgbClr val="00B050"/>
                    </a:solidFill>
                  </a:rPr>
                  <a:t>Le seul entier </a:t>
                </a:r>
                <a:r>
                  <a:rPr lang="fr-FR" i="0">
                    <a:solidFill>
                      <a:srgbClr val="00B050"/>
                    </a:solidFill>
                    <a:latin typeface="Cambria Math" panose="02040503050406030204" pitchFamily="18" charset="0"/>
                  </a:rPr>
                  <a:t>𝑚 </a:t>
                </a:r>
                <a:r>
                  <a:rPr lang="fr-FR" dirty="0">
                    <a:solidFill>
                      <a:srgbClr val="00B050"/>
                    </a:solidFill>
                  </a:rPr>
                  <a:t>qui convient est 623.</a:t>
                </a:r>
              </a:p>
              <a:p>
                <a:endParaRPr lang="fr-FR" dirty="0"/>
              </a:p>
            </p:txBody>
          </p:sp>
        </mc:Fallback>
      </mc:AlternateContent>
      <p:sp>
        <p:nvSpPr>
          <p:cNvPr id="4" name="Espace réservé du numéro de diapositive 3"/>
          <p:cNvSpPr>
            <a:spLocks noGrp="1"/>
          </p:cNvSpPr>
          <p:nvPr>
            <p:ph type="sldNum" sz="quarter" idx="5"/>
          </p:nvPr>
        </p:nvSpPr>
        <p:spPr/>
        <p:txBody>
          <a:bodyPr/>
          <a:lstStyle/>
          <a:p>
            <a:fld id="{6B2E1CC0-9ECC-4723-9E80-88A86082B7DE}" type="slidenum">
              <a:rPr lang="fr-FR" smtClean="0"/>
              <a:t>23</a:t>
            </a:fld>
            <a:endParaRPr lang="fr-FR"/>
          </a:p>
        </p:txBody>
      </p:sp>
    </p:spTree>
    <p:extLst>
      <p:ext uri="{BB962C8B-B14F-4D97-AF65-F5344CB8AC3E}">
        <p14:creationId xmlns:p14="http://schemas.microsoft.com/office/powerpoint/2010/main" val="3426387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endParaRPr lang="fr-FR" dirty="0"/>
              </a:p>
              <a:p>
                <a:r>
                  <a:rPr lang="fr-FR" dirty="0"/>
                  <a:t>Traditionnellement, on résout en deux temps, une mise en équations puis résolution du système.</a:t>
                </a:r>
              </a:p>
              <a:p>
                <a:pPr marL="0" indent="0">
                  <a:buNone/>
                </a:pPr>
                <a:r>
                  <a:rPr lang="fr-FR" dirty="0">
                    <a:solidFill>
                      <a:srgbClr val="00B050"/>
                    </a:solidFill>
                  </a:rPr>
                  <a:t>Appelons </a:t>
                </a:r>
                <a14:m>
                  <m:oMath xmlns:m="http://schemas.openxmlformats.org/officeDocument/2006/math">
                    <m:r>
                      <a:rPr lang="fr-FR" i="1">
                        <a:solidFill>
                          <a:srgbClr val="00B050"/>
                        </a:solidFill>
                        <a:latin typeface="Cambria Math" panose="02040503050406030204" pitchFamily="18" charset="0"/>
                      </a:rPr>
                      <m:t>𝑚</m:t>
                    </m:r>
                  </m:oMath>
                </a14:m>
                <a:r>
                  <a:rPr lang="fr-FR" dirty="0">
                    <a:solidFill>
                      <a:srgbClr val="00B050"/>
                    </a:solidFill>
                  </a:rPr>
                  <a:t> et </a:t>
                </a:r>
                <a14:m>
                  <m:oMath xmlns:m="http://schemas.openxmlformats.org/officeDocument/2006/math">
                    <m:r>
                      <a:rPr lang="fr-FR" i="1">
                        <a:solidFill>
                          <a:srgbClr val="00B050"/>
                        </a:solidFill>
                        <a:latin typeface="Cambria Math" panose="02040503050406030204" pitchFamily="18" charset="0"/>
                      </a:rPr>
                      <m:t>𝑝</m:t>
                    </m:r>
                  </m:oMath>
                </a14:m>
                <a:r>
                  <a:rPr lang="fr-FR" dirty="0">
                    <a:solidFill>
                      <a:srgbClr val="00B050"/>
                    </a:solidFill>
                  </a:rPr>
                  <a:t> les âges respectifs de la grand-mère et du petit-fils aujourd’hui. Les conditions données par l’énoncé s’écrivent : </a:t>
                </a:r>
                <a14:m>
                  <m:oMath xmlns:m="http://schemas.openxmlformats.org/officeDocument/2006/math">
                    <m:d>
                      <m:dPr>
                        <m:begChr m:val="{"/>
                        <m:endChr m:val=""/>
                        <m:ctrlPr>
                          <a:rPr lang="fr-FR" i="1">
                            <a:solidFill>
                              <a:srgbClr val="00B050"/>
                            </a:solidFill>
                            <a:latin typeface="Cambria Math" panose="02040503050406030204" pitchFamily="18" charset="0"/>
                          </a:rPr>
                        </m:ctrlPr>
                      </m:dPr>
                      <m:e>
                        <m:eqArr>
                          <m:eqArrPr>
                            <m:ctrlPr>
                              <a:rPr lang="fr-FR" i="1">
                                <a:solidFill>
                                  <a:srgbClr val="00B050"/>
                                </a:solidFill>
                                <a:latin typeface="Cambria Math" panose="02040503050406030204" pitchFamily="18" charset="0"/>
                              </a:rPr>
                            </m:ctrlPr>
                          </m:eqArrPr>
                          <m:e>
                            <m:r>
                              <a:rPr lang="fr-FR" i="1">
                                <a:solidFill>
                                  <a:srgbClr val="00B050"/>
                                </a:solidFill>
                                <a:latin typeface="Cambria Math" panose="02040503050406030204" pitchFamily="18" charset="0"/>
                              </a:rPr>
                              <m:t>𝑚</m:t>
                            </m:r>
                            <m:r>
                              <a:rPr lang="fr-FR" i="1">
                                <a:solidFill>
                                  <a:srgbClr val="00B050"/>
                                </a:solidFill>
                                <a:latin typeface="Cambria Math" panose="02040503050406030204" pitchFamily="18" charset="0"/>
                              </a:rPr>
                              <m:t>−5=5</m:t>
                            </m:r>
                            <m:d>
                              <m:dPr>
                                <m:ctrlPr>
                                  <a:rPr lang="fr-FR" i="1">
                                    <a:solidFill>
                                      <a:srgbClr val="00B050"/>
                                    </a:solidFill>
                                    <a:latin typeface="Cambria Math" panose="02040503050406030204" pitchFamily="18" charset="0"/>
                                  </a:rPr>
                                </m:ctrlPr>
                              </m:dPr>
                              <m:e>
                                <m:r>
                                  <a:rPr lang="fr-FR" i="1">
                                    <a:solidFill>
                                      <a:srgbClr val="00B050"/>
                                    </a:solidFill>
                                    <a:latin typeface="Cambria Math" panose="02040503050406030204" pitchFamily="18" charset="0"/>
                                  </a:rPr>
                                  <m:t>𝑝</m:t>
                                </m:r>
                                <m:r>
                                  <a:rPr lang="fr-FR" i="1">
                                    <a:solidFill>
                                      <a:srgbClr val="00B050"/>
                                    </a:solidFill>
                                    <a:latin typeface="Cambria Math" panose="02040503050406030204" pitchFamily="18" charset="0"/>
                                  </a:rPr>
                                  <m:t>−5</m:t>
                                </m:r>
                              </m:e>
                            </m:d>
                          </m:e>
                          <m:e>
                            <m:r>
                              <a:rPr lang="fr-FR" i="1">
                                <a:solidFill>
                                  <a:srgbClr val="00B050"/>
                                </a:solidFill>
                                <a:latin typeface="Cambria Math" panose="02040503050406030204" pitchFamily="18" charset="0"/>
                              </a:rPr>
                              <m:t>𝑚</m:t>
                            </m:r>
                            <m:r>
                              <a:rPr lang="fr-FR" i="1">
                                <a:solidFill>
                                  <a:srgbClr val="00B050"/>
                                </a:solidFill>
                                <a:latin typeface="Cambria Math" panose="02040503050406030204" pitchFamily="18" charset="0"/>
                              </a:rPr>
                              <m:t>=4</m:t>
                            </m:r>
                            <m:r>
                              <a:rPr lang="fr-FR" i="1">
                                <a:solidFill>
                                  <a:srgbClr val="00B050"/>
                                </a:solidFill>
                                <a:latin typeface="Cambria Math" panose="02040503050406030204" pitchFamily="18" charset="0"/>
                              </a:rPr>
                              <m:t>𝑝</m:t>
                            </m:r>
                          </m:e>
                        </m:eqArr>
                      </m:e>
                    </m:d>
                  </m:oMath>
                </a14:m>
                <a:r>
                  <a:rPr lang="fr-FR" dirty="0">
                    <a:solidFill>
                      <a:srgbClr val="00B050"/>
                    </a:solidFill>
                  </a:rPr>
                  <a:t>. On aboutit à une équation d’inconnue </a:t>
                </a:r>
                <a14:m>
                  <m:oMath xmlns:m="http://schemas.openxmlformats.org/officeDocument/2006/math">
                    <m:r>
                      <a:rPr lang="fr-FR" i="1">
                        <a:solidFill>
                          <a:srgbClr val="00B050"/>
                        </a:solidFill>
                        <a:latin typeface="Cambria Math" panose="02040503050406030204" pitchFamily="18" charset="0"/>
                      </a:rPr>
                      <m:t>𝑝</m:t>
                    </m:r>
                    <m:r>
                      <a:rPr lang="fr-FR" i="1">
                        <a:solidFill>
                          <a:srgbClr val="00B050"/>
                        </a:solidFill>
                        <a:latin typeface="Cambria Math" panose="02040503050406030204" pitchFamily="18" charset="0"/>
                      </a:rPr>
                      <m:t> </m:t>
                    </m:r>
                  </m:oMath>
                </a14:m>
                <a:r>
                  <a:rPr lang="fr-FR" dirty="0">
                    <a:solidFill>
                      <a:srgbClr val="00B050"/>
                    </a:solidFill>
                  </a:rPr>
                  <a:t>: </a:t>
                </a:r>
                <a14:m>
                  <m:oMath xmlns:m="http://schemas.openxmlformats.org/officeDocument/2006/math">
                    <m:r>
                      <a:rPr lang="fr-FR" i="1">
                        <a:solidFill>
                          <a:srgbClr val="00B050"/>
                        </a:solidFill>
                        <a:latin typeface="Cambria Math" panose="02040503050406030204" pitchFamily="18" charset="0"/>
                      </a:rPr>
                      <m:t>4</m:t>
                    </m:r>
                    <m:r>
                      <a:rPr lang="fr-FR" i="1">
                        <a:solidFill>
                          <a:srgbClr val="00B050"/>
                        </a:solidFill>
                        <a:latin typeface="Cambria Math" panose="02040503050406030204" pitchFamily="18" charset="0"/>
                      </a:rPr>
                      <m:t>𝑝</m:t>
                    </m:r>
                    <m:r>
                      <a:rPr lang="fr-FR" i="1">
                        <a:solidFill>
                          <a:srgbClr val="00B050"/>
                        </a:solidFill>
                        <a:latin typeface="Cambria Math" panose="02040503050406030204" pitchFamily="18" charset="0"/>
                      </a:rPr>
                      <m:t>−5=5</m:t>
                    </m:r>
                    <m:r>
                      <a:rPr lang="fr-FR" i="1">
                        <a:solidFill>
                          <a:srgbClr val="00B050"/>
                        </a:solidFill>
                        <a:latin typeface="Cambria Math" panose="02040503050406030204" pitchFamily="18" charset="0"/>
                      </a:rPr>
                      <m:t>𝑝</m:t>
                    </m:r>
                    <m:r>
                      <a:rPr lang="fr-FR" i="1">
                        <a:solidFill>
                          <a:srgbClr val="00B050"/>
                        </a:solidFill>
                        <a:latin typeface="Cambria Math" panose="02040503050406030204" pitchFamily="18" charset="0"/>
                      </a:rPr>
                      <m:t>−25</m:t>
                    </m:r>
                  </m:oMath>
                </a14:m>
                <a:r>
                  <a:rPr lang="fr-FR" dirty="0">
                    <a:solidFill>
                      <a:srgbClr val="00B050"/>
                    </a:solidFill>
                  </a:rPr>
                  <a:t>, qui conduit à </a:t>
                </a:r>
                <a14:m>
                  <m:oMath xmlns:m="http://schemas.openxmlformats.org/officeDocument/2006/math">
                    <m:r>
                      <a:rPr lang="fr-FR" i="1">
                        <a:solidFill>
                          <a:srgbClr val="00B050"/>
                        </a:solidFill>
                        <a:latin typeface="Cambria Math" panose="02040503050406030204" pitchFamily="18" charset="0"/>
                      </a:rPr>
                      <m:t>𝑝</m:t>
                    </m:r>
                    <m:r>
                      <a:rPr lang="fr-FR" i="1">
                        <a:solidFill>
                          <a:srgbClr val="00B050"/>
                        </a:solidFill>
                        <a:latin typeface="Cambria Math" panose="02040503050406030204" pitchFamily="18" charset="0"/>
                      </a:rPr>
                      <m:t>=20 , </m:t>
                    </m:r>
                  </m:oMath>
                </a14:m>
                <a:r>
                  <a:rPr lang="fr-FR" dirty="0">
                    <a:solidFill>
                      <a:srgbClr val="00B050"/>
                    </a:solidFill>
                  </a:rPr>
                  <a:t>puis </a:t>
                </a:r>
                <a14:m>
                  <m:oMath xmlns:m="http://schemas.openxmlformats.org/officeDocument/2006/math">
                    <m:r>
                      <a:rPr lang="fr-FR" i="1">
                        <a:solidFill>
                          <a:srgbClr val="00B050"/>
                        </a:solidFill>
                        <a:latin typeface="Cambria Math" panose="02040503050406030204" pitchFamily="18" charset="0"/>
                      </a:rPr>
                      <m:t>𝑚</m:t>
                    </m:r>
                    <m:r>
                      <a:rPr lang="fr-FR" i="1">
                        <a:solidFill>
                          <a:srgbClr val="00B050"/>
                        </a:solidFill>
                        <a:latin typeface="Cambria Math" panose="02040503050406030204" pitchFamily="18" charset="0"/>
                      </a:rPr>
                      <m:t>=80</m:t>
                    </m:r>
                  </m:oMath>
                </a14:m>
                <a:r>
                  <a:rPr lang="fr-FR" dirty="0">
                    <a:solidFill>
                      <a:srgbClr val="00B050"/>
                    </a:solidFill>
                  </a:rPr>
                  <a:t>.</a:t>
                </a:r>
              </a:p>
              <a:p>
                <a:pPr marL="0" indent="0">
                  <a:buNone/>
                </a:pPr>
                <a:r>
                  <a:rPr lang="fr-FR" dirty="0">
                    <a:solidFill>
                      <a:srgbClr val="00B050"/>
                    </a:solidFill>
                  </a:rPr>
                  <a:t>L’équation </a:t>
                </a:r>
                <a14:m>
                  <m:oMath xmlns:m="http://schemas.openxmlformats.org/officeDocument/2006/math">
                    <m:r>
                      <a:rPr lang="fr-FR" i="1">
                        <a:solidFill>
                          <a:srgbClr val="00B050"/>
                        </a:solidFill>
                        <a:latin typeface="Cambria Math" panose="02040503050406030204" pitchFamily="18" charset="0"/>
                      </a:rPr>
                      <m:t>80+</m:t>
                    </m:r>
                    <m:r>
                      <a:rPr lang="fr-FR" i="1">
                        <a:solidFill>
                          <a:srgbClr val="00B050"/>
                        </a:solidFill>
                        <a:latin typeface="Cambria Math" panose="02040503050406030204" pitchFamily="18" charset="0"/>
                      </a:rPr>
                      <m:t>𝑥</m:t>
                    </m:r>
                    <m:r>
                      <a:rPr lang="fr-FR" i="1">
                        <a:solidFill>
                          <a:srgbClr val="00B050"/>
                        </a:solidFill>
                        <a:latin typeface="Cambria Math" panose="02040503050406030204" pitchFamily="18" charset="0"/>
                      </a:rPr>
                      <m:t>=3</m:t>
                    </m:r>
                    <m:d>
                      <m:dPr>
                        <m:ctrlPr>
                          <a:rPr lang="fr-FR" i="1">
                            <a:solidFill>
                              <a:srgbClr val="00B050"/>
                            </a:solidFill>
                            <a:latin typeface="Cambria Math" panose="02040503050406030204" pitchFamily="18" charset="0"/>
                          </a:rPr>
                        </m:ctrlPr>
                      </m:dPr>
                      <m:e>
                        <m:r>
                          <a:rPr lang="fr-FR" i="1">
                            <a:solidFill>
                              <a:srgbClr val="00B050"/>
                            </a:solidFill>
                            <a:latin typeface="Cambria Math" panose="02040503050406030204" pitchFamily="18" charset="0"/>
                          </a:rPr>
                          <m:t>20+</m:t>
                        </m:r>
                        <m:r>
                          <a:rPr lang="fr-FR" i="1">
                            <a:solidFill>
                              <a:srgbClr val="00B050"/>
                            </a:solidFill>
                            <a:latin typeface="Cambria Math" panose="02040503050406030204" pitchFamily="18" charset="0"/>
                          </a:rPr>
                          <m:t>𝑥</m:t>
                        </m:r>
                      </m:e>
                    </m:d>
                  </m:oMath>
                </a14:m>
                <a:r>
                  <a:rPr lang="fr-FR" dirty="0">
                    <a:solidFill>
                      <a:srgbClr val="00B050"/>
                    </a:solidFill>
                  </a:rPr>
                  <a:t> a pour solution 10. Longue vie à tous les deux. Ils ne peuvent peut-être pas espérer que l’une aura un jour le double de l’âg</a:t>
                </a:r>
                <a:r>
                  <a:rPr lang="fr-FR" dirty="0"/>
                  <a:t>e de l’autre…</a:t>
                </a:r>
              </a:p>
              <a:p>
                <a:pPr marL="0" indent="0">
                  <a:buNone/>
                </a:pPr>
                <a:r>
                  <a:rPr lang="fr-FR" dirty="0"/>
                  <a:t> </a:t>
                </a:r>
              </a:p>
              <a:p>
                <a:endParaRPr lang="fr-FR" dirty="0"/>
              </a:p>
              <a:p>
                <a:r>
                  <a:rPr lang="fr-FR" dirty="0"/>
                  <a:t>Une</a:t>
                </a:r>
                <a:r>
                  <a:rPr lang="fr-FR" baseline="0" dirty="0"/>
                  <a:t> autre entrée pour apporter un étayage à des élèves  plus fragiles (pour un passage à la lettre à consolider) :</a:t>
                </a:r>
                <a:endParaRPr lang="fr-FR" dirty="0"/>
              </a:p>
              <a:p>
                <a:r>
                  <a:rPr lang="fr-FR" dirty="0"/>
                  <a:t>L’écart d’âges est le même quelle que soit l’année.</a:t>
                </a:r>
              </a:p>
              <a:p>
                <a:r>
                  <a:rPr lang="fr-FR" dirty="0"/>
                  <a:t>Il y a 5 ans c’était 4 barres, donc aujourd’hui aussi et je les enlève à l’âge de ma grand-mère.</a:t>
                </a:r>
              </a:p>
              <a:p>
                <a:r>
                  <a:rPr lang="fr-FR" dirty="0"/>
                  <a:t>Je retrouve donc mon âge : j’ai 20 ans.</a:t>
                </a:r>
              </a:p>
              <a:p>
                <a:r>
                  <a:rPr lang="fr-FR" dirty="0"/>
                  <a:t>Par tâtonnement, avec un tableur, je vais chercher quand est-ce que ma grand-mère aura le triple de mon âge.</a:t>
                </a:r>
              </a:p>
            </p:txBody>
          </p:sp>
        </mc:Choice>
        <mc:Fallback xmlns="">
          <p:sp>
            <p:nvSpPr>
              <p:cNvPr id="3" name="Espace réservé des notes 2"/>
              <p:cNvSpPr>
                <a:spLocks noGrp="1"/>
              </p:cNvSpPr>
              <p:nvPr>
                <p:ph type="body" idx="1"/>
              </p:nvPr>
            </p:nvSpPr>
            <p:spPr/>
            <p:txBody>
              <a:bodyPr/>
              <a:lstStyle/>
              <a:p>
                <a:endParaRPr lang="fr-FR" dirty="0" smtClean="0"/>
              </a:p>
              <a:p>
                <a:r>
                  <a:rPr lang="fr-FR" dirty="0" smtClean="0"/>
                  <a:t>Traditionnellement : résolution en deux temps avec des équations</a:t>
                </a:r>
              </a:p>
              <a:p>
                <a:pPr marL="0" indent="0">
                  <a:buNone/>
                </a:pPr>
                <a:r>
                  <a:rPr lang="fr-FR" dirty="0" smtClean="0">
                    <a:solidFill>
                      <a:srgbClr val="00B050"/>
                    </a:solidFill>
                  </a:rPr>
                  <a:t>Appelons </a:t>
                </a:r>
                <a:r>
                  <a:rPr lang="fr-FR" i="0">
                    <a:solidFill>
                      <a:srgbClr val="00B050"/>
                    </a:solidFill>
                    <a:latin typeface="Cambria Math" panose="02040503050406030204" pitchFamily="18" charset="0"/>
                  </a:rPr>
                  <a:t>𝑚</a:t>
                </a:r>
                <a:r>
                  <a:rPr lang="fr-FR" dirty="0">
                    <a:solidFill>
                      <a:srgbClr val="00B050"/>
                    </a:solidFill>
                  </a:rPr>
                  <a:t> et </a:t>
                </a:r>
                <a:r>
                  <a:rPr lang="fr-FR" i="0">
                    <a:solidFill>
                      <a:srgbClr val="00B050"/>
                    </a:solidFill>
                    <a:latin typeface="Cambria Math" panose="02040503050406030204" pitchFamily="18" charset="0"/>
                  </a:rPr>
                  <a:t>𝑝</a:t>
                </a:r>
                <a:r>
                  <a:rPr lang="fr-FR" dirty="0">
                    <a:solidFill>
                      <a:srgbClr val="00B050"/>
                    </a:solidFill>
                  </a:rPr>
                  <a:t> les âges respectifs de la grand-mère et du petit-fils aujourd’hui. Les conditions données par l’énoncé s’écrivent : </a:t>
                </a:r>
                <a:r>
                  <a:rPr lang="fr-FR" i="0">
                    <a:solidFill>
                      <a:srgbClr val="00B050"/>
                    </a:solidFill>
                    <a:latin typeface="Cambria Math" panose="02040503050406030204" pitchFamily="18" charset="0"/>
                  </a:rPr>
                  <a:t>{█(𝑚−5=5(𝑝−5)@𝑚=4𝑝)┤</a:t>
                </a:r>
                <a:r>
                  <a:rPr lang="fr-FR" dirty="0">
                    <a:solidFill>
                      <a:srgbClr val="00B050"/>
                    </a:solidFill>
                  </a:rPr>
                  <a:t>. On aboutit à une équation d’inconnue </a:t>
                </a:r>
                <a:r>
                  <a:rPr lang="fr-FR" i="0">
                    <a:solidFill>
                      <a:srgbClr val="00B050"/>
                    </a:solidFill>
                    <a:latin typeface="Cambria Math" panose="02040503050406030204" pitchFamily="18" charset="0"/>
                  </a:rPr>
                  <a:t>𝑝 </a:t>
                </a:r>
                <a:r>
                  <a:rPr lang="fr-FR" dirty="0">
                    <a:solidFill>
                      <a:srgbClr val="00B050"/>
                    </a:solidFill>
                  </a:rPr>
                  <a:t>: </a:t>
                </a:r>
                <a:r>
                  <a:rPr lang="fr-FR" i="0">
                    <a:solidFill>
                      <a:srgbClr val="00B050"/>
                    </a:solidFill>
                    <a:latin typeface="Cambria Math" panose="02040503050406030204" pitchFamily="18" charset="0"/>
                  </a:rPr>
                  <a:t>4𝑝−5=5𝑝−25</a:t>
                </a:r>
                <a:r>
                  <a:rPr lang="fr-FR" dirty="0">
                    <a:solidFill>
                      <a:srgbClr val="00B050"/>
                    </a:solidFill>
                  </a:rPr>
                  <a:t>, qui conduit à </a:t>
                </a:r>
                <a:r>
                  <a:rPr lang="fr-FR" i="0">
                    <a:solidFill>
                      <a:srgbClr val="00B050"/>
                    </a:solidFill>
                    <a:latin typeface="Cambria Math" panose="02040503050406030204" pitchFamily="18" charset="0"/>
                  </a:rPr>
                  <a:t>𝑝=20 , </a:t>
                </a:r>
                <a:r>
                  <a:rPr lang="fr-FR" dirty="0">
                    <a:solidFill>
                      <a:srgbClr val="00B050"/>
                    </a:solidFill>
                  </a:rPr>
                  <a:t>puis </a:t>
                </a:r>
                <a:r>
                  <a:rPr lang="fr-FR" i="0">
                    <a:solidFill>
                      <a:srgbClr val="00B050"/>
                    </a:solidFill>
                    <a:latin typeface="Cambria Math" panose="02040503050406030204" pitchFamily="18" charset="0"/>
                  </a:rPr>
                  <a:t>𝑚=80</a:t>
                </a:r>
                <a:r>
                  <a:rPr lang="fr-FR" dirty="0">
                    <a:solidFill>
                      <a:srgbClr val="00B050"/>
                    </a:solidFill>
                  </a:rPr>
                  <a:t>.</a:t>
                </a:r>
              </a:p>
              <a:p>
                <a:pPr marL="0" indent="0">
                  <a:buNone/>
                </a:pPr>
                <a:r>
                  <a:rPr lang="fr-FR" dirty="0">
                    <a:solidFill>
                      <a:srgbClr val="00B050"/>
                    </a:solidFill>
                  </a:rPr>
                  <a:t>L’équation </a:t>
                </a:r>
                <a:r>
                  <a:rPr lang="fr-FR" i="0">
                    <a:solidFill>
                      <a:srgbClr val="00B050"/>
                    </a:solidFill>
                    <a:latin typeface="Cambria Math" panose="02040503050406030204" pitchFamily="18" charset="0"/>
                  </a:rPr>
                  <a:t>80+𝑥=3(20+𝑥)</a:t>
                </a:r>
                <a:r>
                  <a:rPr lang="fr-FR" dirty="0">
                    <a:solidFill>
                      <a:srgbClr val="00B050"/>
                    </a:solidFill>
                  </a:rPr>
                  <a:t> a pour solution 10. Longue vie à tous les deux. Ils ne peuvent peut-être pas espérer que l’une aura un jour le double de l’âg</a:t>
                </a:r>
                <a:r>
                  <a:rPr lang="fr-FR" dirty="0"/>
                  <a:t>e de l’autre…</a:t>
                </a:r>
              </a:p>
              <a:p>
                <a:pPr marL="0" indent="0">
                  <a:buNone/>
                </a:pPr>
                <a:r>
                  <a:rPr lang="fr-FR" dirty="0"/>
                  <a:t> </a:t>
                </a:r>
              </a:p>
              <a:p>
                <a:endParaRPr lang="fr-FR" dirty="0" smtClean="0"/>
              </a:p>
              <a:p>
                <a:r>
                  <a:rPr lang="fr-FR" dirty="0" smtClean="0"/>
                  <a:t>Une</a:t>
                </a:r>
                <a:r>
                  <a:rPr lang="fr-FR" baseline="0" dirty="0" smtClean="0"/>
                  <a:t> autre entrée pour étayer des élèves  plus fragiles (passage à la lettre à consolider)</a:t>
                </a:r>
                <a:endParaRPr lang="fr-FR" dirty="0" smtClean="0"/>
              </a:p>
              <a:p>
                <a:r>
                  <a:rPr lang="fr-FR" dirty="0" smtClean="0"/>
                  <a:t>L’écart </a:t>
                </a:r>
                <a:r>
                  <a:rPr lang="fr-FR" dirty="0"/>
                  <a:t>d’âges est le même quelle que soit l’année.</a:t>
                </a:r>
              </a:p>
              <a:p>
                <a:r>
                  <a:rPr lang="fr-FR" dirty="0"/>
                  <a:t>Il y a 5 ans c’était 4 barres, donc aujourd’hui aussi et je les enlève à l’âge de ma grand-mère.</a:t>
                </a:r>
              </a:p>
              <a:p>
                <a:r>
                  <a:rPr lang="fr-FR" dirty="0"/>
                  <a:t>Je retrouve donc mon âge : j’ai 20 ans.</a:t>
                </a:r>
              </a:p>
              <a:p>
                <a:r>
                  <a:rPr lang="fr-FR" dirty="0"/>
                  <a:t>Par tâtonnement, avec un tableur, je vais chercher quand est-ce que ma grand-mère aura le triple de mon âge.</a:t>
                </a:r>
              </a:p>
            </p:txBody>
          </p:sp>
        </mc:Fallback>
      </mc:AlternateContent>
      <p:sp>
        <p:nvSpPr>
          <p:cNvPr id="4" name="Espace réservé du numéro de diapositive 3"/>
          <p:cNvSpPr>
            <a:spLocks noGrp="1"/>
          </p:cNvSpPr>
          <p:nvPr>
            <p:ph type="sldNum" sz="quarter" idx="5"/>
          </p:nvPr>
        </p:nvSpPr>
        <p:spPr/>
        <p:txBody>
          <a:bodyPr/>
          <a:lstStyle/>
          <a:p>
            <a:fld id="{6B2E1CC0-9ECC-4723-9E80-88A86082B7DE}" type="slidenum">
              <a:rPr lang="fr-FR" smtClean="0"/>
              <a:t>24</a:t>
            </a:fld>
            <a:endParaRPr lang="fr-FR"/>
          </a:p>
        </p:txBody>
      </p:sp>
    </p:spTree>
    <p:extLst>
      <p:ext uri="{BB962C8B-B14F-4D97-AF65-F5344CB8AC3E}">
        <p14:creationId xmlns:p14="http://schemas.microsoft.com/office/powerpoint/2010/main" val="7559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8140B2F8-46CF-47D6-9A00-822FCBDEB5D6}" type="slidenum">
              <a:rPr lang="fr-FR"/>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enjeux :</a:t>
            </a:r>
          </a:p>
          <a:p>
            <a:r>
              <a:rPr lang="fr-FR" dirty="0"/>
              <a:t>Faire reformuler la définition d’un nombre pair et ses propriétés caractéristiques.</a:t>
            </a:r>
          </a:p>
          <a:p>
            <a:r>
              <a:rPr lang="fr-FR" dirty="0"/>
              <a:t>Faire reformuler le principe de calcul d’une probabilité en situation d’équiprobabilité.</a:t>
            </a:r>
          </a:p>
          <a:p>
            <a:r>
              <a:rPr lang="fr-FR" dirty="0"/>
              <a:t>Faire reformuler le principe de démonstration par disjonction des cas.</a:t>
            </a:r>
          </a:p>
        </p:txBody>
      </p:sp>
      <p:sp>
        <p:nvSpPr>
          <p:cNvPr id="4" name="Espace réservé du numéro de diapositive 3"/>
          <p:cNvSpPr>
            <a:spLocks noGrp="1"/>
          </p:cNvSpPr>
          <p:nvPr>
            <p:ph type="sldNum" sz="quarter" idx="5"/>
          </p:nvPr>
        </p:nvSpPr>
        <p:spPr/>
        <p:txBody>
          <a:bodyPr/>
          <a:lstStyle/>
          <a:p>
            <a:fld id="{6B2E1CC0-9ECC-4723-9E80-88A86082B7DE}" type="slidenum">
              <a:rPr lang="fr-FR" smtClean="0"/>
              <a:t>25</a:t>
            </a:fld>
            <a:endParaRPr lang="fr-FR"/>
          </a:p>
        </p:txBody>
      </p:sp>
    </p:spTree>
    <p:extLst>
      <p:ext uri="{BB962C8B-B14F-4D97-AF65-F5344CB8AC3E}">
        <p14:creationId xmlns:p14="http://schemas.microsoft.com/office/powerpoint/2010/main" val="764229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page Oral sur </a:t>
            </a:r>
            <a:r>
              <a:rPr lang="fr-FR" i="1" dirty="0"/>
              <a:t>euler</a:t>
            </a:r>
            <a:r>
              <a:rPr lang="fr-FR" dirty="0"/>
              <a:t> pour retrouver entre autres :</a:t>
            </a:r>
          </a:p>
          <a:p>
            <a:pPr marL="171450" indent="-171450">
              <a:buFontTx/>
              <a:buChar char="-"/>
            </a:pPr>
            <a:r>
              <a:rPr lang="fr-FR" dirty="0"/>
              <a:t>Le guide de l’académie pour la pratique de l’oral en classe.</a:t>
            </a:r>
          </a:p>
          <a:p>
            <a:pPr marL="171450" indent="-171450">
              <a:buFontTx/>
              <a:buChar char="-"/>
            </a:pPr>
            <a:r>
              <a:rPr lang="fr-FR" dirty="0"/>
              <a:t>L’enregistrement du webinaire de l’an dernier.</a:t>
            </a:r>
          </a:p>
          <a:p>
            <a:pPr marL="171450" indent="-171450">
              <a:buFontTx/>
              <a:buChar char="-"/>
            </a:pPr>
            <a:r>
              <a:rPr lang="fr-FR" dirty="0"/>
              <a:t>Maths en 180s, 7 exemples de vidéos à consulter sur le </a:t>
            </a:r>
            <a:r>
              <a:rPr lang="fr-FR" i="1" dirty="0" err="1"/>
              <a:t>PeerTube</a:t>
            </a:r>
            <a:r>
              <a:rPr lang="fr-FR" dirty="0"/>
              <a:t> de l’académie avec service simple de mise en ligne.</a:t>
            </a:r>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27</a:t>
            </a:fld>
            <a:endParaRPr lang="fr-FR"/>
          </a:p>
        </p:txBody>
      </p:sp>
    </p:spTree>
    <p:extLst>
      <p:ext uri="{BB962C8B-B14F-4D97-AF65-F5344CB8AC3E}">
        <p14:creationId xmlns:p14="http://schemas.microsoft.com/office/powerpoint/2010/main" val="2211857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page </a:t>
            </a:r>
            <a:r>
              <a:rPr lang="fr-FR" i="1" dirty="0"/>
              <a:t>S’auto-former</a:t>
            </a:r>
            <a:r>
              <a:rPr lang="fr-FR" dirty="0"/>
              <a:t> :</a:t>
            </a:r>
          </a:p>
          <a:p>
            <a:r>
              <a:rPr lang="fr-FR" dirty="0"/>
              <a:t>- C’est, en quasi-totalité un regroupement des ressources de l’académie, mais il n’est pas nécessaire d’être dans un laboratoire pour produire et partager, donc si vous avez des choses produites en équipe que vous trouvez intéressantes, partagez-nous !</a:t>
            </a:r>
          </a:p>
          <a:p>
            <a:pPr marL="171450" indent="-171450">
              <a:buFontTx/>
              <a:buChar char="-"/>
            </a:pPr>
            <a:r>
              <a:rPr lang="fr-FR" dirty="0"/>
              <a:t>Des ressources pour les professeurs, colonne 2, des ressources pour les élèves, colonne 3.</a:t>
            </a:r>
          </a:p>
          <a:p>
            <a:pPr marL="171450" indent="-171450">
              <a:buFontTx/>
              <a:buChar char="-"/>
            </a:pPr>
            <a:endParaRPr lang="fr-FR" dirty="0"/>
          </a:p>
          <a:p>
            <a:pPr marL="0" indent="0">
              <a:buFontTx/>
              <a:buNone/>
            </a:pPr>
            <a:r>
              <a:rPr lang="fr-FR" dirty="0"/>
              <a:t>La page </a:t>
            </a:r>
            <a:r>
              <a:rPr lang="fr-FR" i="1" dirty="0"/>
              <a:t>Continuité pédagogique </a:t>
            </a:r>
            <a:r>
              <a:rPr lang="fr-FR" dirty="0"/>
              <a:t>:</a:t>
            </a:r>
          </a:p>
          <a:p>
            <a:pPr marL="0" indent="0">
              <a:buFontTx/>
              <a:buNone/>
            </a:pPr>
            <a:r>
              <a:rPr lang="fr-FR" dirty="0"/>
              <a:t>Au cas où, des outils et des ressources.</a:t>
            </a:r>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28</a:t>
            </a:fld>
            <a:endParaRPr lang="fr-FR"/>
          </a:p>
        </p:txBody>
      </p:sp>
    </p:spTree>
    <p:extLst>
      <p:ext uri="{BB962C8B-B14F-4D97-AF65-F5344CB8AC3E}">
        <p14:creationId xmlns:p14="http://schemas.microsoft.com/office/powerpoint/2010/main" val="3173439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29</a:t>
            </a:fld>
            <a:endParaRPr lang="fr-FR"/>
          </a:p>
        </p:txBody>
      </p:sp>
    </p:spTree>
    <p:extLst>
      <p:ext uri="{BB962C8B-B14F-4D97-AF65-F5344CB8AC3E}">
        <p14:creationId xmlns:p14="http://schemas.microsoft.com/office/powerpoint/2010/main" val="4041105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devoirs libres apparaissent dans un onglet comme les feuilles, documents, examens…</a:t>
            </a:r>
          </a:p>
          <a:p>
            <a:endParaRPr lang="fr-FR" dirty="0"/>
          </a:p>
          <a:p>
            <a:pPr marL="0" lvl="0" indent="0">
              <a:lnSpc>
                <a:spcPct val="115000"/>
              </a:lnSpc>
              <a:spcAft>
                <a:spcPts val="1000"/>
              </a:spcAft>
              <a:buSzPts val="1000"/>
              <a:buFont typeface="Symbol" panose="05050102010706020507" pitchFamily="18" charset="2"/>
              <a:buNone/>
              <a:tabLst>
                <a:tab pos="457200" algn="l"/>
              </a:tabLst>
            </a:pPr>
            <a:r>
              <a:rPr lang="fr-FR" sz="1100" b="0" dirty="0">
                <a:effectLst/>
                <a:latin typeface="Calibri" panose="020F0502020204030204" pitchFamily="34" charset="0"/>
                <a:ea typeface="Calibri" panose="020F0502020204030204" pitchFamily="34" charset="0"/>
                <a:cs typeface="Times New Roman" panose="02020603050405020304" pitchFamily="18" charset="0"/>
              </a:rPr>
              <a:t>Le type </a:t>
            </a:r>
            <a:r>
              <a:rPr lang="fr-FR" sz="1100" b="1" dirty="0">
                <a:effectLst/>
                <a:latin typeface="Calibri" panose="020F0502020204030204" pitchFamily="34" charset="0"/>
                <a:ea typeface="Calibri" panose="020F0502020204030204" pitchFamily="34" charset="0"/>
                <a:cs typeface="Times New Roman" panose="02020603050405020304" pitchFamily="18" charset="0"/>
              </a:rPr>
              <a:t>Réponse en ligne</a:t>
            </a:r>
            <a:r>
              <a:rPr lang="fr-FR" sz="1100" dirty="0">
                <a:effectLst/>
                <a:latin typeface="Calibri" panose="020F0502020204030204" pitchFamily="34" charset="0"/>
                <a:ea typeface="Calibri" panose="020F0502020204030204" pitchFamily="34" charset="0"/>
                <a:cs typeface="Times New Roman" panose="02020603050405020304" pitchFamily="18" charset="0"/>
              </a:rPr>
              <a:t> permet de construire un assemblage de zones de réponses avec du texte ou différents applets (pour l'instant GeoGebra). Chaque participant dépose sa composition (dans les différentes zones). </a:t>
            </a:r>
            <a:br>
              <a:rPr lang="fr-FR" sz="1100" dirty="0">
                <a:effectLst/>
                <a:latin typeface="Calibri" panose="020F0502020204030204" pitchFamily="34" charset="0"/>
                <a:ea typeface="Calibri" panose="020F0502020204030204" pitchFamily="34" charset="0"/>
                <a:cs typeface="Times New Roman" panose="02020603050405020304" pitchFamily="18" charset="0"/>
              </a:rPr>
            </a:br>
            <a:r>
              <a:rPr lang="fr-FR" sz="1100" dirty="0">
                <a:effectLst/>
                <a:latin typeface="Calibri" panose="020F0502020204030204" pitchFamily="34" charset="0"/>
                <a:ea typeface="Calibri" panose="020F0502020204030204" pitchFamily="34" charset="0"/>
                <a:cs typeface="Times New Roman" panose="02020603050405020304" pitchFamily="18" charset="0"/>
              </a:rPr>
              <a:t>L'enseignant peut :</a:t>
            </a:r>
          </a:p>
          <a:p>
            <a:pPr marL="171450" lvl="0" indent="-171450">
              <a:lnSpc>
                <a:spcPct val="115000"/>
              </a:lnSpc>
              <a:spcAft>
                <a:spcPts val="1000"/>
              </a:spcAft>
              <a:buSzPts val="1000"/>
              <a:buFont typeface="Arial" panose="020B0604020202020204" pitchFamily="34" charset="0"/>
              <a:buChar char="•"/>
              <a:tabLst>
                <a:tab pos="457200" algn="l"/>
              </a:tabLst>
            </a:pPr>
            <a:r>
              <a:rPr lang="fr-FR" sz="1100" dirty="0">
                <a:effectLst/>
                <a:latin typeface="Calibri" panose="020F0502020204030204" pitchFamily="34" charset="0"/>
                <a:ea typeface="Calibri" panose="020F0502020204030204" pitchFamily="34" charset="0"/>
                <a:cs typeface="Times New Roman" panose="02020603050405020304" pitchFamily="18" charset="0"/>
              </a:rPr>
              <a:t>visualiser les compositions de chaque participant ; </a:t>
            </a:r>
          </a:p>
          <a:p>
            <a:pPr marL="171450" lvl="0" indent="-171450">
              <a:lnSpc>
                <a:spcPct val="115000"/>
              </a:lnSpc>
              <a:spcAft>
                <a:spcPts val="1000"/>
              </a:spcAft>
              <a:buSzPts val="1000"/>
              <a:buFont typeface="Arial" panose="020B0604020202020204" pitchFamily="34" charset="0"/>
              <a:buChar char="•"/>
              <a:tabLst>
                <a:tab pos="457200" algn="l"/>
              </a:tabLst>
            </a:pPr>
            <a:r>
              <a:rPr lang="fr-FR" sz="1100" dirty="0">
                <a:effectLst/>
                <a:latin typeface="Calibri" panose="020F0502020204030204" pitchFamily="34" charset="0"/>
                <a:ea typeface="Calibri" panose="020F0502020204030204" pitchFamily="34" charset="0"/>
                <a:cs typeface="Times New Roman" panose="02020603050405020304" pitchFamily="18" charset="0"/>
              </a:rPr>
              <a:t>diffuser un corrigé global ; </a:t>
            </a:r>
          </a:p>
          <a:p>
            <a:pPr marL="171450" lvl="0" indent="-171450">
              <a:lnSpc>
                <a:spcPct val="115000"/>
              </a:lnSpc>
              <a:spcAft>
                <a:spcPts val="1000"/>
              </a:spcAft>
              <a:buSzPts val="1000"/>
              <a:buFont typeface="Arial" panose="020B0604020202020204" pitchFamily="34" charset="0"/>
              <a:buChar char="•"/>
              <a:tabLst>
                <a:tab pos="457200" algn="l"/>
              </a:tabLst>
            </a:pPr>
            <a:r>
              <a:rPr lang="fr-FR" sz="1100" dirty="0">
                <a:effectLst/>
                <a:latin typeface="Calibri" panose="020F0502020204030204" pitchFamily="34" charset="0"/>
                <a:ea typeface="Calibri" panose="020F0502020204030204" pitchFamily="34" charset="0"/>
                <a:cs typeface="Times New Roman" panose="02020603050405020304" pitchFamily="18" charset="0"/>
              </a:rPr>
              <a:t>attribuer une note manuelle relative à ce devoir. </a:t>
            </a:r>
          </a:p>
          <a:p>
            <a:pPr marL="171450" lvl="0" indent="-171450">
              <a:lnSpc>
                <a:spcPct val="115000"/>
              </a:lnSpc>
              <a:spcAft>
                <a:spcPts val="1000"/>
              </a:spcAft>
              <a:buSzPts val="1000"/>
              <a:buFont typeface="Arial" panose="020B0604020202020204" pitchFamily="34" charset="0"/>
              <a:buChar char="•"/>
              <a:tabLst>
                <a:tab pos="457200" algn="l"/>
              </a:tabLs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Pts val="1000"/>
              <a:buFont typeface="Arial" panose="020B0604020202020204" pitchFamily="34" charset="0"/>
              <a:buNone/>
              <a:tabLst>
                <a:tab pos="457200" algn="l"/>
              </a:tabLst>
              <a:defRPr/>
            </a:pPr>
            <a:r>
              <a:rPr lang="fr-FR" sz="1100" dirty="0">
                <a:effectLst/>
                <a:latin typeface="Calibri" panose="020F0502020204030204" pitchFamily="34" charset="0"/>
                <a:ea typeface="Calibri" panose="020F0502020204030204" pitchFamily="34" charset="0"/>
                <a:cs typeface="Times New Roman" panose="02020603050405020304" pitchFamily="18" charset="0"/>
              </a:rPr>
              <a:t>Le type </a:t>
            </a:r>
            <a:r>
              <a:rPr lang="fr-FR" sz="1100" b="1" dirty="0">
                <a:effectLst/>
                <a:latin typeface="Calibri" panose="020F0502020204030204" pitchFamily="34" charset="0"/>
                <a:ea typeface="Calibri" panose="020F0502020204030204" pitchFamily="34" charset="0"/>
                <a:cs typeface="Times New Roman" panose="02020603050405020304" pitchFamily="18" charset="0"/>
              </a:rPr>
              <a:t>Diffusion</a:t>
            </a:r>
            <a:r>
              <a:rPr lang="fr-FR" sz="1100" dirty="0">
                <a:effectLst/>
                <a:latin typeface="Calibri" panose="020F0502020204030204" pitchFamily="34" charset="0"/>
                <a:ea typeface="Calibri" panose="020F0502020204030204" pitchFamily="34" charset="0"/>
                <a:cs typeface="Times New Roman" panose="02020603050405020304" pitchFamily="18" charset="0"/>
              </a:rPr>
              <a:t> permet simplement de diffuser </a:t>
            </a:r>
            <a:r>
              <a:rPr lang="fr-FR" sz="1800" dirty="0">
                <a:effectLst/>
                <a:latin typeface="Calibri" panose="020F0502020204030204" pitchFamily="34" charset="0"/>
                <a:ea typeface="Calibri" panose="020F0502020204030204" pitchFamily="34" charset="0"/>
                <a:cs typeface="Times New Roman" panose="02020603050405020304" pitchFamily="18" charset="0"/>
              </a:rPr>
              <a:t>l'énoncé d'un devoir libre (fichier) aux élèves puis de diffuser la correction du devoir libre.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30</a:t>
            </a:fld>
            <a:endParaRPr lang="fr-FR"/>
          </a:p>
        </p:txBody>
      </p:sp>
    </p:spTree>
    <p:extLst>
      <p:ext uri="{BB962C8B-B14F-4D97-AF65-F5344CB8AC3E}">
        <p14:creationId xmlns:p14="http://schemas.microsoft.com/office/powerpoint/2010/main" val="50751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s’intéresse au type </a:t>
            </a:r>
            <a:r>
              <a:rPr lang="fr-FR" b="1" dirty="0"/>
              <a:t>Réponse en ligne </a:t>
            </a:r>
            <a:r>
              <a:rPr lang="fr-FR" dirty="0"/>
              <a:t>:</a:t>
            </a:r>
          </a:p>
          <a:p>
            <a:r>
              <a:rPr lang="fr-FR" dirty="0"/>
              <a:t>L’enseignante ou l’enseignant paramètre le temps que les élèves ont pour faire ce devoir : penser qu’il faut leur laisser assez de temps si c’est un travail hors la classe. </a:t>
            </a:r>
          </a:p>
          <a:p>
            <a:r>
              <a:rPr lang="fr-FR" dirty="0"/>
              <a:t>Si c’est un travail fait en classe, le délai peut-être plus court.</a:t>
            </a:r>
          </a:p>
          <a:p>
            <a:endParaRPr lang="fr-FR" dirty="0"/>
          </a:p>
          <a:p>
            <a:r>
              <a:rPr lang="fr-FR" dirty="0"/>
              <a:t>Il est possible d’attribuer une note manuelle à ce travail pour chaque élève de la classe. L'interface permet de saisir directement la note de chaque élève en même temps que le dépôt de copies corrigées.</a:t>
            </a:r>
          </a:p>
          <a:p>
            <a:endParaRPr lang="fr-FR" dirty="0"/>
          </a:p>
          <a:p>
            <a:r>
              <a:rPr lang="fr-FR" dirty="0"/>
              <a:t>Il est aussi possible d’avoir accès aux devoirs des élèves avant la date limite de fin du devoir. Cependant, il ne sera pas possible d’annoter ou corriger le travail tant que le délai n’est pas expiré.</a:t>
            </a: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31</a:t>
            </a:fld>
            <a:endParaRPr lang="fr-FR"/>
          </a:p>
        </p:txBody>
      </p:sp>
    </p:spTree>
    <p:extLst>
      <p:ext uri="{BB962C8B-B14F-4D97-AF65-F5344CB8AC3E}">
        <p14:creationId xmlns:p14="http://schemas.microsoft.com/office/powerpoint/2010/main" val="2454261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paramètre ensuite la zone de l’énoncé et la zone réponse de l’élève.</a:t>
            </a:r>
          </a:p>
          <a:p>
            <a:r>
              <a:rPr lang="fr-FR" dirty="0"/>
              <a:t>Dans chaque zone, on peut avoir maximum 3 zones qui peuvent être un éditeur de texte, un fichier ou une applet GeoGebra.</a:t>
            </a:r>
          </a:p>
          <a:p>
            <a:r>
              <a:rPr lang="fr-FR" dirty="0"/>
              <a:t>L’élève fait son travail en ligne depuis son espace personnel et de même depuis son espace de travail, le professeur corrige le travail de l’élève, met un commentaire et éventuellement une note.</a:t>
            </a:r>
          </a:p>
          <a:p>
            <a:r>
              <a:rPr lang="fr-FR" dirty="0"/>
              <a:t>Il est possible aussi de proposer aux élèves de télécharger, une fois la date du corrigé atteinte, un ou des fichiers pour la correction du travail. </a:t>
            </a:r>
          </a:p>
          <a:p>
            <a:endParaRPr lang="fr-FR" dirty="0"/>
          </a:p>
          <a:p>
            <a:r>
              <a:rPr lang="fr-FR" dirty="0"/>
              <a:t>Cela permet, entre autres, de travailler la communication et la résolution de problèmes.</a:t>
            </a:r>
          </a:p>
          <a:p>
            <a:endParaRPr lang="fr-FR" dirty="0"/>
          </a:p>
          <a:p>
            <a:r>
              <a:rPr lang="fr-FR" dirty="0"/>
              <a:t>Ce devoir libre peut-être proposé en classe ou hors la classe.</a:t>
            </a: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32</a:t>
            </a:fld>
            <a:endParaRPr lang="fr-FR"/>
          </a:p>
        </p:txBody>
      </p:sp>
    </p:spTree>
    <p:extLst>
      <p:ext uri="{BB962C8B-B14F-4D97-AF65-F5344CB8AC3E}">
        <p14:creationId xmlns:p14="http://schemas.microsoft.com/office/powerpoint/2010/main" val="336473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un exemple de devoir libre constitué d’un énoncé et de deux zones de réponses pour l’élève : une applet GGB à compléter et une zone de texte pour rédiger un programme de construction. Tant que la date limite du devoir n’est pas atteinte, les élèves peuvent revenir sur leur travail et le modifier.</a:t>
            </a: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33</a:t>
            </a:fld>
            <a:endParaRPr lang="fr-FR"/>
          </a:p>
        </p:txBody>
      </p:sp>
    </p:spTree>
    <p:extLst>
      <p:ext uri="{BB962C8B-B14F-4D97-AF65-F5344CB8AC3E}">
        <p14:creationId xmlns:p14="http://schemas.microsoft.com/office/powerpoint/2010/main" val="2762888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L’enseignant peut : </a:t>
            </a:r>
          </a:p>
          <a:p>
            <a:pPr marL="171450" indent="-171450">
              <a:buFont typeface="Arial" panose="020B0604020202020204" pitchFamily="34" charset="0"/>
              <a:buChar char="•"/>
            </a:pPr>
            <a:r>
              <a:rPr lang="fr-FR" dirty="0"/>
              <a:t>suivre en temps réel le dépôt des différents devoirs ;</a:t>
            </a:r>
          </a:p>
          <a:p>
            <a:pPr marL="171450" indent="-171450">
              <a:buFont typeface="Arial" panose="020B0604020202020204" pitchFamily="34" charset="0"/>
              <a:buChar char="•"/>
            </a:pPr>
            <a:r>
              <a:rPr lang="fr-FR" dirty="0"/>
              <a:t>visualiser le travail d’un élève ;</a:t>
            </a:r>
          </a:p>
          <a:p>
            <a:pPr marL="171450" indent="-171450">
              <a:buFont typeface="Arial" panose="020B0604020202020204" pitchFamily="34" charset="0"/>
              <a:buChar char="•"/>
            </a:pPr>
            <a:r>
              <a:rPr lang="fr-FR" dirty="0"/>
              <a:t>rédiger une appréciation ;</a:t>
            </a:r>
          </a:p>
          <a:p>
            <a:pPr marL="171450" indent="-171450">
              <a:buFont typeface="Arial" panose="020B0604020202020204" pitchFamily="34" charset="0"/>
              <a:buChar char="•"/>
            </a:pPr>
            <a:r>
              <a:rPr lang="fr-FR" dirty="0"/>
              <a:t>mettre une note.</a:t>
            </a:r>
          </a:p>
          <a:p>
            <a:pPr marL="171450" indent="-171450">
              <a:buFont typeface="Arial" panose="020B0604020202020204" pitchFamily="34" charset="0"/>
              <a:buChar char="•"/>
            </a:pPr>
            <a:endParaRPr lang="fr-FR" dirty="0"/>
          </a:p>
          <a:p>
            <a:pPr marL="0" indent="0">
              <a:buFont typeface="Arial" panose="020B0604020202020204" pitchFamily="34" charset="0"/>
              <a:buNone/>
            </a:pPr>
            <a:r>
              <a:rPr lang="fr-FR" dirty="0"/>
              <a:t>L’élève peut :</a:t>
            </a:r>
          </a:p>
          <a:p>
            <a:pPr marL="171450" indent="-171450">
              <a:buFont typeface="Arial" panose="020B0604020202020204" pitchFamily="34" charset="0"/>
              <a:buChar char="•"/>
            </a:pPr>
            <a:r>
              <a:rPr lang="fr-FR" dirty="0"/>
              <a:t>voir sa copie corrigée et notée ;</a:t>
            </a:r>
          </a:p>
          <a:p>
            <a:pPr marL="171450" indent="-171450">
              <a:buFont typeface="Arial" panose="020B0604020202020204" pitchFamily="34" charset="0"/>
              <a:buChar char="•"/>
            </a:pPr>
            <a:r>
              <a:rPr lang="fr-FR" dirty="0"/>
              <a:t>télécharger les fichiers de correction en cliquant sur les liens de téléchargement.</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34</a:t>
            </a:fld>
            <a:endParaRPr lang="fr-FR"/>
          </a:p>
        </p:txBody>
      </p:sp>
    </p:spTree>
    <p:extLst>
      <p:ext uri="{BB962C8B-B14F-4D97-AF65-F5344CB8AC3E}">
        <p14:creationId xmlns:p14="http://schemas.microsoft.com/office/powerpoint/2010/main" val="490487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Quelques autres nouveautés : </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MAJ des programmes augmentés ;</a:t>
            </a:r>
          </a:p>
          <a:p>
            <a:pPr marL="171450" indent="-171450">
              <a:buFont typeface="Arial" panose="020B0604020202020204" pitchFamily="34" charset="0"/>
              <a:buChar char="•"/>
            </a:pPr>
            <a:r>
              <a:rPr lang="fr-FR" dirty="0"/>
              <a:t>Encore plus de tutoriels et aides ;</a:t>
            </a:r>
          </a:p>
          <a:p>
            <a:pPr marL="171450" indent="-171450">
              <a:buFont typeface="Arial" panose="020B0604020202020204" pitchFamily="34" charset="0"/>
              <a:buChar char="•"/>
            </a:pPr>
            <a:r>
              <a:rPr lang="fr-FR" dirty="0"/>
              <a:t>Tchat (pas encore activé chez nous car en phase de test pour être sûr qu’il n’y a pas de dysfonctionnements) ;</a:t>
            </a:r>
          </a:p>
          <a:p>
            <a:pPr marL="171450" indent="-171450">
              <a:buFont typeface="Arial" panose="020B0604020202020204" pitchFamily="34" charset="0"/>
              <a:buChar char="•"/>
            </a:pPr>
            <a:r>
              <a:rPr lang="fr-FR" dirty="0"/>
              <a:t>Plus de détails dans les notes obtenues aux différentes sessions d’un examen ;</a:t>
            </a:r>
          </a:p>
          <a:p>
            <a:pPr marL="171450" indent="-171450">
              <a:buFont typeface="Arial" panose="020B0604020202020204" pitchFamily="34" charset="0"/>
              <a:buChar char="•"/>
            </a:pPr>
            <a:r>
              <a:rPr lang="fr-FR" dirty="0"/>
              <a:t>Individualisation des feuilles d’exercices ;</a:t>
            </a:r>
          </a:p>
          <a:p>
            <a:pPr marL="171450" indent="-171450">
              <a:buFont typeface="Arial" panose="020B0604020202020204" pitchFamily="34" charset="0"/>
              <a:buChar char="•"/>
            </a:pPr>
            <a:r>
              <a:rPr lang="fr-FR" dirty="0"/>
              <a:t>Restauration sélective de ressources </a:t>
            </a:r>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35</a:t>
            </a:fld>
            <a:endParaRPr lang="fr-FR"/>
          </a:p>
        </p:txBody>
      </p:sp>
    </p:spTree>
    <p:extLst>
      <p:ext uri="{BB962C8B-B14F-4D97-AF65-F5344CB8AC3E}">
        <p14:creationId xmlns:p14="http://schemas.microsoft.com/office/powerpoint/2010/main" val="106050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a:t>Merci à tous les professeurs qui participent activement à ces initiatives académiques et qui les font</a:t>
            </a:r>
            <a:r>
              <a:rPr lang="fr-FR" baseline="0" dirty="0"/>
              <a:t> vivre.</a:t>
            </a:r>
            <a:endParaRPr lang="fr-FR" dirty="0"/>
          </a:p>
          <a:p>
            <a:pPr>
              <a:defRPr/>
            </a:pPr>
            <a:r>
              <a:rPr lang="fr-FR" dirty="0"/>
              <a:t>Toutes</a:t>
            </a:r>
            <a:r>
              <a:rPr lang="fr-FR" baseline="0" dirty="0"/>
              <a:t> les bonnes volontés sont les bienvenues pour :</a:t>
            </a:r>
          </a:p>
          <a:p>
            <a:pPr marL="171450" indent="-171450">
              <a:buFontTx/>
              <a:buChar char="-"/>
              <a:defRPr/>
            </a:pPr>
            <a:r>
              <a:rPr lang="fr-FR" baseline="0" dirty="0"/>
              <a:t>la correction des copies d’olympiades soit en s’inscrivant en ligne après une actualité sur euler soit en écrivant directement à Christine WEILL : </a:t>
            </a:r>
            <a:r>
              <a:rPr lang="fr-FR" baseline="0" dirty="0" err="1"/>
              <a:t>christine.weill@ac-versailles.fr</a:t>
            </a:r>
            <a:endParaRPr lang="fr-FR" baseline="0" dirty="0"/>
          </a:p>
          <a:p>
            <a:pPr marL="171450" indent="-171450">
              <a:buFontTx/>
              <a:buChar char="-"/>
              <a:defRPr/>
            </a:pPr>
            <a:r>
              <a:rPr lang="fr-FR" baseline="0" dirty="0"/>
              <a:t>la participation comme professeur accompagnateur ou comme animateur pour un des stages de la pépinière académique (voir feuille de rentrée)</a:t>
            </a:r>
          </a:p>
          <a:p>
            <a:pPr marL="171450" indent="-171450">
              <a:buFontTx/>
              <a:buChar char="-"/>
              <a:defRPr/>
            </a:pPr>
            <a:r>
              <a:rPr lang="fr-FR" baseline="0" dirty="0"/>
              <a:t>la remontée aux IPR du programme prévu au sein de l’établissement pour la semaine des mathématiques</a:t>
            </a:r>
          </a:p>
          <a:p>
            <a:pPr marL="171450" indent="-171450">
              <a:buFontTx/>
              <a:buChar char="-"/>
              <a:defRPr/>
            </a:pPr>
            <a:r>
              <a:rPr lang="fr-FR" baseline="0" dirty="0"/>
              <a:t>Une nouveauté : les pépinières filées, pour apporter une réponse aux constats faits aux retours des copies.</a:t>
            </a:r>
          </a:p>
        </p:txBody>
      </p:sp>
      <p:sp>
        <p:nvSpPr>
          <p:cNvPr id="6" name="Espace réservé du numéro de diapositive 3"/>
          <p:cNvSpPr>
            <a:spLocks noGrp="1"/>
          </p:cNvSpPr>
          <p:nvPr>
            <p:ph type="sldNum" sz="quarter" idx="10"/>
          </p:nvPr>
        </p:nvSpPr>
        <p:spPr bwMode="auto"/>
        <p:txBody>
          <a:bodyPr/>
          <a:lstStyle/>
          <a:p>
            <a:pPr>
              <a:defRPr/>
            </a:pPr>
            <a:fld id="{50F2A0D5-67DC-430D-9D8D-4E37777A6089}" type="slidenum">
              <a:rPr lang="fr-FR"/>
              <a:t>6</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Même si les inscriptions aux formations en individuel</a:t>
            </a:r>
            <a:r>
              <a:rPr lang="fr-FR" baseline="0" dirty="0"/>
              <a:t> sont closes, les </a:t>
            </a:r>
            <a:r>
              <a:rPr lang="fr-FR" baseline="0" dirty="0" err="1"/>
              <a:t>pdf</a:t>
            </a:r>
            <a:r>
              <a:rPr lang="fr-FR" baseline="0" dirty="0"/>
              <a:t> sur </a:t>
            </a:r>
            <a:r>
              <a:rPr lang="fr-FR" baseline="0" dirty="0" err="1"/>
              <a:t>euler</a:t>
            </a:r>
            <a:r>
              <a:rPr lang="fr-FR" baseline="0" dirty="0"/>
              <a:t> peuvent donner des idées sur une formation à suivre l’an prochain.</a:t>
            </a:r>
          </a:p>
          <a:p>
            <a:r>
              <a:rPr lang="fr-FR" baseline="0" dirty="0"/>
              <a:t>Les demandes de FIL sont à faire par le chef d’établissement chaque semaine faisant suite aux petites vacances. Les professeurs souhaitant une FIL doivent se concerter en amont, notamment s’il faut voir avec d’autres établissements (un minimum </a:t>
            </a:r>
            <a:r>
              <a:rPr lang="fr-FR" baseline="0"/>
              <a:t>de 12 </a:t>
            </a:r>
            <a:r>
              <a:rPr lang="fr-FR" baseline="0" dirty="0"/>
              <a:t>stagiaires est imposé)</a:t>
            </a:r>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36</a:t>
            </a:fld>
            <a:endParaRPr lang="fr-FR"/>
          </a:p>
        </p:txBody>
      </p:sp>
    </p:spTree>
    <p:extLst>
      <p:ext uri="{BB962C8B-B14F-4D97-AF65-F5344CB8AC3E}">
        <p14:creationId xmlns:p14="http://schemas.microsoft.com/office/powerpoint/2010/main" val="2281037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37</a:t>
            </a:fld>
            <a:endParaRPr lang="fr-FR"/>
          </a:p>
        </p:txBody>
      </p:sp>
    </p:spTree>
    <p:extLst>
      <p:ext uri="{BB962C8B-B14F-4D97-AF65-F5344CB8AC3E}">
        <p14:creationId xmlns:p14="http://schemas.microsoft.com/office/powerpoint/2010/main" val="66675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t>Le décret annonce les changements dans les modalités d’organisation du baccalauréat et notamment la suppression des épreuves communes.</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a:t>L’arrêté qui le complète, précise le décret et détaille la répartition à l’intérieur des 40 % pour la place du contrôle continu.</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a:t>La note de service, enfin, vient préciser les modalités d’organisation du contrôle continu.</a:t>
            </a:r>
          </a:p>
          <a:p>
            <a:pPr marL="0" marR="0" lvl="0" indent="0" algn="l" defTabSz="91440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8</a:t>
            </a:fld>
            <a:endParaRPr lang="fr-FR"/>
          </a:p>
        </p:txBody>
      </p:sp>
    </p:spTree>
    <p:extLst>
      <p:ext uri="{BB962C8B-B14F-4D97-AF65-F5344CB8AC3E}">
        <p14:creationId xmlns:p14="http://schemas.microsoft.com/office/powerpoint/2010/main" val="12127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BAC :  partie obligatoire du contrôle continu qui compte pour 40%, des épreuves terminales pour 60%</a:t>
            </a:r>
          </a:p>
          <a:p>
            <a:r>
              <a:rPr lang="fr-FR" dirty="0"/>
              <a:t>Les options s’ajoutent, coefficient 2 par option avec un maximum de deux options.</a:t>
            </a:r>
          </a:p>
          <a:p>
            <a:endParaRPr lang="fr-FR" dirty="0"/>
          </a:p>
          <a:p>
            <a:r>
              <a:rPr lang="fr-FR" b="1" dirty="0"/>
              <a:t>Voie techno STI2D et STL, une note de tronc commun et une note de spécialité</a:t>
            </a:r>
            <a:r>
              <a:rPr lang="fr-FR" b="1" baseline="0" dirty="0"/>
              <a:t> :</a:t>
            </a:r>
            <a:r>
              <a:rPr lang="fr-FR" b="1" dirty="0"/>
              <a:t> prévoir deux lignes dans le bulletin</a:t>
            </a:r>
          </a:p>
          <a:p>
            <a:r>
              <a:rPr lang="fr-FR" dirty="0"/>
              <a:t>Dans la spécialité physique-chimie-maths, 30% pour les mathématiques et 70% pour les SPC.</a:t>
            </a: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9</a:t>
            </a:fld>
            <a:endParaRPr lang="fr-FR"/>
          </a:p>
        </p:txBody>
      </p:sp>
    </p:spTree>
    <p:extLst>
      <p:ext uri="{BB962C8B-B14F-4D97-AF65-F5344CB8AC3E}">
        <p14:creationId xmlns:p14="http://schemas.microsoft.com/office/powerpoint/2010/main" val="225615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marL="0" indent="0">
              <a:buFontTx/>
              <a:buNone/>
              <a:defRPr/>
            </a:pPr>
            <a:r>
              <a:rPr lang="fr-FR" sz="1200" b="0" i="0" dirty="0">
                <a:solidFill>
                  <a:srgbClr val="000000"/>
                </a:solidFill>
                <a:effectLst/>
                <a:latin typeface="Roboto" panose="02000000000000000000" pitchFamily="2" charset="0"/>
              </a:rPr>
              <a:t>Le sujet comporte quatre exercices indépendants les uns des autres, qui permettent d'évaluer les connaissances et compétences des candidats.</a:t>
            </a:r>
          </a:p>
          <a:p>
            <a:pPr marL="0" indent="0">
              <a:buFontTx/>
              <a:buNone/>
              <a:defRPr/>
            </a:pPr>
            <a:r>
              <a:rPr lang="fr-FR" sz="1200" b="0" i="0" dirty="0">
                <a:solidFill>
                  <a:srgbClr val="000000"/>
                </a:solidFill>
                <a:effectLst/>
                <a:latin typeface="Roboto" panose="02000000000000000000" pitchFamily="2" charset="0"/>
              </a:rPr>
              <a:t>Un point de vigilance : cela ne dit pas que toutes ces parties du programme doivent être traitées après l’épreuve terminale, chose qui paraît difficile à faire entre le 15 mars et la fin du mois de juin. Il faut donc anticiper.</a:t>
            </a:r>
          </a:p>
          <a:p>
            <a:pPr marL="0" indent="0">
              <a:buFontTx/>
              <a:buNone/>
              <a:defRPr/>
            </a:pPr>
            <a:endParaRPr lang="fr-FR" sz="1200" b="0" i="0" dirty="0">
              <a:solidFill>
                <a:srgbClr val="000000"/>
              </a:solidFill>
              <a:effectLst/>
              <a:latin typeface="Roboto" panose="02000000000000000000" pitchFamily="2" charset="0"/>
            </a:endParaRPr>
          </a:p>
          <a:p>
            <a:pPr marL="0" indent="0">
              <a:buFontTx/>
              <a:buNone/>
              <a:defRPr/>
            </a:pPr>
            <a:r>
              <a:rPr lang="fr-FR" sz="1200" b="0" i="0" dirty="0">
                <a:solidFill>
                  <a:srgbClr val="000000"/>
                </a:solidFill>
                <a:effectLst/>
                <a:latin typeface="Roboto" panose="02000000000000000000" pitchFamily="2" charset="0"/>
              </a:rPr>
              <a:t>Pour la loi binomiale, une proposition d’alternative :</a:t>
            </a:r>
          </a:p>
          <a:p>
            <a:pPr marL="0" indent="0">
              <a:buFontTx/>
              <a:buNone/>
              <a:defRPr/>
            </a:pPr>
            <a:r>
              <a:rPr lang="fr-FR" sz="1200" b="0" i="0" dirty="0">
                <a:solidFill>
                  <a:srgbClr val="000000"/>
                </a:solidFill>
                <a:effectLst/>
                <a:latin typeface="Roboto" panose="02000000000000000000" pitchFamily="2" charset="0"/>
              </a:rPr>
              <a:t>- Ou bien on l’aborde</a:t>
            </a:r>
            <a:r>
              <a:rPr lang="fr-FR" sz="1200" b="0" i="0" baseline="0" dirty="0">
                <a:solidFill>
                  <a:srgbClr val="000000"/>
                </a:solidFill>
                <a:effectLst/>
                <a:latin typeface="Roboto" panose="02000000000000000000" pitchFamily="2" charset="0"/>
              </a:rPr>
              <a:t> avec juste ce qu’il faut de combinatoire (idée d’une première familiarisation avec le dénombrement, et/ou nombre de chemins sur l’arbre).</a:t>
            </a:r>
          </a:p>
          <a:p>
            <a:pPr marL="0" indent="0">
              <a:buFontTx/>
              <a:buNone/>
              <a:defRPr/>
            </a:pPr>
            <a:r>
              <a:rPr lang="fr-FR" sz="1200" b="0" i="0" baseline="0" dirty="0">
                <a:solidFill>
                  <a:srgbClr val="000000"/>
                </a:solidFill>
                <a:effectLst/>
                <a:latin typeface="Roboto" panose="02000000000000000000" pitchFamily="2" charset="0"/>
              </a:rPr>
              <a:t>- Ou bien, au regard de ce qui est dit plus haut, on traite la combinatoire, en précisant bien aux élèves qu’ils ne seront pas interrogés sur ces points à l’épreuve terminale.</a:t>
            </a:r>
            <a:endParaRPr lang="fr-FR" sz="1200" b="0" i="0" dirty="0">
              <a:solidFill>
                <a:srgbClr val="000000"/>
              </a:solidFill>
              <a:effectLst/>
              <a:latin typeface="Roboto" panose="02000000000000000000" pitchFamily="2" charset="0"/>
            </a:endParaRPr>
          </a:p>
          <a:p>
            <a:pPr marL="0" indent="0">
              <a:buFontTx/>
              <a:buNone/>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50F2A0D5-67DC-430D-9D8D-4E37777A6089}" type="slidenum">
              <a:rPr lang="fr-FR"/>
              <a:t>10</a:t>
            </a:fld>
            <a:endParaRPr lang="fr-FR"/>
          </a:p>
        </p:txBody>
      </p:sp>
    </p:spTree>
    <p:extLst>
      <p:ext uri="{BB962C8B-B14F-4D97-AF65-F5344CB8AC3E}">
        <p14:creationId xmlns:p14="http://schemas.microsoft.com/office/powerpoint/2010/main" val="156423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marL="0" indent="0">
              <a:buFontTx/>
              <a:buNone/>
              <a:defRPr/>
            </a:pPr>
            <a:endParaRPr dirty="0"/>
          </a:p>
        </p:txBody>
      </p:sp>
      <p:sp>
        <p:nvSpPr>
          <p:cNvPr id="6" name="Espace réservé du numéro de diapositive 3"/>
          <p:cNvSpPr>
            <a:spLocks noGrp="1"/>
          </p:cNvSpPr>
          <p:nvPr>
            <p:ph type="sldNum" sz="quarter" idx="10"/>
          </p:nvPr>
        </p:nvSpPr>
        <p:spPr bwMode="auto"/>
        <p:txBody>
          <a:bodyPr/>
          <a:lstStyle/>
          <a:p>
            <a:pPr>
              <a:defRPr/>
            </a:pPr>
            <a:fld id="{50F2A0D5-67DC-430D-9D8D-4E37777A6089}" type="slidenum">
              <a:rPr lang="fr-FR"/>
              <a:t>11</a:t>
            </a:fld>
            <a:endParaRPr lang="fr-FR"/>
          </a:p>
        </p:txBody>
      </p:sp>
    </p:spTree>
    <p:extLst>
      <p:ext uri="{BB962C8B-B14F-4D97-AF65-F5344CB8AC3E}">
        <p14:creationId xmlns:p14="http://schemas.microsoft.com/office/powerpoint/2010/main" val="1560149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marL="0" indent="0">
              <a:buFontTx/>
              <a:buNone/>
              <a:defRPr/>
            </a:pPr>
            <a:r>
              <a:rPr lang="fr-FR" dirty="0"/>
              <a:t>Un enjeu de réflexion : par quoi peut-on commencer</a:t>
            </a:r>
            <a:r>
              <a:rPr lang="fr-FR" baseline="0" dirty="0"/>
              <a:t>, complexes, composition de fonctions ?</a:t>
            </a:r>
          </a:p>
          <a:p>
            <a:pPr marL="0" indent="0">
              <a:buFontTx/>
              <a:buNone/>
              <a:defRPr/>
            </a:pPr>
            <a:r>
              <a:rPr lang="fr-FR" baseline="0" dirty="0"/>
              <a:t>Une question : l’articulation avec le tronc commun lorsque l’enseignant n’est pas le même.</a:t>
            </a:r>
          </a:p>
          <a:p>
            <a:pPr marL="0" indent="0">
              <a:buFontTx/>
              <a:buNone/>
              <a:defRPr/>
            </a:pPr>
            <a:r>
              <a:rPr lang="fr-FR" baseline="0" dirty="0"/>
              <a:t>Ce qui reste et qui ne peut se traiter entièrement entre mars et juin : </a:t>
            </a:r>
          </a:p>
          <a:p>
            <a:pPr marL="0" indent="0">
              <a:buFontTx/>
              <a:buNone/>
              <a:defRPr/>
            </a:pPr>
            <a:r>
              <a:rPr lang="fr-FR" baseline="0" dirty="0"/>
              <a:t>Une partie des complexes.</a:t>
            </a:r>
          </a:p>
          <a:p>
            <a:pPr marL="0" indent="0">
              <a:buFontTx/>
              <a:buNone/>
              <a:defRPr/>
            </a:pPr>
            <a:r>
              <a:rPr lang="fr-FR" baseline="0" dirty="0"/>
              <a:t>La fonction exponentielle qui est aussi dans le tronc commun (les fonctions exponentielles).</a:t>
            </a:r>
          </a:p>
          <a:p>
            <a:pPr marL="0" indent="0">
              <a:buFontTx/>
              <a:buNone/>
              <a:defRPr/>
            </a:pPr>
            <a:r>
              <a:rPr lang="fr-FR" baseline="0" dirty="0"/>
              <a:t>Équations différentielles.</a:t>
            </a:r>
          </a:p>
          <a:p>
            <a:pPr marL="0" indent="0">
              <a:buFontTx/>
              <a:buNone/>
              <a:defRPr/>
            </a:pPr>
            <a:r>
              <a:rPr lang="fr-FR" baseline="0" dirty="0"/>
              <a:t>La fonction ln sauf un petit bout.</a:t>
            </a:r>
            <a:endParaRPr dirty="0"/>
          </a:p>
        </p:txBody>
      </p:sp>
      <p:sp>
        <p:nvSpPr>
          <p:cNvPr id="6" name="Espace réservé du numéro de diapositive 3"/>
          <p:cNvSpPr>
            <a:spLocks noGrp="1"/>
          </p:cNvSpPr>
          <p:nvPr>
            <p:ph type="sldNum" sz="quarter" idx="10"/>
          </p:nvPr>
        </p:nvSpPr>
        <p:spPr bwMode="auto"/>
        <p:txBody>
          <a:bodyPr/>
          <a:lstStyle/>
          <a:p>
            <a:pPr>
              <a:defRPr/>
            </a:pPr>
            <a:fld id="{50F2A0D5-67DC-430D-9D8D-4E37777A6089}" type="slidenum">
              <a:rPr lang="fr-FR"/>
              <a:t>12</a:t>
            </a:fld>
            <a:endParaRPr lang="fr-FR"/>
          </a:p>
        </p:txBody>
      </p:sp>
    </p:spTree>
    <p:extLst>
      <p:ext uri="{BB962C8B-B14F-4D97-AF65-F5344CB8AC3E}">
        <p14:creationId xmlns:p14="http://schemas.microsoft.com/office/powerpoint/2010/main" val="199251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2E1CC0-9ECC-4723-9E80-88A86082B7DE}" type="slidenum">
              <a:rPr lang="fr-FR" smtClean="0"/>
              <a:t>13</a:t>
            </a:fld>
            <a:endParaRPr lang="fr-FR"/>
          </a:p>
        </p:txBody>
      </p:sp>
    </p:spTree>
    <p:extLst>
      <p:ext uri="{BB962C8B-B14F-4D97-AF65-F5344CB8AC3E}">
        <p14:creationId xmlns:p14="http://schemas.microsoft.com/office/powerpoint/2010/main" val="346512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914400" y="1371601"/>
            <a:ext cx="10464800" cy="1927225"/>
          </a:xfrm>
        </p:spPr>
        <p:txBody>
          <a:bodyPr anchor="b">
            <a:noAutofit/>
          </a:bodyPr>
          <a:lstStyle>
            <a:lvl1pPr>
              <a:defRPr sz="5400" cap="all"/>
            </a:lvl1pPr>
          </a:lstStyle>
          <a:p>
            <a:pPr>
              <a:defRPr/>
            </a:pPr>
            <a:r>
              <a:rPr lang="fr-FR"/>
              <a:t>Modifiez le style du titre</a:t>
            </a:r>
            <a:endParaRPr lang="en-US"/>
          </a:p>
        </p:txBody>
      </p:sp>
      <p:sp>
        <p:nvSpPr>
          <p:cNvPr id="5" name="Subtitle 2"/>
          <p:cNvSpPr>
            <a:spLocks noGrp="1"/>
          </p:cNvSpPr>
          <p:nvPr>
            <p:ph type="subTitle" idx="1"/>
          </p:nvPr>
        </p:nvSpPr>
        <p:spPr bwMode="auto">
          <a:xfrm>
            <a:off x="914400" y="3505199"/>
            <a:ext cx="8534400" cy="1752599"/>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9" name="Straight Connector 7"/>
          <p:cNvCxnSpPr>
            <a:cxnSpLocks/>
          </p:cNvCxnSpPr>
          <p:nvPr/>
        </p:nvCxnSpPr>
        <p:spPr bwMode="auto">
          <a:xfrm>
            <a:off x="914400" y="3398520"/>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839200" y="609600"/>
            <a:ext cx="2743200" cy="5867399"/>
          </a:xfrm>
        </p:spPr>
        <p:txBody>
          <a:bodyPr vert="eaVert" anchor="b"/>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609600" y="609600"/>
            <a:ext cx="8026400" cy="5867399"/>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bg>
      <p:bgRef idx="1001">
        <a:schemeClr val="bg2"/>
      </p:bgRef>
    </p:bg>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963084" y="2362201"/>
            <a:ext cx="10363200" cy="2200275"/>
          </a:xfrm>
        </p:spPr>
        <p:txBody>
          <a:bodyPr anchor="b">
            <a:normAutofit/>
          </a:bodyPr>
          <a:lstStyle>
            <a:lvl1pPr algn="l">
              <a:defRPr sz="4800" b="0" cap="all"/>
            </a:lvl1pPr>
          </a:lstStyle>
          <a:p>
            <a:pPr>
              <a:defRPr/>
            </a:pPr>
            <a:r>
              <a:rPr lang="fr-FR"/>
              <a:t>Modifiez le style du titre</a:t>
            </a:r>
            <a:endParaRPr lang="en-US"/>
          </a:p>
        </p:txBody>
      </p:sp>
      <p:sp>
        <p:nvSpPr>
          <p:cNvPr id="5" name="Text Placeholder 2"/>
          <p:cNvSpPr>
            <a:spLocks noGrp="1"/>
          </p:cNvSpPr>
          <p:nvPr>
            <p:ph type="body" idx="1"/>
          </p:nvPr>
        </p:nvSpPr>
        <p:spPr bwMode="auto">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9" name="Straight Connector 6"/>
          <p:cNvCxnSpPr>
            <a:cxnSpLocks/>
          </p:cNvCxnSpPr>
          <p:nvPr/>
        </p:nvCxnSpPr>
        <p:spPr bwMode="auto">
          <a:xfrm>
            <a:off x="975360" y="4599432"/>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lvl1pPr>
              <a:defRPr/>
            </a:lvl1pPr>
          </a:lstStyle>
          <a:p>
            <a:pPr>
              <a:defRPr/>
            </a:pPr>
            <a:r>
              <a:rPr lang="fr-FR"/>
              <a:t>Modifiez le style du titre</a:t>
            </a:r>
            <a:endParaRPr lang="en-US"/>
          </a:p>
        </p:txBody>
      </p:sp>
      <p:sp>
        <p:nvSpPr>
          <p:cNvPr id="5" name="Text Placeholder 2"/>
          <p:cNvSpPr>
            <a:spLocks noGrp="1"/>
          </p:cNvSpPr>
          <p:nvPr>
            <p:ph type="body" idx="1"/>
          </p:nvPr>
        </p:nvSpPr>
        <p:spPr bwMode="auto">
          <a:xfrm>
            <a:off x="609600" y="1676400"/>
            <a:ext cx="5242560" cy="639762"/>
          </a:xfrm>
          <a:prstGeom prst="rect">
            <a:avLst/>
          </a:prstGeom>
          <a:noFill/>
          <a:ln>
            <a:noFill/>
          </a:ln>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339840" y="1676400"/>
            <a:ext cx="5242560" cy="639762"/>
          </a:xfrm>
          <a:prstGeom prst="rect">
            <a:avLst/>
          </a:prstGeom>
          <a:noFill/>
          <a:ln>
            <a:noFill/>
          </a:ln>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12" name="Straight Connector 10"/>
          <p:cNvCxnSpPr>
            <a:cxnSpLocks/>
          </p:cNvCxnSpPr>
          <p:nvPr/>
        </p:nvCxnSpPr>
        <p:spPr bwMode="auto">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6" name="Slide Number Placeholder 3"/>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09600" y="792080"/>
            <a:ext cx="2852928" cy="1261872"/>
          </a:xfrm>
        </p:spPr>
        <p:txBody>
          <a:bodyPr anchor="b">
            <a:noAutofit/>
          </a:bodyPr>
          <a:lstStyle>
            <a:lvl1pPr algn="l">
              <a:defRPr sz="2400" b="0"/>
            </a:lvl1pPr>
          </a:lstStyle>
          <a:p>
            <a:pPr>
              <a:defRPr/>
            </a:pPr>
            <a:r>
              <a:rPr lang="fr-FR"/>
              <a:t>Modifiez le style du titre</a:t>
            </a:r>
            <a:endParaRPr lang="en-US"/>
          </a:p>
        </p:txBody>
      </p:sp>
      <p:sp>
        <p:nvSpPr>
          <p:cNvPr id="5" name="Content Placeholder 2"/>
          <p:cNvSpPr>
            <a:spLocks noGrp="1"/>
          </p:cNvSpPr>
          <p:nvPr>
            <p:ph idx="1"/>
          </p:nvPr>
        </p:nvSpPr>
        <p:spPr bwMode="auto">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10" name="Straight Connector 8"/>
          <p:cNvCxnSpPr>
            <a:cxnSpLocks/>
          </p:cNvCxnSpPr>
          <p:nvPr/>
        </p:nvCxnSpPr>
        <p:spPr bwMode="auto">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09600" y="792480"/>
            <a:ext cx="2856907" cy="1264919"/>
          </a:xfrm>
        </p:spPr>
        <p:txBody>
          <a:bodyPr anchor="b">
            <a:normAutofit/>
          </a:bodyPr>
          <a:lstStyle>
            <a:lvl1pPr algn="l">
              <a:defRPr sz="2400" b="0"/>
            </a:lvl1pPr>
          </a:lstStyle>
          <a:p>
            <a:pPr>
              <a:defRPr/>
            </a:pPr>
            <a:r>
              <a:rPr lang="fr-FR"/>
              <a:t>Modifiez le style du titre</a:t>
            </a:r>
            <a:endParaRPr lang="en-US"/>
          </a:p>
        </p:txBody>
      </p:sp>
      <p:sp>
        <p:nvSpPr>
          <p:cNvPr id="5" name="Picture Placeholder 2"/>
          <p:cNvSpPr>
            <a:spLocks noGrp="1"/>
          </p:cNvSpPr>
          <p:nvPr>
            <p:ph type="pic" idx="1"/>
          </p:nvPr>
        </p:nvSpPr>
        <p:spPr bwMode="auto">
          <a:xfrm>
            <a:off x="3811480" y="838201"/>
            <a:ext cx="7872520" cy="5500456"/>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Rectangle 9"/>
          <p:cNvSpPr/>
          <p:nvPr/>
        </p:nvSpPr>
        <p:spPr bwMode="auto">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p>
        </p:txBody>
      </p:sp>
      <p:sp>
        <p:nvSpPr>
          <p:cNvPr id="5" name="Title Placeholder 1"/>
          <p:cNvSpPr>
            <a:spLocks noGrp="1"/>
          </p:cNvSpPr>
          <p:nvPr>
            <p:ph type="title"/>
          </p:nvPr>
        </p:nvSpPr>
        <p:spPr bwMode="auto">
          <a:xfrm>
            <a:off x="609600" y="533400"/>
            <a:ext cx="10972800" cy="990600"/>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6" name="Text Placeholder 2"/>
          <p:cNvSpPr>
            <a:spLocks noGrp="1"/>
          </p:cNvSpPr>
          <p:nvPr>
            <p:ph type="body" idx="1"/>
          </p:nvPr>
        </p:nvSpPr>
        <p:spPr bwMode="auto">
          <a:xfrm>
            <a:off x="609600" y="1600200"/>
            <a:ext cx="10972800" cy="48768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Rectangle 6"/>
          <p:cNvSpPr/>
          <p:nvPr/>
        </p:nvSpPr>
        <p:spPr bwMode="auto">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p>
        </p:txBody>
      </p:sp>
      <p:sp>
        <p:nvSpPr>
          <p:cNvPr id="8" name="Date Placeholder 3"/>
          <p:cNvSpPr>
            <a:spLocks noGrp="1"/>
          </p:cNvSpPr>
          <p:nvPr>
            <p:ph type="dt" sz="half" idx="2"/>
          </p:nvPr>
        </p:nvSpPr>
        <p:spPr bwMode="auto">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pPr>
              <a:defRPr/>
            </a:pPr>
            <a:fld id="{0A932BC9-AC83-46DD-AD68-06679AB2BB0C}" type="datetimeFigureOut">
              <a:rPr lang="fr-FR"/>
              <a:t>05/10/2021</a:t>
            </a:fld>
            <a:endParaRPr lang="fr-FR"/>
          </a:p>
        </p:txBody>
      </p:sp>
      <p:sp>
        <p:nvSpPr>
          <p:cNvPr id="9" name="Footer Placeholder 4"/>
          <p:cNvSpPr>
            <a:spLocks noGrp="1"/>
          </p:cNvSpPr>
          <p:nvPr>
            <p:ph type="ftr" sz="quarter" idx="3"/>
          </p:nvPr>
        </p:nvSpPr>
        <p:spPr bwMode="auto">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fr-FR"/>
          </a:p>
        </p:txBody>
      </p:sp>
      <p:sp>
        <p:nvSpPr>
          <p:cNvPr id="10" name="Slide Number Placeholder 5"/>
          <p:cNvSpPr>
            <a:spLocks noGrp="1"/>
          </p:cNvSpPr>
          <p:nvPr>
            <p:ph type="sldNum" sz="quarter" idx="4"/>
          </p:nvPr>
        </p:nvSpPr>
        <p:spPr bwMode="auto">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33EFC0FB-D8B1-4977-A8CD-CE140FD7FD25}"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spcBef>
          <a:spcPts val="0"/>
        </a:spcBef>
        <a:buNone/>
        <a:defRPr sz="4000" spc="-100">
          <a:solidFill>
            <a:schemeClr val="tx2"/>
          </a:solidFill>
          <a:latin typeface="+mj-lt"/>
          <a:ea typeface="+mj-ea"/>
          <a:cs typeface="+mj-cs"/>
        </a:defRPr>
      </a:lvl1pPr>
    </p:titleStyle>
    <p:body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ucation.gouv.fr/bo/21/Hebdo30/MENE2121273N.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on.gouv.fr/bo/20/Special2/MENE2001092N.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education.gouv.fr/bo/21/Hebdo30/MENE2121279N.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ducation.gouv.fr/bo/20/Special2/MENE2001094N.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education.gouv.fr/bo/21/Hebdo30/MENE2121280N.htm"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education.gouv.fr/bo/21/Hebdo30/MENE2121270N.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duscol.education.fr/2688/nouveau-lycee-general-et-technologique-guide-de-l-evaluati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ducation.gouv.fr/bo/21/Hebdo31/MENE2121378N.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euler.ac-versailles.fr/IMG/pdf/oral_maths.pdf" TargetMode="External"/><Relationship Id="rId4" Type="http://schemas.openxmlformats.org/officeDocument/2006/relationships/hyperlink" Target="https://euler.ac-versailles.fr/IMG/pdf/pistes-grand-oral-huet-version-sans_programme.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s://euler.ac-versailles.fr/rubrique196.html"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ler.ac-versailles.fr/rubrique197.html" TargetMode="External"/><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hyperlink" Target="https://euler.ac-versailles.fr/rubrique194.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6.png"/><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wiki.wimsedu.info/lib/exe/fetch.php?media=association:diapo4.20to4.22.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uler.ac-versailles.fr/article550.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hyperlink" Target="https://www.education.gouv.fr/bo/21/Hebdo36/MENE2126480N.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prenom.nom@ac-versailles.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Frederique.chauvin@ac-versailles.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gouv.fr/bo/21/Hebdo30/MENE2121270N.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4"/>
          <p:cNvPicPr>
            <a:picLocks noChangeAspect="1"/>
          </p:cNvPicPr>
          <p:nvPr/>
        </p:nvPicPr>
        <p:blipFill>
          <a:blip r:embed="rId2"/>
          <a:stretch/>
        </p:blipFill>
        <p:spPr bwMode="auto">
          <a:xfrm>
            <a:off x="152865" y="421821"/>
            <a:ext cx="2808312" cy="2159909"/>
          </a:xfrm>
          <a:prstGeom prst="rect">
            <a:avLst/>
          </a:prstGeom>
        </p:spPr>
      </p:pic>
      <p:sp>
        <p:nvSpPr>
          <p:cNvPr id="5" name="Titre 1"/>
          <p:cNvSpPr>
            <a:spLocks noGrp="1"/>
          </p:cNvSpPr>
          <p:nvPr>
            <p:ph type="ctrTitle"/>
          </p:nvPr>
        </p:nvSpPr>
        <p:spPr bwMode="auto">
          <a:xfrm>
            <a:off x="2207840" y="1501776"/>
            <a:ext cx="7848600" cy="1927225"/>
          </a:xfrm>
        </p:spPr>
        <p:txBody>
          <a:bodyPr/>
          <a:lstStyle/>
          <a:p>
            <a:pPr>
              <a:defRPr/>
            </a:pPr>
            <a:r>
              <a:rPr lang="fr-FR">
                <a:solidFill>
                  <a:schemeClr val="accent5"/>
                </a:solidFill>
              </a:rPr>
              <a:t>Rentrée mathématique</a:t>
            </a:r>
            <a:endParaRPr/>
          </a:p>
        </p:txBody>
      </p:sp>
      <p:sp>
        <p:nvSpPr>
          <p:cNvPr id="6" name="Sous-titre 2"/>
          <p:cNvSpPr>
            <a:spLocks noGrp="1"/>
          </p:cNvSpPr>
          <p:nvPr>
            <p:ph type="subTitle" idx="1"/>
          </p:nvPr>
        </p:nvSpPr>
        <p:spPr bwMode="auto">
          <a:xfrm>
            <a:off x="887104" y="4078406"/>
            <a:ext cx="8534400" cy="1752599"/>
          </a:xfrm>
        </p:spPr>
        <p:txBody>
          <a:bodyPr/>
          <a:lstStyle/>
          <a:p>
            <a:pPr>
              <a:defRPr/>
            </a:pPr>
            <a:r>
              <a:rPr lang="fr-FR" sz="3200" b="1" dirty="0">
                <a:solidFill>
                  <a:srgbClr val="292934"/>
                </a:solidFill>
              </a:rPr>
              <a:t>Septembre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noAutofit/>
          </a:bodyPr>
          <a:lstStyle/>
          <a:p>
            <a:pPr>
              <a:defRPr/>
            </a:pPr>
            <a:r>
              <a:rPr lang="fr-FR" sz="3000" dirty="0">
                <a:solidFill>
                  <a:srgbClr val="C00000"/>
                </a:solidFill>
              </a:rPr>
              <a:t>Les adaptations pour l’épreuve finale de terminale - Voie générale</a:t>
            </a:r>
            <a:endParaRPr sz="3000" dirty="0"/>
          </a:p>
        </p:txBody>
      </p:sp>
      <p:sp>
        <p:nvSpPr>
          <p:cNvPr id="5" name="Espace réservé du contenu 2"/>
          <p:cNvSpPr>
            <a:spLocks noGrp="1"/>
          </p:cNvSpPr>
          <p:nvPr>
            <p:ph idx="1"/>
          </p:nvPr>
        </p:nvSpPr>
        <p:spPr bwMode="auto">
          <a:xfrm>
            <a:off x="577516" y="1524000"/>
            <a:ext cx="11004884" cy="5074024"/>
          </a:xfrm>
        </p:spPr>
        <p:txBody>
          <a:bodyPr>
            <a:normAutofit/>
          </a:bodyPr>
          <a:lstStyle/>
          <a:p>
            <a:pPr marL="450850" lvl="2" indent="-184150" defTabSz="450850">
              <a:lnSpc>
                <a:spcPct val="80000"/>
              </a:lnSpc>
              <a:buFontTx/>
              <a:buChar char="-"/>
              <a:defRPr/>
            </a:pPr>
            <a:endParaRPr lang="fr-FR" sz="2000" dirty="0"/>
          </a:p>
          <a:p>
            <a:pPr marL="450850" lvl="2" indent="-184150" defTabSz="450850">
              <a:lnSpc>
                <a:spcPct val="80000"/>
              </a:lnSpc>
              <a:buFontTx/>
              <a:buChar char="-"/>
              <a:defRPr/>
            </a:pPr>
            <a:endParaRPr lang="fr-FR" sz="2000" dirty="0"/>
          </a:p>
          <a:p>
            <a:pPr marL="450850" lvl="2" indent="-184150" defTabSz="450850">
              <a:lnSpc>
                <a:spcPct val="80000"/>
              </a:lnSpc>
              <a:buFontTx/>
              <a:buChar char="-"/>
              <a:defRPr/>
            </a:pPr>
            <a:r>
              <a:rPr lang="fr-FR" sz="2000" dirty="0"/>
              <a:t>Note de service du 12 juillet 2021	</a:t>
            </a:r>
            <a:r>
              <a:rPr lang="fr-FR" sz="2000" dirty="0">
                <a:hlinkClick r:id="rId3"/>
              </a:rPr>
              <a:t>https://www.education.gouv.fr/bo/21/Hebdo30/MENE2121273N.htm</a:t>
            </a:r>
            <a:r>
              <a:rPr lang="fr-FR" sz="2000" dirty="0"/>
              <a:t> </a:t>
            </a:r>
          </a:p>
          <a:p>
            <a:pPr marL="450850" lvl="2" indent="-184150" defTabSz="450850">
              <a:lnSpc>
                <a:spcPct val="80000"/>
              </a:lnSpc>
              <a:buFontTx/>
              <a:buChar char="-"/>
              <a:defRPr/>
            </a:pPr>
            <a:endParaRPr lang="fr-FR" sz="2000" dirty="0"/>
          </a:p>
          <a:p>
            <a:pPr algn="l"/>
            <a:endParaRPr lang="fr-FR" sz="2000" b="0" i="0" dirty="0">
              <a:solidFill>
                <a:srgbClr val="000000"/>
              </a:solidFill>
              <a:effectLst/>
            </a:endParaRPr>
          </a:p>
          <a:p>
            <a:pPr algn="l"/>
            <a:r>
              <a:rPr lang="fr-FR" sz="2000" b="0" i="0" dirty="0">
                <a:solidFill>
                  <a:srgbClr val="000000"/>
                </a:solidFill>
                <a:effectLst/>
              </a:rPr>
              <a:t>Le sujet aborde une grande variété des contenus du programme de spécialité, </a:t>
            </a:r>
            <a:r>
              <a:rPr lang="fr-FR" sz="2000" b="1" i="0" dirty="0">
                <a:solidFill>
                  <a:srgbClr val="000000"/>
                </a:solidFill>
                <a:effectLst/>
              </a:rPr>
              <a:t>à l'exception des sections suivantes du programme de spécialité de terminale :</a:t>
            </a:r>
          </a:p>
          <a:p>
            <a:pPr lvl="2">
              <a:buFont typeface="Arial" panose="020B0604020202020204" pitchFamily="34" charset="0"/>
              <a:buChar char="•"/>
            </a:pPr>
            <a:r>
              <a:rPr lang="fr-FR" sz="2000" b="0" i="0" dirty="0">
                <a:solidFill>
                  <a:srgbClr val="000000"/>
                </a:solidFill>
                <a:effectLst/>
              </a:rPr>
              <a:t>combinatoire et dénombrement ;</a:t>
            </a:r>
          </a:p>
          <a:p>
            <a:pPr lvl="2">
              <a:buFont typeface="Arial" panose="020B0604020202020204" pitchFamily="34" charset="0"/>
              <a:buChar char="•"/>
            </a:pPr>
            <a:r>
              <a:rPr lang="fr-FR" sz="2000" b="0" i="0" dirty="0">
                <a:solidFill>
                  <a:srgbClr val="000000"/>
                </a:solidFill>
                <a:effectLst/>
              </a:rPr>
              <a:t>fonctions sinus et cosinus ;</a:t>
            </a:r>
          </a:p>
          <a:p>
            <a:pPr lvl="2">
              <a:buFont typeface="Arial" panose="020B0604020202020204" pitchFamily="34" charset="0"/>
              <a:buChar char="•"/>
            </a:pPr>
            <a:r>
              <a:rPr lang="fr-FR" sz="2000" b="0" i="0" dirty="0">
                <a:solidFill>
                  <a:srgbClr val="000000"/>
                </a:solidFill>
                <a:effectLst/>
              </a:rPr>
              <a:t>calcul intégral ;</a:t>
            </a:r>
          </a:p>
          <a:p>
            <a:pPr lvl="2">
              <a:buFont typeface="Arial" panose="020B0604020202020204" pitchFamily="34" charset="0"/>
              <a:buChar char="•"/>
            </a:pPr>
            <a:r>
              <a:rPr lang="fr-FR" sz="2000" b="0" i="0" dirty="0">
                <a:solidFill>
                  <a:srgbClr val="000000"/>
                </a:solidFill>
                <a:effectLst/>
              </a:rPr>
              <a:t>somme de variables aléatoires ;</a:t>
            </a:r>
          </a:p>
          <a:p>
            <a:pPr lvl="2">
              <a:buFont typeface="Arial" panose="020B0604020202020204" pitchFamily="34" charset="0"/>
              <a:buChar char="•"/>
            </a:pPr>
            <a:r>
              <a:rPr lang="fr-FR" sz="2000" b="0" i="0" dirty="0">
                <a:solidFill>
                  <a:srgbClr val="000000"/>
                </a:solidFill>
                <a:effectLst/>
              </a:rPr>
              <a:t>concentration, loi des grands nombres.</a:t>
            </a:r>
          </a:p>
          <a:p>
            <a:pPr algn="l"/>
            <a:endParaRPr lang="fr-FR" sz="2000" b="0" i="0" dirty="0">
              <a:solidFill>
                <a:srgbClr val="000000"/>
              </a:solidFill>
              <a:effectLst/>
            </a:endParaRPr>
          </a:p>
          <a:p>
            <a:pPr algn="l"/>
            <a:r>
              <a:rPr lang="fr-FR" sz="2000" b="0" i="0" dirty="0">
                <a:solidFill>
                  <a:srgbClr val="000000"/>
                </a:solidFill>
                <a:effectLst/>
              </a:rPr>
              <a:t>De plus, la section primitives, équations différentielles du programme de spécialité de terminale est mobilisable à l'exclusion du contenu suivant : équation différentielle y' = ay, où </a:t>
            </a:r>
            <a:r>
              <a:rPr lang="fr-FR" sz="2000" b="0" i="1" dirty="0">
                <a:solidFill>
                  <a:srgbClr val="000000"/>
                </a:solidFill>
                <a:effectLst/>
              </a:rPr>
              <a:t>a</a:t>
            </a:r>
            <a:r>
              <a:rPr lang="fr-FR" sz="2000" b="0" i="0" dirty="0">
                <a:solidFill>
                  <a:srgbClr val="000000"/>
                </a:solidFill>
                <a:effectLst/>
              </a:rPr>
              <a:t> est un nombre réel ; allure des courbes. Équation différentielle y' = ay + b.</a:t>
            </a:r>
          </a:p>
          <a:p>
            <a:pPr marL="450850" lvl="2" indent="-184150" defTabSz="450850">
              <a:lnSpc>
                <a:spcPct val="80000"/>
              </a:lnSpc>
              <a:buFontTx/>
              <a:buChar char="-"/>
              <a:defRPr/>
            </a:pPr>
            <a:endParaRPr lang="fr-FR" sz="2000" dirty="0"/>
          </a:p>
          <a:p>
            <a:pPr marL="450850" lvl="2" indent="-184150" defTabSz="450850">
              <a:lnSpc>
                <a:spcPct val="80000"/>
              </a:lnSpc>
              <a:buFontTx/>
              <a:buChar char="-"/>
              <a:defRPr/>
            </a:pPr>
            <a:endParaRPr lang="fr-FR" sz="2000" dirty="0"/>
          </a:p>
          <a:p>
            <a:pPr marL="450850" lvl="2" indent="-184150" defTabSz="450850">
              <a:lnSpc>
                <a:spcPct val="80000"/>
              </a:lnSpc>
              <a:buFontTx/>
              <a:buChar char="-"/>
              <a:defRPr/>
            </a:pPr>
            <a:endParaRPr lang="fr-FR" sz="2000" dirty="0"/>
          </a:p>
          <a:p>
            <a:pPr marL="450850" lvl="2" indent="-184150" defTabSz="450850">
              <a:lnSpc>
                <a:spcPct val="80000"/>
              </a:lnSpc>
              <a:buFontTx/>
              <a:buChar char="-"/>
              <a:defRPr/>
            </a:pPr>
            <a:endParaRPr lang="fr-FR" sz="2000" dirty="0"/>
          </a:p>
          <a:p>
            <a:pPr marL="450850" lvl="2" indent="-184150" defTabSz="450850">
              <a:lnSpc>
                <a:spcPct val="80000"/>
              </a:lnSpc>
              <a:buFontTx/>
              <a:buChar char="-"/>
              <a:defRPr/>
            </a:pPr>
            <a:endParaRPr lang="fr-FR" sz="2000" dirty="0"/>
          </a:p>
        </p:txBody>
      </p:sp>
    </p:spTree>
    <p:extLst>
      <p:ext uri="{BB962C8B-B14F-4D97-AF65-F5344CB8AC3E}">
        <p14:creationId xmlns:p14="http://schemas.microsoft.com/office/powerpoint/2010/main" val="343528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contenu 2"/>
          <p:cNvSpPr>
            <a:spLocks noGrp="1"/>
          </p:cNvSpPr>
          <p:nvPr>
            <p:ph idx="1"/>
          </p:nvPr>
        </p:nvSpPr>
        <p:spPr bwMode="auto">
          <a:xfrm>
            <a:off x="577516" y="1524000"/>
            <a:ext cx="11004884" cy="5074024"/>
          </a:xfrm>
        </p:spPr>
        <p:txBody>
          <a:bodyPr>
            <a:normAutofit/>
          </a:bodyPr>
          <a:lstStyle/>
          <a:p>
            <a:pPr marL="450850" lvl="2" indent="-184150" defTabSz="450850">
              <a:lnSpc>
                <a:spcPct val="80000"/>
              </a:lnSpc>
              <a:buFontTx/>
              <a:buChar char="-"/>
              <a:defRPr/>
            </a:pPr>
            <a:endParaRPr lang="fr-FR" sz="2000" dirty="0"/>
          </a:p>
          <a:p>
            <a:pPr marL="450850" lvl="2" indent="-184150" defTabSz="450850">
              <a:lnSpc>
                <a:spcPct val="80000"/>
              </a:lnSpc>
              <a:buFontTx/>
              <a:buChar char="-"/>
              <a:defRPr/>
            </a:pPr>
            <a:r>
              <a:rPr lang="fr-FR" sz="2000" dirty="0"/>
              <a:t> </a:t>
            </a:r>
          </a:p>
          <a:p>
            <a:pPr marL="450850" lvl="2" indent="-184150" defTabSz="450850">
              <a:lnSpc>
                <a:spcPct val="80000"/>
              </a:lnSpc>
              <a:buFontTx/>
              <a:buChar char="-"/>
              <a:defRPr/>
            </a:pPr>
            <a:endParaRPr lang="fr-FR" sz="2000" b="1" dirty="0"/>
          </a:p>
          <a:p>
            <a:pPr marL="450850" lvl="2" indent="-184150" defTabSz="450850">
              <a:lnSpc>
                <a:spcPct val="80000"/>
              </a:lnSpc>
              <a:buFontTx/>
              <a:buChar char="-"/>
              <a:defRPr/>
            </a:pPr>
            <a:endParaRPr lang="fr-FR" sz="2000" b="1" dirty="0"/>
          </a:p>
          <a:p>
            <a:pPr marL="266700" lvl="2" indent="0" algn="ctr" defTabSz="450850">
              <a:lnSpc>
                <a:spcPct val="80000"/>
              </a:lnSpc>
              <a:buNone/>
              <a:defRPr/>
            </a:pPr>
            <a:r>
              <a:rPr lang="fr-FR" sz="2000" b="1" dirty="0"/>
              <a:t>Série STL en spécialité </a:t>
            </a:r>
          </a:p>
          <a:p>
            <a:pPr marL="450850" lvl="2" indent="-184150" defTabSz="450850">
              <a:lnSpc>
                <a:spcPct val="80000"/>
              </a:lnSpc>
              <a:buFontTx/>
              <a:buChar char="-"/>
              <a:defRPr/>
            </a:pPr>
            <a:endParaRPr lang="fr-FR" sz="2000" b="1" dirty="0"/>
          </a:p>
          <a:p>
            <a:pPr marL="450850" lvl="2" indent="-184150" defTabSz="450850">
              <a:lnSpc>
                <a:spcPct val="80000"/>
              </a:lnSpc>
              <a:buFontTx/>
              <a:buChar char="-"/>
              <a:defRPr/>
            </a:pPr>
            <a:r>
              <a:rPr lang="fr-FR" sz="2000" dirty="0">
                <a:hlinkClick r:id="rId3"/>
              </a:rPr>
              <a:t>Note de service du 11 février 2020</a:t>
            </a:r>
            <a:r>
              <a:rPr lang="fr-FR" sz="2000" dirty="0"/>
              <a:t> complétée par la </a:t>
            </a:r>
            <a:r>
              <a:rPr lang="fr-FR" sz="2000" dirty="0">
                <a:hlinkClick r:id="rId4"/>
              </a:rPr>
              <a:t>note de service du 13 juillet 2021</a:t>
            </a:r>
            <a:endParaRPr lang="fr-FR" sz="2000" dirty="0"/>
          </a:p>
          <a:p>
            <a:pPr marL="450850" lvl="2" indent="-184150" defTabSz="450850">
              <a:lnSpc>
                <a:spcPct val="80000"/>
              </a:lnSpc>
              <a:buFontTx/>
              <a:buChar char="-"/>
              <a:defRPr/>
            </a:pPr>
            <a:endParaRPr lang="fr-FR" sz="2000" dirty="0"/>
          </a:p>
          <a:p>
            <a:pPr marL="450850" lvl="2" indent="-184150" defTabSz="450850">
              <a:lnSpc>
                <a:spcPct val="80000"/>
              </a:lnSpc>
              <a:buFontTx/>
              <a:buChar char="-"/>
              <a:defRPr/>
            </a:pPr>
            <a:r>
              <a:rPr lang="fr-FR" sz="2000" b="0" i="0" dirty="0">
                <a:solidFill>
                  <a:srgbClr val="000000"/>
                </a:solidFill>
                <a:effectLst/>
              </a:rPr>
              <a:t>Ne figurent pas au programme de </a:t>
            </a:r>
            <a:r>
              <a:rPr lang="fr-FR" sz="2000" dirty="0">
                <a:solidFill>
                  <a:srgbClr val="000000"/>
                </a:solidFill>
              </a:rPr>
              <a:t>l’</a:t>
            </a:r>
            <a:r>
              <a:rPr lang="fr-FR" sz="2000" b="0" i="0" dirty="0">
                <a:solidFill>
                  <a:srgbClr val="000000"/>
                </a:solidFill>
                <a:effectLst/>
              </a:rPr>
              <a:t>épreuve terminale du baccalauréat, les points suivants du programme de la classe de terminale :</a:t>
            </a:r>
          </a:p>
          <a:p>
            <a:pPr marL="450850" lvl="2" indent="-184150" defTabSz="450850">
              <a:lnSpc>
                <a:spcPct val="80000"/>
              </a:lnSpc>
              <a:buFontTx/>
              <a:buChar char="-"/>
              <a:defRPr/>
            </a:pPr>
            <a:endParaRPr lang="fr-FR" sz="2000" dirty="0">
              <a:solidFill>
                <a:srgbClr val="000000"/>
              </a:solidFill>
            </a:endParaRPr>
          </a:p>
          <a:p>
            <a:pPr marL="1273810" lvl="6" indent="-184150" defTabSz="450850">
              <a:lnSpc>
                <a:spcPct val="80000"/>
              </a:lnSpc>
              <a:buFontTx/>
              <a:buChar char="-"/>
              <a:defRPr/>
            </a:pPr>
            <a:r>
              <a:rPr lang="fr-FR" sz="2000" dirty="0">
                <a:solidFill>
                  <a:srgbClr val="000000"/>
                </a:solidFill>
              </a:rPr>
              <a:t>T</a:t>
            </a:r>
            <a:r>
              <a:rPr lang="fr-FR" sz="2000" b="0" i="0" dirty="0">
                <a:solidFill>
                  <a:srgbClr val="000000"/>
                </a:solidFill>
                <a:effectLst/>
              </a:rPr>
              <a:t>out le chapitre sur la composition des fonctions.</a:t>
            </a:r>
          </a:p>
          <a:p>
            <a:pPr marL="1273810" lvl="6" indent="-184150" defTabSz="450850">
              <a:lnSpc>
                <a:spcPct val="80000"/>
              </a:lnSpc>
              <a:buFontTx/>
              <a:buChar char="-"/>
              <a:defRPr/>
            </a:pPr>
            <a:r>
              <a:rPr lang="fr-FR" sz="2000" dirty="0">
                <a:solidFill>
                  <a:srgbClr val="000000"/>
                </a:solidFill>
              </a:rPr>
              <a:t>T</a:t>
            </a:r>
            <a:r>
              <a:rPr lang="fr-FR" sz="2000" b="0" i="0" dirty="0">
                <a:solidFill>
                  <a:srgbClr val="000000"/>
                </a:solidFill>
                <a:effectLst/>
              </a:rPr>
              <a:t>out le chapitre sur l'intégration.</a:t>
            </a:r>
          </a:p>
          <a:p>
            <a:pPr marL="1273810" lvl="6" indent="-184150" defTabSz="450850">
              <a:lnSpc>
                <a:spcPct val="80000"/>
              </a:lnSpc>
              <a:buFontTx/>
              <a:buChar char="-"/>
              <a:defRPr/>
            </a:pPr>
            <a:r>
              <a:rPr lang="fr-FR" sz="2000" dirty="0">
                <a:solidFill>
                  <a:srgbClr val="000000"/>
                </a:solidFill>
              </a:rPr>
              <a:t>D</a:t>
            </a:r>
            <a:r>
              <a:rPr lang="fr-FR" sz="2000" b="0" i="0" dirty="0">
                <a:solidFill>
                  <a:srgbClr val="000000"/>
                </a:solidFill>
                <a:effectLst/>
              </a:rPr>
              <a:t>ans le chapitre sur la fonction logarithme : l'étude des fonctions somme, produit ou quotient de fonctions polynômes et de la fonction ln.</a:t>
            </a:r>
          </a:p>
          <a:p>
            <a:pPr marL="1273810" lvl="6" indent="-184150" defTabSz="450850">
              <a:lnSpc>
                <a:spcPct val="80000"/>
              </a:lnSpc>
              <a:buFontTx/>
              <a:buChar char="-"/>
              <a:defRPr/>
            </a:pPr>
            <a:endParaRPr lang="fr-FR" sz="1500" dirty="0"/>
          </a:p>
          <a:p>
            <a:pPr marL="725170" lvl="3" indent="-184150" defTabSz="450850">
              <a:lnSpc>
                <a:spcPct val="80000"/>
              </a:lnSpc>
              <a:buFontTx/>
              <a:buChar char="-"/>
              <a:defRPr/>
            </a:pPr>
            <a:endParaRPr lang="fr-FR" sz="2300" b="0" i="0" dirty="0">
              <a:solidFill>
                <a:srgbClr val="000000"/>
              </a:solidFill>
              <a:effectLst/>
            </a:endParaRPr>
          </a:p>
          <a:p>
            <a:pPr marL="1090930" lvl="5" indent="-184150" defTabSz="450850">
              <a:lnSpc>
                <a:spcPct val="80000"/>
              </a:lnSpc>
              <a:buFontTx/>
              <a:buChar char="-"/>
              <a:defRPr/>
            </a:pPr>
            <a:endParaRPr lang="fr-FR" sz="2000" dirty="0">
              <a:solidFill>
                <a:srgbClr val="000000"/>
              </a:solidFill>
              <a:latin typeface="Roboto" panose="02000000000000000000" pitchFamily="2" charset="0"/>
            </a:endParaRPr>
          </a:p>
          <a:p>
            <a:pPr marL="906780" lvl="5" indent="0" defTabSz="450850">
              <a:lnSpc>
                <a:spcPct val="80000"/>
              </a:lnSpc>
              <a:buNone/>
              <a:defRPr/>
            </a:pPr>
            <a:endParaRPr lang="fr-FR" sz="2000" b="0" i="0" dirty="0">
              <a:solidFill>
                <a:srgbClr val="000000"/>
              </a:solidFill>
              <a:effectLst/>
              <a:latin typeface="Roboto" panose="02000000000000000000" pitchFamily="2" charset="0"/>
            </a:endParaRPr>
          </a:p>
          <a:p>
            <a:pPr marL="450850" lvl="2" indent="-184150" defTabSz="450850">
              <a:lnSpc>
                <a:spcPct val="80000"/>
              </a:lnSpc>
              <a:buFontTx/>
              <a:buChar char="-"/>
              <a:defRPr/>
            </a:pPr>
            <a:endParaRPr lang="fr-FR" sz="2000" b="0" i="0" dirty="0">
              <a:solidFill>
                <a:srgbClr val="000000"/>
              </a:solidFill>
              <a:effectLst/>
              <a:latin typeface="Roboto" panose="02000000000000000000" pitchFamily="2" charset="0"/>
            </a:endParaRPr>
          </a:p>
          <a:p>
            <a:pPr marL="450850" lvl="2" indent="-184150" defTabSz="450850">
              <a:lnSpc>
                <a:spcPct val="80000"/>
              </a:lnSpc>
              <a:buFontTx/>
              <a:buChar char="-"/>
              <a:defRPr/>
            </a:pPr>
            <a:endParaRPr lang="fr-FR" sz="2000" dirty="0"/>
          </a:p>
          <a:p>
            <a:pPr marL="450850" lvl="2" indent="-184150" defTabSz="450850">
              <a:lnSpc>
                <a:spcPct val="80000"/>
              </a:lnSpc>
              <a:buFontTx/>
              <a:buChar char="-"/>
              <a:defRPr/>
            </a:pPr>
            <a:endParaRPr lang="fr-FR" sz="2000" dirty="0"/>
          </a:p>
        </p:txBody>
      </p:sp>
      <p:sp>
        <p:nvSpPr>
          <p:cNvPr id="7" name="Titre 1">
            <a:extLst>
              <a:ext uri="{FF2B5EF4-FFF2-40B4-BE49-F238E27FC236}">
                <a16:creationId xmlns:a16="http://schemas.microsoft.com/office/drawing/2014/main" id="{FCFD3B07-C078-914F-AA3B-778E8CE5B3DF}"/>
              </a:ext>
            </a:extLst>
          </p:cNvPr>
          <p:cNvSpPr txBox="1">
            <a:spLocks/>
          </p:cNvSpPr>
          <p:nvPr/>
        </p:nvSpPr>
        <p:spPr bwMode="auto">
          <a:xfrm>
            <a:off x="101600" y="685800"/>
            <a:ext cx="11988800" cy="990600"/>
          </a:xfrm>
          <a:prstGeom prst="rect">
            <a:avLst/>
          </a:prstGeom>
        </p:spPr>
        <p:txBody>
          <a:bodyPr vert="horz" lIns="91440" tIns="45720" rIns="91440" bIns="45720" rtlCol="0" anchor="ctr">
            <a:noAutofit/>
          </a:bodyPr>
          <a:lstStyle>
            <a:lvl1pPr algn="l" defTabSz="914400">
              <a:spcBef>
                <a:spcPts val="0"/>
              </a:spcBef>
              <a:buNone/>
              <a:defRPr sz="4000" spc="-100">
                <a:solidFill>
                  <a:schemeClr val="tx2"/>
                </a:solidFill>
                <a:latin typeface="+mj-lt"/>
                <a:ea typeface="+mj-ea"/>
                <a:cs typeface="+mj-cs"/>
              </a:defRPr>
            </a:lvl1pPr>
          </a:lstStyle>
          <a:p>
            <a:pPr>
              <a:defRPr/>
            </a:pPr>
            <a:r>
              <a:rPr lang="fr-FR" sz="3000" dirty="0">
                <a:solidFill>
                  <a:srgbClr val="C00000"/>
                </a:solidFill>
              </a:rPr>
              <a:t>Les adaptations pour l’épreuve finale de terminale - Voie technologique (1)</a:t>
            </a:r>
            <a:endParaRPr lang="fr-FR" sz="3000" dirty="0"/>
          </a:p>
        </p:txBody>
      </p:sp>
    </p:spTree>
    <p:extLst>
      <p:ext uri="{BB962C8B-B14F-4D97-AF65-F5344CB8AC3E}">
        <p14:creationId xmlns:p14="http://schemas.microsoft.com/office/powerpoint/2010/main" val="370335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2"/>
              <p:cNvSpPr>
                <a:spLocks noGrp="1"/>
              </p:cNvSpPr>
              <p:nvPr>
                <p:ph idx="1"/>
              </p:nvPr>
            </p:nvSpPr>
            <p:spPr bwMode="auto">
              <a:xfrm>
                <a:off x="577516" y="1524000"/>
                <a:ext cx="11244370" cy="5074024"/>
              </a:xfrm>
            </p:spPr>
            <p:txBody>
              <a:bodyPr>
                <a:normAutofit fontScale="77500" lnSpcReduction="20000"/>
              </a:bodyPr>
              <a:lstStyle/>
              <a:p>
                <a:pPr marL="1089660" lvl="6" indent="0" defTabSz="450850">
                  <a:lnSpc>
                    <a:spcPct val="80000"/>
                  </a:lnSpc>
                  <a:buNone/>
                  <a:defRPr/>
                </a:pPr>
                <a:endParaRPr lang="fr-FR" sz="1500" dirty="0"/>
              </a:p>
              <a:p>
                <a:pPr marL="450850" lvl="2" indent="-184150" defTabSz="450850">
                  <a:lnSpc>
                    <a:spcPct val="80000"/>
                  </a:lnSpc>
                  <a:buFontTx/>
                  <a:buChar char="-"/>
                  <a:defRPr/>
                </a:pPr>
                <a:endParaRPr lang="fr-FR" sz="2000" dirty="0"/>
              </a:p>
              <a:p>
                <a:pPr marL="266700" lvl="2" indent="0" algn="ctr" defTabSz="450850">
                  <a:lnSpc>
                    <a:spcPct val="80000"/>
                  </a:lnSpc>
                  <a:buNone/>
                  <a:defRPr/>
                </a:pPr>
                <a:r>
                  <a:rPr lang="fr-FR" sz="2900" b="1" dirty="0"/>
                  <a:t>Série STI2D en spécialité:</a:t>
                </a:r>
              </a:p>
              <a:p>
                <a:pPr marL="450850" lvl="2" indent="-184150" algn="ctr" defTabSz="450850">
                  <a:lnSpc>
                    <a:spcPct val="80000"/>
                  </a:lnSpc>
                  <a:buFontTx/>
                  <a:buChar char="-"/>
                  <a:defRPr/>
                </a:pPr>
                <a:endParaRPr lang="fr-FR" sz="1400" b="1" dirty="0"/>
              </a:p>
              <a:p>
                <a:pPr marL="450850" lvl="2" indent="-184150" algn="ctr" defTabSz="450850">
                  <a:lnSpc>
                    <a:spcPct val="80000"/>
                  </a:lnSpc>
                  <a:buFontTx/>
                  <a:buChar char="-"/>
                  <a:defRPr/>
                </a:pPr>
                <a:endParaRPr lang="fr-FR" sz="3000" b="1" dirty="0"/>
              </a:p>
              <a:p>
                <a:pPr marL="450850" lvl="2" indent="-184150" defTabSz="450850">
                  <a:lnSpc>
                    <a:spcPct val="80000"/>
                  </a:lnSpc>
                  <a:buFontTx/>
                  <a:buChar char="-"/>
                  <a:defRPr/>
                </a:pPr>
                <a:r>
                  <a:rPr lang="fr-FR" sz="2900" dirty="0">
                    <a:hlinkClick r:id="rId3"/>
                  </a:rPr>
                  <a:t>Note de service du 11 février 2020</a:t>
                </a:r>
                <a:r>
                  <a:rPr lang="fr-FR" sz="2900" dirty="0"/>
                  <a:t> complétée par la </a:t>
                </a:r>
                <a:r>
                  <a:rPr lang="fr-FR" sz="2900" dirty="0">
                    <a:hlinkClick r:id="rId4"/>
                  </a:rPr>
                  <a:t>note de service du 13 juillet 2021</a:t>
                </a:r>
                <a:endParaRPr lang="fr-FR" sz="2900" dirty="0"/>
              </a:p>
              <a:p>
                <a:pPr marL="450850" lvl="2" indent="-184150" defTabSz="450850">
                  <a:lnSpc>
                    <a:spcPct val="80000"/>
                  </a:lnSpc>
                  <a:buFontTx/>
                  <a:buChar char="-"/>
                  <a:defRPr/>
                </a:pPr>
                <a:endParaRPr lang="fr-FR" sz="2400" dirty="0"/>
              </a:p>
              <a:p>
                <a:pPr marL="0" indent="0">
                  <a:lnSpc>
                    <a:spcPct val="107000"/>
                  </a:lnSpc>
                  <a:spcAft>
                    <a:spcPts val="800"/>
                  </a:spcAft>
                  <a:buNone/>
                </a:pPr>
                <a:r>
                  <a:rPr lang="fr-FR" sz="2900" dirty="0">
                    <a:effectLst/>
                    <a:ea typeface="Calibri" panose="020F0502020204030204" pitchFamily="34" charset="0"/>
                    <a:cs typeface="Times New Roman" panose="02020603050405020304" pitchFamily="18" charset="0"/>
                  </a:rPr>
                  <a:t>Ne figurent pas au programme de l’épreuve du baccalauréat :</a:t>
                </a:r>
              </a:p>
              <a:p>
                <a:pPr>
                  <a:lnSpc>
                    <a:spcPct val="107000"/>
                  </a:lnSpc>
                </a:pPr>
                <a:r>
                  <a:rPr lang="fr-FR" sz="2900" dirty="0">
                    <a:effectLst/>
                    <a:ea typeface="Calibri" panose="020F0502020204030204" pitchFamily="34" charset="0"/>
                    <a:cs typeface="Times New Roman" panose="02020603050405020304" pitchFamily="18" charset="0"/>
                  </a:rPr>
                  <a:t>Tout le chapitre sur la composition des fonctions ;</a:t>
                </a:r>
              </a:p>
              <a:p>
                <a:pPr>
                  <a:lnSpc>
                    <a:spcPct val="107000"/>
                  </a:lnSpc>
                </a:pPr>
                <a:r>
                  <a:rPr lang="fr-FR" sz="2900" dirty="0">
                    <a:ea typeface="Calibri" panose="020F0502020204030204" pitchFamily="34" charset="0"/>
                    <a:cs typeface="Times New Roman" panose="02020603050405020304" pitchFamily="18" charset="0"/>
                  </a:rPr>
                  <a:t>Tout le chapitre sur l'intégration ;</a:t>
                </a:r>
                <a:endParaRPr lang="fr-FR" sz="2900" dirty="0">
                  <a:effectLst/>
                  <a:ea typeface="Calibri" panose="020F0502020204030204" pitchFamily="34" charset="0"/>
                  <a:cs typeface="Times New Roman" panose="02020603050405020304" pitchFamily="18" charset="0"/>
                </a:endParaRPr>
              </a:p>
              <a:p>
                <a:pPr>
                  <a:lnSpc>
                    <a:spcPct val="107000"/>
                  </a:lnSpc>
                </a:pPr>
                <a:r>
                  <a:rPr lang="fr-FR" sz="2900" dirty="0">
                    <a:effectLst/>
                    <a:ea typeface="Calibri" panose="020F0502020204030204" pitchFamily="34" charset="0"/>
                    <a:cs typeface="Times New Roman" panose="02020603050405020304" pitchFamily="18" charset="0"/>
                  </a:rPr>
                  <a:t>Dans le chapitre sur les nombres complexes :</a:t>
                </a:r>
              </a:p>
              <a:p>
                <a:pPr marL="742950" lvl="1" indent="-285750">
                  <a:lnSpc>
                    <a:spcPct val="107000"/>
                  </a:lnSpc>
                  <a:buFont typeface="Courier New" panose="02070309020205020404" pitchFamily="49" charset="0"/>
                  <a:buChar char="o"/>
                </a:pPr>
                <a:r>
                  <a:rPr lang="fr-FR" sz="2900" dirty="0">
                    <a:effectLst/>
                    <a:ea typeface="Calibri" panose="020F0502020204030204" pitchFamily="34" charset="0"/>
                    <a:cs typeface="Times New Roman" panose="02020603050405020304" pitchFamily="18" charset="0"/>
                  </a:rPr>
                  <a:t>la résolution dans C d'une équation du premier degré ou d'une équation du type </a:t>
                </a:r>
                <a14:m>
                  <m:oMath xmlns:m="http://schemas.openxmlformats.org/officeDocument/2006/math">
                    <m:r>
                      <a:rPr lang="fr-FR" sz="2900" i="1" dirty="0" smtClean="0">
                        <a:effectLst/>
                        <a:latin typeface="Cambria Math" panose="02040503050406030204" pitchFamily="18" charset="0"/>
                        <a:ea typeface="Calibri" panose="020F0502020204030204" pitchFamily="34" charset="0"/>
                        <a:cs typeface="Times New Roman" panose="02020603050405020304" pitchFamily="18" charset="0"/>
                      </a:rPr>
                      <m:t>𝑧</m:t>
                    </m:r>
                    <m:r>
                      <a:rPr lang="fr-FR" sz="2900" i="1" baseline="30000" dirty="0" smtClean="0">
                        <a:effectLst/>
                        <a:latin typeface="Cambria Math" panose="02040503050406030204" pitchFamily="18" charset="0"/>
                        <a:ea typeface="Calibri" panose="020F0502020204030204" pitchFamily="34" charset="0"/>
                        <a:cs typeface="Times New Roman" panose="02020603050405020304" pitchFamily="18" charset="0"/>
                      </a:rPr>
                      <m:t>2</m:t>
                    </m:r>
                    <m:r>
                      <a:rPr lang="fr-FR" sz="2900" i="1" dirty="0">
                        <a:effectLst/>
                        <a:latin typeface="Cambria Math" panose="02040503050406030204" pitchFamily="18" charset="0"/>
                        <a:ea typeface="Calibri" panose="020F0502020204030204" pitchFamily="34" charset="0"/>
                        <a:cs typeface="Times New Roman" panose="02020603050405020304" pitchFamily="18" charset="0"/>
                      </a:rPr>
                      <m:t>=</m:t>
                    </m:r>
                    <m:r>
                      <a:rPr lang="fr-FR" sz="2900" i="1" dirty="0">
                        <a:effectLst/>
                        <a:latin typeface="Cambria Math" panose="02040503050406030204" pitchFamily="18" charset="0"/>
                        <a:ea typeface="Calibri" panose="020F0502020204030204" pitchFamily="34" charset="0"/>
                        <a:cs typeface="Times New Roman" panose="02020603050405020304" pitchFamily="18" charset="0"/>
                      </a:rPr>
                      <m:t>𝑎</m:t>
                    </m:r>
                    <m:r>
                      <a:rPr lang="fr-FR" sz="2900" i="1" dirty="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2900" dirty="0">
                    <a:effectLst/>
                    <a:ea typeface="Calibri" panose="020F0502020204030204" pitchFamily="34" charset="0"/>
                    <a:cs typeface="Times New Roman" panose="02020603050405020304" pitchFamily="18" charset="0"/>
                  </a:rPr>
                  <a:t> avec </a:t>
                </a:r>
                <a14:m>
                  <m:oMath xmlns:m="http://schemas.openxmlformats.org/officeDocument/2006/math">
                    <m:r>
                      <a:rPr lang="fr-FR" sz="2900" i="1" dirty="0">
                        <a:latin typeface="Cambria Math" panose="02040503050406030204" pitchFamily="18" charset="0"/>
                        <a:ea typeface="Calibri" panose="020F0502020204030204" pitchFamily="34" charset="0"/>
                        <a:cs typeface="Times New Roman" panose="02020603050405020304" pitchFamily="18" charset="0"/>
                      </a:rPr>
                      <m:t>𝑎</m:t>
                    </m:r>
                  </m:oMath>
                </a14:m>
                <a:r>
                  <a:rPr lang="fr-FR" sz="2900" dirty="0">
                    <a:effectLst/>
                    <a:ea typeface="Calibri" panose="020F0502020204030204" pitchFamily="34" charset="0"/>
                    <a:cs typeface="Times New Roman" panose="02020603050405020304" pitchFamily="18" charset="0"/>
                  </a:rPr>
                  <a:t> réel,</a:t>
                </a:r>
              </a:p>
              <a:p>
                <a:pPr marL="742950" lvl="1" indent="-285750">
                  <a:lnSpc>
                    <a:spcPct val="107000"/>
                  </a:lnSpc>
                  <a:buFont typeface="Courier New" panose="02070309020205020404" pitchFamily="49" charset="0"/>
                  <a:buChar char="o"/>
                </a:pPr>
                <a:r>
                  <a:rPr lang="fr-FR" sz="2900" dirty="0">
                    <a:effectLst/>
                    <a:ea typeface="Calibri" panose="020F0502020204030204" pitchFamily="34" charset="0"/>
                    <a:cs typeface="Times New Roman" panose="02020603050405020304" pitchFamily="18" charset="0"/>
                  </a:rPr>
                  <a:t>l'interprétation géométrique des transformations du type </a:t>
                </a:r>
                <a14:m>
                  <m:oMath xmlns:m="http://schemas.openxmlformats.org/officeDocument/2006/math">
                    <m:r>
                      <a:rPr lang="fr-FR" sz="2900" b="0" i="1" smtClean="0">
                        <a:effectLst/>
                        <a:latin typeface="Cambria Math" panose="02040503050406030204" pitchFamily="18" charset="0"/>
                        <a:ea typeface="Calibri" panose="020F0502020204030204" pitchFamily="34" charset="0"/>
                        <a:cs typeface="Times New Roman" panose="02020603050405020304" pitchFamily="18" charset="0"/>
                      </a:rPr>
                      <m:t>𝑧</m:t>
                    </m:r>
                    <m:r>
                      <a:rPr lang="fr-FR" sz="29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fr-FR" sz="2900" b="0" i="1" smtClean="0">
                        <a:effectLst/>
                        <a:latin typeface="Cambria Math" panose="02040503050406030204" pitchFamily="18" charset="0"/>
                        <a:ea typeface="Cambria Math" panose="02040503050406030204" pitchFamily="18" charset="0"/>
                        <a:cs typeface="Times New Roman" panose="02020603050405020304" pitchFamily="18" charset="0"/>
                      </a:rPr>
                      <m:t>𝑎𝑧</m:t>
                    </m:r>
                    <m:r>
                      <a:rPr lang="fr-FR" sz="29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fr-FR" sz="2900" b="0" i="1" smtClean="0">
                        <a:effectLst/>
                        <a:latin typeface="Cambria Math" panose="02040503050406030204" pitchFamily="18" charset="0"/>
                        <a:ea typeface="Cambria Math" panose="02040503050406030204" pitchFamily="18" charset="0"/>
                        <a:cs typeface="Times New Roman" panose="02020603050405020304" pitchFamily="18" charset="0"/>
                      </a:rPr>
                      <m:t>𝑏</m:t>
                    </m:r>
                    <m:r>
                      <a:rPr lang="fr-FR" sz="2900" b="0" i="0" smtClean="0">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fr-FR" sz="2900" dirty="0">
                  <a:effectLs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r-FR" sz="2900" dirty="0">
                    <a:effectLst/>
                    <a:ea typeface="Calibri" panose="020F0502020204030204" pitchFamily="34" charset="0"/>
                    <a:cs typeface="Times New Roman" panose="02020603050405020304" pitchFamily="18" charset="0"/>
                  </a:rPr>
                  <a:t>linéarisation de </a:t>
                </a:r>
                <a14:m>
                  <m:oMath xmlns:m="http://schemas.openxmlformats.org/officeDocument/2006/math">
                    <m:r>
                      <m:rPr>
                        <m:sty m:val="p"/>
                      </m:rPr>
                      <a:rPr lang="fr-FR" sz="2900" i="1" dirty="0" smtClean="0">
                        <a:effectLst/>
                        <a:latin typeface="Cambria Math" panose="02040503050406030204" pitchFamily="18" charset="0"/>
                        <a:ea typeface="Calibri" panose="020F0502020204030204" pitchFamily="34" charset="0"/>
                        <a:cs typeface="Times New Roman" panose="02020603050405020304" pitchFamily="18" charset="0"/>
                      </a:rPr>
                      <m:t>cos</m:t>
                    </m:r>
                    <m:r>
                      <a:rPr lang="fr-FR" sz="2900" i="1" dirty="0" smtClean="0">
                        <a:effectLst/>
                        <a:latin typeface="Cambria Math" panose="02040503050406030204" pitchFamily="18" charset="0"/>
                        <a:ea typeface="Calibri" panose="020F0502020204030204" pitchFamily="34" charset="0"/>
                        <a:cs typeface="Times New Roman" panose="02020603050405020304" pitchFamily="18" charset="0"/>
                      </a:rPr>
                      <m:t>²</m:t>
                    </m:r>
                    <m:r>
                      <a:rPr lang="fr-FR" sz="2900" i="1" dirty="0" smtClean="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fr-FR" sz="2900" dirty="0">
                    <a:effectLst/>
                    <a:ea typeface="Calibri" panose="020F0502020204030204" pitchFamily="34" charset="0"/>
                    <a:cs typeface="Times New Roman" panose="02020603050405020304" pitchFamily="18" charset="0"/>
                  </a:rPr>
                  <a:t> et </a:t>
                </a:r>
                <a14:m>
                  <m:oMath xmlns:m="http://schemas.openxmlformats.org/officeDocument/2006/math">
                    <m:r>
                      <m:rPr>
                        <m:sty m:val="p"/>
                      </m:rPr>
                      <a:rPr lang="fr-FR" sz="2900" i="1" dirty="0" smtClean="0">
                        <a:effectLst/>
                        <a:latin typeface="Cambria Math" panose="02040503050406030204" pitchFamily="18" charset="0"/>
                        <a:ea typeface="Calibri" panose="020F0502020204030204" pitchFamily="34" charset="0"/>
                        <a:cs typeface="Times New Roman" panose="02020603050405020304" pitchFamily="18" charset="0"/>
                      </a:rPr>
                      <m:t>sin</m:t>
                    </m:r>
                    <m:r>
                      <a:rPr lang="fr-FR" sz="2900" i="1" dirty="0" smtClean="0">
                        <a:effectLst/>
                        <a:latin typeface="Cambria Math" panose="02040503050406030204" pitchFamily="18" charset="0"/>
                        <a:ea typeface="Calibri" panose="020F0502020204030204" pitchFamily="34" charset="0"/>
                        <a:cs typeface="Times New Roman" panose="02020603050405020304" pitchFamily="18" charset="0"/>
                      </a:rPr>
                      <m:t>²</m:t>
                    </m:r>
                    <m:r>
                      <a:rPr lang="fr-FR" sz="2900" i="1" dirty="0" smtClean="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fr-FR" sz="2900" dirty="0">
                    <a:effectLst/>
                    <a:ea typeface="Calibri" panose="020F0502020204030204" pitchFamily="34" charset="0"/>
                    <a:cs typeface="Times New Roman" panose="02020603050405020304" pitchFamily="18" charset="0"/>
                  </a:rPr>
                  <a:t> ; application aux calculs de primitives (en physique-chimie, les formules de linéarisation sont redonnées ou données) ;</a:t>
                </a:r>
              </a:p>
              <a:p>
                <a:pPr marL="742950" lvl="1" indent="-285750">
                  <a:lnSpc>
                    <a:spcPct val="107000"/>
                  </a:lnSpc>
                  <a:buFont typeface="Courier New" panose="02070309020205020404" pitchFamily="49" charset="0"/>
                  <a:buChar char="o"/>
                </a:pPr>
                <a:r>
                  <a:rPr lang="fr-FR" sz="2900" dirty="0">
                    <a:effectLst/>
                    <a:ea typeface="Calibri" panose="020F0502020204030204" pitchFamily="34" charset="0"/>
                    <a:cs typeface="Times New Roman" panose="02020603050405020304" pitchFamily="18" charset="0"/>
                  </a:rPr>
                  <a:t>expression complexe des translations, rotations et homothéties.</a:t>
                </a:r>
              </a:p>
              <a:p>
                <a:pPr>
                  <a:lnSpc>
                    <a:spcPct val="107000"/>
                  </a:lnSpc>
                  <a:spcAft>
                    <a:spcPts val="800"/>
                  </a:spcAft>
                </a:pPr>
                <a:r>
                  <a:rPr lang="fr-FR" sz="2900" dirty="0">
                    <a:effectLst/>
                    <a:ea typeface="Calibri" panose="020F0502020204030204" pitchFamily="34" charset="0"/>
                    <a:cs typeface="Times New Roman" panose="02020603050405020304" pitchFamily="18" charset="0"/>
                  </a:rPr>
                  <a:t>Dans le chapitre sur la fonction logarithme : l'étude des fonctions somme, produit ou quotient de fonctions polynômes et de la fonction </a:t>
                </a:r>
                <a14:m>
                  <m:oMath xmlns:m="http://schemas.openxmlformats.org/officeDocument/2006/math">
                    <m:r>
                      <m:rPr>
                        <m:sty m:val="p"/>
                      </m:rPr>
                      <a:rPr lang="fr-FR" sz="2900" i="1" dirty="0" smtClean="0">
                        <a:effectLst/>
                        <a:latin typeface="Cambria Math" panose="02040503050406030204" pitchFamily="18" charset="0"/>
                        <a:ea typeface="Calibri" panose="020F0502020204030204" pitchFamily="34" charset="0"/>
                        <a:cs typeface="Times New Roman" panose="02020603050405020304" pitchFamily="18" charset="0"/>
                      </a:rPr>
                      <m:t>ln</m:t>
                    </m:r>
                  </m:oMath>
                </a14:m>
                <a:r>
                  <a:rPr lang="fr-FR" sz="2900" dirty="0">
                    <a:effectLst/>
                    <a:ea typeface="Calibri" panose="020F0502020204030204" pitchFamily="34" charset="0"/>
                    <a:cs typeface="Times New Roman" panose="02020603050405020304" pitchFamily="18" charset="0"/>
                  </a:rPr>
                  <a:t>.</a:t>
                </a:r>
              </a:p>
              <a:p>
                <a:pPr marL="725170" lvl="3" indent="-184150" defTabSz="450850">
                  <a:lnSpc>
                    <a:spcPct val="80000"/>
                  </a:lnSpc>
                  <a:buFontTx/>
                  <a:buChar char="-"/>
                  <a:defRPr/>
                </a:pPr>
                <a:endParaRPr lang="fr-FR" sz="4700" b="0" i="0" dirty="0">
                  <a:solidFill>
                    <a:srgbClr val="000000"/>
                  </a:solidFill>
                  <a:effectLst/>
                  <a:latin typeface="Roboto" panose="02000000000000000000" pitchFamily="2" charset="0"/>
                </a:endParaRPr>
              </a:p>
              <a:p>
                <a:pPr marL="1090930" lvl="5" indent="-184150" defTabSz="450850">
                  <a:lnSpc>
                    <a:spcPct val="80000"/>
                  </a:lnSpc>
                  <a:buFontTx/>
                  <a:buChar char="-"/>
                  <a:defRPr/>
                </a:pPr>
                <a:endParaRPr lang="fr-FR" sz="2000" dirty="0">
                  <a:solidFill>
                    <a:srgbClr val="000000"/>
                  </a:solidFill>
                  <a:latin typeface="Roboto" panose="02000000000000000000" pitchFamily="2" charset="0"/>
                </a:endParaRPr>
              </a:p>
              <a:p>
                <a:pPr marL="906780" lvl="5" indent="0" defTabSz="450850">
                  <a:lnSpc>
                    <a:spcPct val="80000"/>
                  </a:lnSpc>
                  <a:buNone/>
                  <a:defRPr/>
                </a:pPr>
                <a:endParaRPr lang="fr-FR" sz="2000" b="0" i="0" dirty="0">
                  <a:solidFill>
                    <a:srgbClr val="000000"/>
                  </a:solidFill>
                  <a:effectLst/>
                  <a:latin typeface="Roboto" panose="02000000000000000000" pitchFamily="2" charset="0"/>
                </a:endParaRPr>
              </a:p>
              <a:p>
                <a:pPr marL="450850" lvl="2" indent="-184150" defTabSz="450850">
                  <a:lnSpc>
                    <a:spcPct val="80000"/>
                  </a:lnSpc>
                  <a:buFontTx/>
                  <a:buChar char="-"/>
                  <a:defRPr/>
                </a:pPr>
                <a:endParaRPr lang="fr-FR" sz="2000" b="0" i="0" dirty="0">
                  <a:solidFill>
                    <a:srgbClr val="000000"/>
                  </a:solidFill>
                  <a:effectLst/>
                  <a:latin typeface="Roboto" panose="02000000000000000000" pitchFamily="2" charset="0"/>
                </a:endParaRPr>
              </a:p>
              <a:p>
                <a:pPr marL="450850" lvl="2" indent="-184150" defTabSz="450850">
                  <a:lnSpc>
                    <a:spcPct val="80000"/>
                  </a:lnSpc>
                  <a:buFontTx/>
                  <a:buChar char="-"/>
                  <a:defRPr/>
                </a:pPr>
                <a:endParaRPr lang="fr-FR" sz="2000" dirty="0"/>
              </a:p>
              <a:p>
                <a:pPr marL="450850" lvl="2" indent="-184150" defTabSz="450850">
                  <a:lnSpc>
                    <a:spcPct val="80000"/>
                  </a:lnSpc>
                  <a:buFontTx/>
                  <a:buChar char="-"/>
                  <a:defRPr/>
                </a:pPr>
                <a:endParaRPr lang="fr-FR" sz="2000" dirty="0"/>
              </a:p>
            </p:txBody>
          </p:sp>
        </mc:Choice>
        <mc:Fallback xmlns="">
          <p:sp>
            <p:nvSpPr>
              <p:cNvPr id="5" name="Espace réservé du contenu 2"/>
              <p:cNvSpPr>
                <a:spLocks noGrp="1" noRot="1" noChangeAspect="1" noMove="1" noResize="1" noEditPoints="1" noAdjustHandles="1" noChangeArrowheads="1" noChangeShapeType="1" noTextEdit="1"/>
              </p:cNvSpPr>
              <p:nvPr>
                <p:ph idx="1"/>
              </p:nvPr>
            </p:nvSpPr>
            <p:spPr bwMode="auto">
              <a:xfrm>
                <a:off x="577516" y="1524000"/>
                <a:ext cx="11244370" cy="5074024"/>
              </a:xfrm>
              <a:blipFill>
                <a:blip r:embed="rId5"/>
                <a:stretch>
                  <a:fillRect l="-705" r="-651"/>
                </a:stretch>
              </a:blipFill>
            </p:spPr>
            <p:txBody>
              <a:bodyPr/>
              <a:lstStyle/>
              <a:p>
                <a:r>
                  <a:rPr lang="fr-FR">
                    <a:noFill/>
                  </a:rPr>
                  <a:t> </a:t>
                </a:r>
              </a:p>
            </p:txBody>
          </p:sp>
        </mc:Fallback>
      </mc:AlternateContent>
      <p:sp>
        <p:nvSpPr>
          <p:cNvPr id="6" name="Titre 1">
            <a:extLst>
              <a:ext uri="{FF2B5EF4-FFF2-40B4-BE49-F238E27FC236}">
                <a16:creationId xmlns:a16="http://schemas.microsoft.com/office/drawing/2014/main" id="{F562A07C-3698-9444-B6B6-5FFFEC55C462}"/>
              </a:ext>
            </a:extLst>
          </p:cNvPr>
          <p:cNvSpPr txBox="1">
            <a:spLocks/>
          </p:cNvSpPr>
          <p:nvPr/>
        </p:nvSpPr>
        <p:spPr bwMode="auto">
          <a:xfrm>
            <a:off x="101600" y="685800"/>
            <a:ext cx="11988800" cy="990600"/>
          </a:xfrm>
          <a:prstGeom prst="rect">
            <a:avLst/>
          </a:prstGeom>
        </p:spPr>
        <p:txBody>
          <a:bodyPr vert="horz" lIns="91440" tIns="45720" rIns="91440" bIns="45720" rtlCol="0" anchor="ctr">
            <a:noAutofit/>
          </a:bodyPr>
          <a:lstStyle>
            <a:lvl1pPr algn="l" defTabSz="914400">
              <a:spcBef>
                <a:spcPts val="0"/>
              </a:spcBef>
              <a:buNone/>
              <a:defRPr sz="4000" spc="-100">
                <a:solidFill>
                  <a:schemeClr val="tx2"/>
                </a:solidFill>
                <a:latin typeface="+mj-lt"/>
                <a:ea typeface="+mj-ea"/>
                <a:cs typeface="+mj-cs"/>
              </a:defRPr>
            </a:lvl1pPr>
          </a:lstStyle>
          <a:p>
            <a:pPr>
              <a:defRPr/>
            </a:pPr>
            <a:r>
              <a:rPr lang="fr-FR" sz="3000" dirty="0">
                <a:solidFill>
                  <a:srgbClr val="C00000"/>
                </a:solidFill>
              </a:rPr>
              <a:t>Les adaptations pour l’épreuve finale de terminale - Voie technologique (2)</a:t>
            </a:r>
            <a:endParaRPr lang="fr-FR" sz="3000" dirty="0"/>
          </a:p>
        </p:txBody>
      </p:sp>
    </p:spTree>
    <p:extLst>
      <p:ext uri="{BB962C8B-B14F-4D97-AF65-F5344CB8AC3E}">
        <p14:creationId xmlns:p14="http://schemas.microsoft.com/office/powerpoint/2010/main" val="187138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8B671-F2A1-4195-8FE8-A093A799424C}"/>
              </a:ext>
            </a:extLst>
          </p:cNvPr>
          <p:cNvSpPr>
            <a:spLocks noGrp="1"/>
          </p:cNvSpPr>
          <p:nvPr>
            <p:ph type="title"/>
            <p:custDataLst>
              <p:tags r:id="rId1"/>
            </p:custDataLst>
          </p:nvPr>
        </p:nvSpPr>
        <p:spPr>
          <a:xfrm>
            <a:off x="609600" y="593360"/>
            <a:ext cx="10972800" cy="990600"/>
          </a:xfrm>
        </p:spPr>
        <p:txBody>
          <a:bodyPr>
            <a:normAutofit fontScale="90000"/>
          </a:bodyPr>
          <a:lstStyle/>
          <a:p>
            <a:r>
              <a:rPr lang="fr-FR" dirty="0"/>
              <a:t>Baccalauréat – Contrôle continu</a:t>
            </a:r>
            <a:br>
              <a:rPr lang="fr-FR" dirty="0"/>
            </a:br>
            <a:r>
              <a:rPr lang="fr-FR" dirty="0"/>
              <a:t>Mesures transitoires session 2022</a:t>
            </a:r>
          </a:p>
        </p:txBody>
      </p:sp>
      <p:graphicFrame>
        <p:nvGraphicFramePr>
          <p:cNvPr id="4" name="Espace réservé du contenu 3">
            <a:extLst>
              <a:ext uri="{FF2B5EF4-FFF2-40B4-BE49-F238E27FC236}">
                <a16:creationId xmlns:a16="http://schemas.microsoft.com/office/drawing/2014/main" id="{56ACE225-A9A8-4CFB-879E-412993CBBF16}"/>
              </a:ext>
            </a:extLst>
          </p:cNvPr>
          <p:cNvGraphicFramePr>
            <a:graphicFrameLocks noGrp="1"/>
          </p:cNvGraphicFramePr>
          <p:nvPr>
            <p:ph idx="1"/>
            <p:custDataLst>
              <p:tags r:id="rId2"/>
            </p:custDataLst>
            <p:extLst>
              <p:ext uri="{D42A27DB-BD31-4B8C-83A1-F6EECF244321}">
                <p14:modId xmlns:p14="http://schemas.microsoft.com/office/powerpoint/2010/main" val="1802168593"/>
              </p:ext>
            </p:extLst>
          </p:nvPr>
        </p:nvGraphicFramePr>
        <p:xfrm>
          <a:off x="609600" y="1854200"/>
          <a:ext cx="10972800" cy="4206240"/>
        </p:xfrm>
        <a:graphic>
          <a:graphicData uri="http://schemas.openxmlformats.org/drawingml/2006/table">
            <a:tbl>
              <a:tblPr firstRow="1" bandRow="1">
                <a:tableStyleId>{5C22544A-7EE6-4342-B048-85BDC9FD1C3A}</a:tableStyleId>
              </a:tblPr>
              <a:tblGrid>
                <a:gridCol w="1328382">
                  <a:extLst>
                    <a:ext uri="{9D8B030D-6E8A-4147-A177-3AD203B41FA5}">
                      <a16:colId xmlns:a16="http://schemas.microsoft.com/office/drawing/2014/main" val="2568723092"/>
                    </a:ext>
                  </a:extLst>
                </a:gridCol>
                <a:gridCol w="4681182">
                  <a:extLst>
                    <a:ext uri="{9D8B030D-6E8A-4147-A177-3AD203B41FA5}">
                      <a16:colId xmlns:a16="http://schemas.microsoft.com/office/drawing/2014/main" val="317663122"/>
                    </a:ext>
                  </a:extLst>
                </a:gridCol>
                <a:gridCol w="3098042">
                  <a:extLst>
                    <a:ext uri="{9D8B030D-6E8A-4147-A177-3AD203B41FA5}">
                      <a16:colId xmlns:a16="http://schemas.microsoft.com/office/drawing/2014/main" val="2385983522"/>
                    </a:ext>
                  </a:extLst>
                </a:gridCol>
                <a:gridCol w="1865194">
                  <a:extLst>
                    <a:ext uri="{9D8B030D-6E8A-4147-A177-3AD203B41FA5}">
                      <a16:colId xmlns:a16="http://schemas.microsoft.com/office/drawing/2014/main" val="3189403912"/>
                    </a:ext>
                  </a:extLst>
                </a:gridCol>
              </a:tblGrid>
              <a:tr h="0">
                <a:tc gridSpan="4">
                  <a:txBody>
                    <a:bodyPr/>
                    <a:lstStyle/>
                    <a:p>
                      <a:pPr algn="ctr"/>
                      <a:r>
                        <a:rPr lang="fr-FR" dirty="0"/>
                        <a:t>Première 2020-2021 – Terminale 2021-2022</a:t>
                      </a: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036661653"/>
                  </a:ext>
                </a:extLst>
              </a:tr>
              <a:tr h="370840">
                <a:tc>
                  <a:txBody>
                    <a:bodyPr/>
                    <a:lstStyle/>
                    <a:p>
                      <a:endParaRPr lang="fr-FR" dirty="0"/>
                    </a:p>
                    <a:p>
                      <a:endParaRPr lang="fr-FR" dirty="0"/>
                    </a:p>
                    <a:p>
                      <a:r>
                        <a:rPr lang="fr-FR" dirty="0"/>
                        <a:t>Tronc commun</a:t>
                      </a:r>
                    </a:p>
                  </a:txBody>
                  <a:tcPr/>
                </a:tc>
                <a:tc>
                  <a:txBody>
                    <a:bodyPr/>
                    <a:lstStyle/>
                    <a:p>
                      <a:r>
                        <a:rPr lang="fr-FR" dirty="0"/>
                        <a:t>Enseignement scientifique (voie générale) </a:t>
                      </a:r>
                    </a:p>
                    <a:p>
                      <a:endParaRPr lang="fr-FR" dirty="0"/>
                    </a:p>
                    <a:p>
                      <a:r>
                        <a:rPr lang="fr-FR" b="1" dirty="0"/>
                        <a:t>ou</a:t>
                      </a:r>
                      <a:r>
                        <a:rPr lang="fr-FR" dirty="0"/>
                        <a:t> </a:t>
                      </a:r>
                    </a:p>
                    <a:p>
                      <a:r>
                        <a:rPr lang="fr-FR" dirty="0"/>
                        <a:t>Mathématiques (voie technologique)</a:t>
                      </a:r>
                      <a:br>
                        <a:rPr lang="fr-FR" dirty="0"/>
                      </a:br>
                      <a:endParaRPr lang="fr-FR" dirty="0"/>
                    </a:p>
                  </a:txBody>
                  <a:tcPr/>
                </a:tc>
                <a:tc>
                  <a:txBody>
                    <a:bodyPr/>
                    <a:lstStyle/>
                    <a:p>
                      <a:r>
                        <a:rPr lang="fr-FR" dirty="0"/>
                        <a:t>Coef 2,5 pour la Première</a:t>
                      </a:r>
                    </a:p>
                    <a:p>
                      <a:r>
                        <a:rPr lang="fr-FR" dirty="0"/>
                        <a:t>Coef 2,5 pour la Terminale</a:t>
                      </a:r>
                    </a:p>
                    <a:p>
                      <a:r>
                        <a:rPr lang="fr-FR" b="1" dirty="0"/>
                        <a:t>ou</a:t>
                      </a:r>
                    </a:p>
                    <a:p>
                      <a:r>
                        <a:rPr lang="fr-FR" b="0" dirty="0"/>
                        <a:t>Coef 3,33 pour la Première</a:t>
                      </a:r>
                    </a:p>
                    <a:p>
                      <a:r>
                        <a:rPr lang="fr-FR" b="0" dirty="0"/>
                        <a:t>Coef 1,66 pour la Terminale</a:t>
                      </a:r>
                    </a:p>
                  </a:txBody>
                  <a:tcPr/>
                </a:tc>
                <a:tc>
                  <a:txBody>
                    <a:bodyPr/>
                    <a:lstStyle/>
                    <a:p>
                      <a:r>
                        <a:rPr lang="fr-FR" dirty="0"/>
                        <a:t>Moyenne des moyennes trimestrielles ou semestrielles </a:t>
                      </a:r>
                    </a:p>
                  </a:txBody>
                  <a:tcPr/>
                </a:tc>
                <a:extLst>
                  <a:ext uri="{0D108BD9-81ED-4DB2-BD59-A6C34878D82A}">
                    <a16:rowId xmlns:a16="http://schemas.microsoft.com/office/drawing/2014/main" val="3699665668"/>
                  </a:ext>
                </a:extLst>
              </a:tr>
              <a:tr h="370840">
                <a:tc gridSpan="2">
                  <a:txBody>
                    <a:bodyPr/>
                    <a:lstStyle/>
                    <a:p>
                      <a:endParaRPr lang="fr-FR" dirty="0"/>
                    </a:p>
                    <a:p>
                      <a:r>
                        <a:rPr lang="fr-FR" dirty="0"/>
                        <a:t>Enseignement de spécialité non poursuivi en terminale</a:t>
                      </a:r>
                    </a:p>
                  </a:txBody>
                  <a:tcPr/>
                </a:tc>
                <a:tc hMerge="1">
                  <a:txBody>
                    <a:bodyPr/>
                    <a:lstStyle/>
                    <a:p>
                      <a:endParaRPr lang="fr-FR" dirty="0"/>
                    </a:p>
                  </a:txBody>
                  <a:tcPr/>
                </a:tc>
                <a:tc>
                  <a:txBody>
                    <a:bodyPr/>
                    <a:lstStyle/>
                    <a:p>
                      <a:endParaRPr lang="fr-FR" dirty="0"/>
                    </a:p>
                    <a:p>
                      <a:r>
                        <a:rPr lang="fr-FR" dirty="0"/>
                        <a:t>Coef 5 en Première</a:t>
                      </a:r>
                    </a:p>
                  </a:txBody>
                  <a:tcPr/>
                </a:tc>
                <a:tc>
                  <a:txBody>
                    <a:bodyPr/>
                    <a:lstStyle/>
                    <a:p>
                      <a:r>
                        <a:rPr lang="fr-FR" dirty="0"/>
                        <a:t>Moyenne des moyennes trimestrielles ou semestrielles de Première</a:t>
                      </a:r>
                    </a:p>
                  </a:txBody>
                  <a:tcPr/>
                </a:tc>
                <a:extLst>
                  <a:ext uri="{0D108BD9-81ED-4DB2-BD59-A6C34878D82A}">
                    <a16:rowId xmlns:a16="http://schemas.microsoft.com/office/drawing/2014/main" val="506613892"/>
                  </a:ext>
                </a:extLst>
              </a:tr>
              <a:tr h="370840">
                <a:tc gridSpan="2">
                  <a:txBody>
                    <a:bodyPr/>
                    <a:lstStyle/>
                    <a:p>
                      <a:r>
                        <a:rPr lang="fr-FR" dirty="0"/>
                        <a:t>Notes des bulletins tous les enseignements</a:t>
                      </a:r>
                    </a:p>
                  </a:txBody>
                  <a:tcPr/>
                </a:tc>
                <a:tc hMerge="1">
                  <a:txBody>
                    <a:bodyPr/>
                    <a:lstStyle/>
                    <a:p>
                      <a:endParaRPr lang="fr-FR" dirty="0"/>
                    </a:p>
                  </a:txBody>
                  <a:tcPr/>
                </a:tc>
                <a:tc>
                  <a:txBody>
                    <a:bodyPr/>
                    <a:lstStyle/>
                    <a:p>
                      <a:r>
                        <a:rPr lang="fr-FR" dirty="0"/>
                        <a:t>Coef 5 en Première </a:t>
                      </a:r>
                    </a:p>
                    <a:p>
                      <a:r>
                        <a:rPr lang="fr-FR" dirty="0"/>
                        <a:t>Non pris en compte en Terminale</a:t>
                      </a:r>
                    </a:p>
                  </a:txBody>
                  <a:tcPr/>
                </a:tc>
                <a:tc>
                  <a:txBody>
                    <a:bodyPr/>
                    <a:lstStyle/>
                    <a:p>
                      <a:endParaRPr lang="fr-FR" dirty="0"/>
                    </a:p>
                  </a:txBody>
                  <a:tcPr/>
                </a:tc>
                <a:extLst>
                  <a:ext uri="{0D108BD9-81ED-4DB2-BD59-A6C34878D82A}">
                    <a16:rowId xmlns:a16="http://schemas.microsoft.com/office/drawing/2014/main" val="2657761261"/>
                  </a:ext>
                </a:extLst>
              </a:tr>
            </a:tbl>
          </a:graphicData>
        </a:graphic>
      </p:graphicFrame>
    </p:spTree>
    <p:extLst>
      <p:ext uri="{BB962C8B-B14F-4D97-AF65-F5344CB8AC3E}">
        <p14:creationId xmlns:p14="http://schemas.microsoft.com/office/powerpoint/2010/main" val="1610441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8B671-F2A1-4195-8FE8-A093A799424C}"/>
              </a:ext>
            </a:extLst>
          </p:cNvPr>
          <p:cNvSpPr>
            <a:spLocks noGrp="1"/>
          </p:cNvSpPr>
          <p:nvPr>
            <p:ph type="title"/>
            <p:custDataLst>
              <p:tags r:id="rId1"/>
            </p:custDataLst>
          </p:nvPr>
        </p:nvSpPr>
        <p:spPr>
          <a:xfrm>
            <a:off x="609600" y="818210"/>
            <a:ext cx="10972800" cy="990600"/>
          </a:xfrm>
        </p:spPr>
        <p:txBody>
          <a:bodyPr>
            <a:normAutofit fontScale="90000"/>
          </a:bodyPr>
          <a:lstStyle/>
          <a:p>
            <a:r>
              <a:rPr lang="fr-FR" dirty="0"/>
              <a:t>Baccalauréat – Contrôle continu</a:t>
            </a:r>
            <a:br>
              <a:rPr lang="fr-FR" dirty="0"/>
            </a:br>
            <a:r>
              <a:rPr lang="fr-FR" dirty="0"/>
              <a:t>À partir de la session 2023</a:t>
            </a:r>
          </a:p>
        </p:txBody>
      </p:sp>
      <p:graphicFrame>
        <p:nvGraphicFramePr>
          <p:cNvPr id="4" name="Espace réservé du contenu 3">
            <a:extLst>
              <a:ext uri="{FF2B5EF4-FFF2-40B4-BE49-F238E27FC236}">
                <a16:creationId xmlns:a16="http://schemas.microsoft.com/office/drawing/2014/main" id="{56ACE225-A9A8-4CFB-879E-412993CBBF16}"/>
              </a:ext>
            </a:extLst>
          </p:cNvPr>
          <p:cNvGraphicFramePr>
            <a:graphicFrameLocks noGrp="1"/>
          </p:cNvGraphicFramePr>
          <p:nvPr>
            <p:ph idx="1"/>
            <p:custDataLst>
              <p:tags r:id="rId2"/>
            </p:custDataLst>
            <p:extLst>
              <p:ext uri="{D42A27DB-BD31-4B8C-83A1-F6EECF244321}">
                <p14:modId xmlns:p14="http://schemas.microsoft.com/office/powerpoint/2010/main" val="115737459"/>
              </p:ext>
            </p:extLst>
          </p:nvPr>
        </p:nvGraphicFramePr>
        <p:xfrm>
          <a:off x="609600" y="2249985"/>
          <a:ext cx="10972800" cy="3291840"/>
        </p:xfrm>
        <a:graphic>
          <a:graphicData uri="http://schemas.openxmlformats.org/drawingml/2006/table">
            <a:tbl>
              <a:tblPr firstRow="1" bandRow="1">
                <a:tableStyleId>{5C22544A-7EE6-4342-B048-85BDC9FD1C3A}</a:tableStyleId>
              </a:tblPr>
              <a:tblGrid>
                <a:gridCol w="1328382">
                  <a:extLst>
                    <a:ext uri="{9D8B030D-6E8A-4147-A177-3AD203B41FA5}">
                      <a16:colId xmlns:a16="http://schemas.microsoft.com/office/drawing/2014/main" val="2568723092"/>
                    </a:ext>
                  </a:extLst>
                </a:gridCol>
                <a:gridCol w="4158018">
                  <a:extLst>
                    <a:ext uri="{9D8B030D-6E8A-4147-A177-3AD203B41FA5}">
                      <a16:colId xmlns:a16="http://schemas.microsoft.com/office/drawing/2014/main" val="317663122"/>
                    </a:ext>
                  </a:extLst>
                </a:gridCol>
                <a:gridCol w="3088943">
                  <a:extLst>
                    <a:ext uri="{9D8B030D-6E8A-4147-A177-3AD203B41FA5}">
                      <a16:colId xmlns:a16="http://schemas.microsoft.com/office/drawing/2014/main" val="2385983522"/>
                    </a:ext>
                  </a:extLst>
                </a:gridCol>
                <a:gridCol w="2397457">
                  <a:extLst>
                    <a:ext uri="{9D8B030D-6E8A-4147-A177-3AD203B41FA5}">
                      <a16:colId xmlns:a16="http://schemas.microsoft.com/office/drawing/2014/main" val="3189403912"/>
                    </a:ext>
                  </a:extLst>
                </a:gridCol>
              </a:tblGrid>
              <a:tr h="0">
                <a:tc gridSpan="4">
                  <a:txBody>
                    <a:bodyPr/>
                    <a:lstStyle/>
                    <a:p>
                      <a:pPr algn="ctr"/>
                      <a:r>
                        <a:rPr lang="fr-FR" dirty="0"/>
                        <a:t>À partir de : Première 2021-2022 – Terminale 2022-2023</a:t>
                      </a: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036661653"/>
                  </a:ext>
                </a:extLst>
              </a:tr>
              <a:tr h="370840">
                <a:tc>
                  <a:txBody>
                    <a:bodyPr/>
                    <a:lstStyle/>
                    <a:p>
                      <a:r>
                        <a:rPr lang="fr-FR" dirty="0"/>
                        <a:t>Tronc commun</a:t>
                      </a:r>
                    </a:p>
                  </a:txBody>
                  <a:tcPr/>
                </a:tc>
                <a:tc>
                  <a:txBody>
                    <a:bodyPr/>
                    <a:lstStyle/>
                    <a:p>
                      <a:r>
                        <a:rPr lang="fr-FR" dirty="0"/>
                        <a:t>Enseignement scientifique (voie générale) </a:t>
                      </a:r>
                    </a:p>
                    <a:p>
                      <a:r>
                        <a:rPr lang="fr-FR" b="1" dirty="0"/>
                        <a:t>ou</a:t>
                      </a:r>
                      <a:r>
                        <a:rPr lang="fr-FR" dirty="0"/>
                        <a:t> </a:t>
                      </a:r>
                    </a:p>
                    <a:p>
                      <a:r>
                        <a:rPr lang="fr-FR" dirty="0"/>
                        <a:t>Mathématiques (voie technologique)</a:t>
                      </a:r>
                      <a:br>
                        <a:rPr lang="fr-FR" dirty="0"/>
                      </a:br>
                      <a:endParaRPr lang="fr-FR" dirty="0"/>
                    </a:p>
                  </a:txBody>
                  <a:tcPr/>
                </a:tc>
                <a:tc>
                  <a:txBody>
                    <a:bodyPr/>
                    <a:lstStyle/>
                    <a:p>
                      <a:endParaRPr lang="fr-FR" dirty="0"/>
                    </a:p>
                    <a:p>
                      <a:r>
                        <a:rPr lang="fr-FR" dirty="0"/>
                        <a:t>Coef 3 pour la Première</a:t>
                      </a:r>
                    </a:p>
                    <a:p>
                      <a:r>
                        <a:rPr lang="fr-FR" dirty="0"/>
                        <a:t>Coef 3 pour la Terminale</a:t>
                      </a:r>
                    </a:p>
                    <a:p>
                      <a:endParaRPr lang="fr-FR" dirty="0"/>
                    </a:p>
                  </a:txBody>
                  <a:tcPr/>
                </a:tc>
                <a:tc>
                  <a:txBody>
                    <a:bodyPr/>
                    <a:lstStyle/>
                    <a:p>
                      <a:r>
                        <a:rPr lang="fr-FR" dirty="0"/>
                        <a:t>Moyenne des moyennes trimestrielles ou semestrielles </a:t>
                      </a:r>
                    </a:p>
                  </a:txBody>
                  <a:tcPr/>
                </a:tc>
                <a:extLst>
                  <a:ext uri="{0D108BD9-81ED-4DB2-BD59-A6C34878D82A}">
                    <a16:rowId xmlns:a16="http://schemas.microsoft.com/office/drawing/2014/main" val="3699665668"/>
                  </a:ext>
                </a:extLst>
              </a:tr>
              <a:tr h="370840">
                <a:tc gridSpan="2">
                  <a:txBody>
                    <a:bodyPr/>
                    <a:lstStyle/>
                    <a:p>
                      <a:endParaRPr lang="fr-FR" dirty="0"/>
                    </a:p>
                    <a:p>
                      <a:r>
                        <a:rPr lang="fr-FR" dirty="0"/>
                        <a:t>Enseignement de spécialité non poursuivi en terminale</a:t>
                      </a:r>
                    </a:p>
                  </a:txBody>
                  <a:tcPr/>
                </a:tc>
                <a:tc hMerge="1">
                  <a:txBody>
                    <a:bodyPr/>
                    <a:lstStyle/>
                    <a:p>
                      <a:endParaRPr lang="fr-FR" dirty="0"/>
                    </a:p>
                  </a:txBody>
                  <a:tcPr/>
                </a:tc>
                <a:tc>
                  <a:txBody>
                    <a:bodyPr/>
                    <a:lstStyle/>
                    <a:p>
                      <a:endParaRPr lang="fr-FR" dirty="0"/>
                    </a:p>
                    <a:p>
                      <a:r>
                        <a:rPr lang="fr-FR" dirty="0"/>
                        <a:t>Coef 8 en Première</a:t>
                      </a:r>
                    </a:p>
                  </a:txBody>
                  <a:tcPr/>
                </a:tc>
                <a:tc>
                  <a:txBody>
                    <a:bodyPr/>
                    <a:lstStyle/>
                    <a:p>
                      <a:r>
                        <a:rPr lang="fr-FR" dirty="0"/>
                        <a:t>Moyenne des moyennes trimestrielles ou semestrielles de Première</a:t>
                      </a:r>
                    </a:p>
                  </a:txBody>
                  <a:tcPr/>
                </a:tc>
                <a:extLst>
                  <a:ext uri="{0D108BD9-81ED-4DB2-BD59-A6C34878D82A}">
                    <a16:rowId xmlns:a16="http://schemas.microsoft.com/office/drawing/2014/main" val="506613892"/>
                  </a:ext>
                </a:extLst>
              </a:tr>
            </a:tbl>
          </a:graphicData>
        </a:graphic>
      </p:graphicFrame>
    </p:spTree>
    <p:extLst>
      <p:ext uri="{BB962C8B-B14F-4D97-AF65-F5344CB8AC3E}">
        <p14:creationId xmlns:p14="http://schemas.microsoft.com/office/powerpoint/2010/main" val="1121168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dirty="0"/>
              <a:t>L’évaluation dans le cadre du contrôle continu</a:t>
            </a:r>
            <a:endParaRPr dirty="0"/>
          </a:p>
        </p:txBody>
      </p:sp>
      <p:sp>
        <p:nvSpPr>
          <p:cNvPr id="5" name="Espace réservé du contenu 2"/>
          <p:cNvSpPr>
            <a:spLocks noGrp="1"/>
          </p:cNvSpPr>
          <p:nvPr>
            <p:ph idx="1"/>
          </p:nvPr>
        </p:nvSpPr>
        <p:spPr bwMode="auto"/>
        <p:txBody>
          <a:bodyPr>
            <a:normAutofit/>
          </a:bodyPr>
          <a:lstStyle/>
          <a:p>
            <a:pPr marL="0" indent="0">
              <a:buNone/>
            </a:pPr>
            <a:endParaRPr lang="fr-FR" b="1" dirty="0"/>
          </a:p>
          <a:p>
            <a:pPr marL="0" indent="0">
              <a:buNone/>
            </a:pPr>
            <a:endParaRPr lang="fr-FR" b="1" dirty="0"/>
          </a:p>
          <a:p>
            <a:pPr marL="0" indent="0">
              <a:buNone/>
            </a:pPr>
            <a:endParaRPr lang="fr-FR" b="1" dirty="0"/>
          </a:p>
          <a:p>
            <a:pPr marL="0" indent="0">
              <a:buNone/>
            </a:pPr>
            <a:r>
              <a:rPr lang="fr-FR" b="1" dirty="0">
                <a:hlinkClick r:id="rId3"/>
              </a:rPr>
              <a:t>Note de service du 28 juillet 21 </a:t>
            </a:r>
            <a:r>
              <a:rPr lang="fr-FR" dirty="0"/>
              <a:t>: </a:t>
            </a:r>
            <a:r>
              <a:rPr lang="fr-FR" b="1" dirty="0"/>
              <a:t>un projet d’évaluation dans chaque lycée</a:t>
            </a:r>
          </a:p>
          <a:p>
            <a:pPr lvl="0"/>
            <a:endParaRPr lang="fr-FR" dirty="0"/>
          </a:p>
          <a:p>
            <a:pPr lvl="0"/>
            <a:endParaRPr lang="fr-FR" dirty="0"/>
          </a:p>
          <a:p>
            <a:pPr lvl="0"/>
            <a:endParaRPr lang="fr-FR" dirty="0"/>
          </a:p>
          <a:p>
            <a:pPr marL="0" lvl="0" indent="0">
              <a:buNone/>
            </a:pPr>
            <a:r>
              <a:rPr lang="fr-FR" b="1" dirty="0"/>
              <a:t>Le </a:t>
            </a:r>
            <a:r>
              <a:rPr lang="fr-FR" b="1" dirty="0">
                <a:hlinkClick r:id="rId4"/>
              </a:rPr>
              <a:t>guide de l’évaluation</a:t>
            </a:r>
            <a:r>
              <a:rPr lang="fr-FR" b="1" dirty="0"/>
              <a:t> pour accompagner la rédaction de ce projet</a:t>
            </a:r>
          </a:p>
          <a:p>
            <a:pPr lvl="0"/>
            <a:endParaRPr lang="fr-FR" b="1" dirty="0"/>
          </a:p>
          <a:p>
            <a:pPr lvl="0"/>
            <a:endParaRPr lang="fr-FR" b="1" dirty="0"/>
          </a:p>
          <a:p>
            <a:pPr lvl="0"/>
            <a:endParaRPr lang="fr-FR" dirty="0"/>
          </a:p>
          <a:p>
            <a:pPr>
              <a:defRPr/>
            </a:pPr>
            <a:endParaRPr dirty="0"/>
          </a:p>
        </p:txBody>
      </p:sp>
    </p:spTree>
    <p:extLst>
      <p:ext uri="{BB962C8B-B14F-4D97-AF65-F5344CB8AC3E}">
        <p14:creationId xmlns:p14="http://schemas.microsoft.com/office/powerpoint/2010/main" val="282521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dirty="0"/>
              <a:t>L’évaluation dans le cadre du contrôle continu</a:t>
            </a:r>
            <a:endParaRPr dirty="0"/>
          </a:p>
        </p:txBody>
      </p:sp>
      <p:sp>
        <p:nvSpPr>
          <p:cNvPr id="5" name="Espace réservé du contenu 2"/>
          <p:cNvSpPr>
            <a:spLocks noGrp="1"/>
          </p:cNvSpPr>
          <p:nvPr>
            <p:ph idx="1"/>
          </p:nvPr>
        </p:nvSpPr>
        <p:spPr bwMode="auto"/>
        <p:txBody>
          <a:bodyPr>
            <a:normAutofit/>
          </a:bodyPr>
          <a:lstStyle/>
          <a:p>
            <a:pPr>
              <a:buFont typeface="Arial" panose="020B0604020202020204" pitchFamily="34" charset="0"/>
              <a:buChar char="•"/>
            </a:pPr>
            <a:r>
              <a:rPr lang="fr-FR" b="1" dirty="0"/>
              <a:t>Une réflexion pédagogique </a:t>
            </a:r>
            <a:r>
              <a:rPr lang="fr-FR" dirty="0"/>
              <a:t>visant à une évaluation plus fiable et plus équitable.</a:t>
            </a:r>
          </a:p>
          <a:p>
            <a:pPr marL="0" lvl="0" indent="0">
              <a:buNone/>
            </a:pPr>
            <a:endParaRPr lang="fr-FR" dirty="0"/>
          </a:p>
          <a:p>
            <a:r>
              <a:rPr lang="fr-FR" b="1" dirty="0"/>
              <a:t>Une diversité d’évaluations </a:t>
            </a:r>
            <a:r>
              <a:rPr lang="fr-FR" dirty="0"/>
              <a:t>nécessaire, identifiée et partagée :</a:t>
            </a:r>
          </a:p>
          <a:p>
            <a:endParaRPr lang="fr-FR" dirty="0"/>
          </a:p>
          <a:p>
            <a:pPr marL="274320" lvl="1" indent="0">
              <a:buNone/>
            </a:pPr>
            <a:r>
              <a:rPr lang="fr-FR" sz="2400" dirty="0"/>
              <a:t>des évaluations formatives, sommatives ; des évaluations à l’oral, des évaluations utilisant les TICE ; des exercices « flash », intermédiaires, à prise d’initiative, etc.</a:t>
            </a:r>
          </a:p>
          <a:p>
            <a:pPr marL="0" indent="0">
              <a:buNone/>
            </a:pPr>
            <a:endParaRPr lang="fr-FR" dirty="0"/>
          </a:p>
          <a:p>
            <a:r>
              <a:rPr lang="fr-FR" b="1" dirty="0"/>
              <a:t>Mutualisation</a:t>
            </a:r>
            <a:r>
              <a:rPr lang="fr-FR" dirty="0"/>
              <a:t> entre collègues sur les outils d’évaluation (on pourra s’appuyer sur des exercices issus de la Banque National de Sujets).</a:t>
            </a:r>
          </a:p>
          <a:p>
            <a:endParaRPr lang="fr-FR" b="1" dirty="0"/>
          </a:p>
          <a:p>
            <a:pPr marL="0" indent="0">
              <a:buNone/>
            </a:pPr>
            <a:endParaRPr lang="fr-FR" b="1" dirty="0"/>
          </a:p>
          <a:p>
            <a:endParaRPr lang="fr-FR" dirty="0"/>
          </a:p>
          <a:p>
            <a:pPr lvl="0"/>
            <a:endParaRPr lang="fr-FR" dirty="0"/>
          </a:p>
          <a:p>
            <a:pPr lvl="0"/>
            <a:endParaRPr lang="fr-FR" dirty="0"/>
          </a:p>
          <a:p>
            <a:pPr lvl="0"/>
            <a:endParaRPr lang="fr-FR" dirty="0"/>
          </a:p>
          <a:p>
            <a:pPr>
              <a:defRPr/>
            </a:pPr>
            <a:endParaRPr dirty="0"/>
          </a:p>
        </p:txBody>
      </p:sp>
    </p:spTree>
    <p:extLst>
      <p:ext uri="{BB962C8B-B14F-4D97-AF65-F5344CB8AC3E}">
        <p14:creationId xmlns:p14="http://schemas.microsoft.com/office/powerpoint/2010/main" val="3738455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normAutofit fontScale="90000"/>
          </a:bodyPr>
          <a:lstStyle/>
          <a:p>
            <a:pPr>
              <a:defRPr/>
            </a:pPr>
            <a:r>
              <a:rPr lang="fr-FR" dirty="0"/>
              <a:t>L’évaluation dans le cadre du contrôle continu</a:t>
            </a:r>
            <a:br>
              <a:rPr lang="fr-FR" dirty="0"/>
            </a:br>
            <a:r>
              <a:rPr lang="fr-FR" dirty="0"/>
              <a:t>Le cas de l’enseignement scientifique</a:t>
            </a:r>
            <a:endParaRPr dirty="0"/>
          </a:p>
        </p:txBody>
      </p:sp>
      <p:sp>
        <p:nvSpPr>
          <p:cNvPr id="5" name="Espace réservé du contenu 2"/>
          <p:cNvSpPr>
            <a:spLocks noGrp="1"/>
          </p:cNvSpPr>
          <p:nvPr>
            <p:ph idx="1"/>
          </p:nvPr>
        </p:nvSpPr>
        <p:spPr bwMode="auto"/>
        <p:txBody>
          <a:bodyPr>
            <a:normAutofit/>
          </a:bodyPr>
          <a:lstStyle/>
          <a:p>
            <a:pPr>
              <a:buFont typeface="Arial" panose="020B0604020202020204" pitchFamily="34" charset="0"/>
              <a:buChar char="•"/>
            </a:pPr>
            <a:endParaRPr lang="fr-FR" b="1" dirty="0"/>
          </a:p>
          <a:p>
            <a:pPr>
              <a:buFont typeface="Arial" panose="020B0604020202020204" pitchFamily="34" charset="0"/>
              <a:buChar char="•"/>
            </a:pPr>
            <a:r>
              <a:rPr lang="fr-FR" b="1" dirty="0"/>
              <a:t>Une évaluation </a:t>
            </a:r>
            <a:r>
              <a:rPr lang="fr-FR" dirty="0"/>
              <a:t>qui tient compte du caractère</a:t>
            </a:r>
            <a:r>
              <a:rPr lang="fr-FR" b="1" dirty="0"/>
              <a:t> pluridisciplinaire </a:t>
            </a:r>
            <a:r>
              <a:rPr lang="fr-FR" dirty="0"/>
              <a:t>de cet enseignement. L’usage des sujets de la BNS permet de s’assurer de la présence des trois disciplines dans les sujets à caractère sommatif.</a:t>
            </a:r>
          </a:p>
          <a:p>
            <a:pPr>
              <a:buFont typeface="Arial" panose="020B0604020202020204" pitchFamily="34" charset="0"/>
              <a:buChar char="•"/>
            </a:pPr>
            <a:endParaRPr lang="fr-FR" dirty="0"/>
          </a:p>
          <a:p>
            <a:pPr marL="0" lvl="0" indent="0">
              <a:buNone/>
            </a:pPr>
            <a:endParaRPr lang="fr-FR" dirty="0"/>
          </a:p>
          <a:p>
            <a:r>
              <a:rPr lang="fr-FR" b="1" dirty="0"/>
              <a:t>Une évaluation du projet expérimental et numérique </a:t>
            </a:r>
            <a:r>
              <a:rPr lang="fr-FR" dirty="0"/>
              <a:t>qui doit prendre toute sa place sur le deuxième ou troisième trimestre (ou second semestre) : un prise en compte de l’ordre de 50% sur le trimestre considéré.</a:t>
            </a:r>
          </a:p>
          <a:p>
            <a:endParaRPr lang="fr-FR" b="1" dirty="0"/>
          </a:p>
          <a:p>
            <a:pPr marL="0" indent="0">
              <a:buNone/>
            </a:pPr>
            <a:endParaRPr lang="fr-FR" b="1" dirty="0"/>
          </a:p>
          <a:p>
            <a:endParaRPr lang="fr-FR" dirty="0"/>
          </a:p>
          <a:p>
            <a:pPr lvl="0"/>
            <a:endParaRPr lang="fr-FR" dirty="0"/>
          </a:p>
          <a:p>
            <a:pPr lvl="0"/>
            <a:endParaRPr lang="fr-FR" dirty="0"/>
          </a:p>
          <a:p>
            <a:pPr lvl="0"/>
            <a:endParaRPr lang="fr-FR" dirty="0"/>
          </a:p>
          <a:p>
            <a:pPr>
              <a:defRPr/>
            </a:pPr>
            <a:endParaRPr dirty="0"/>
          </a:p>
        </p:txBody>
      </p:sp>
    </p:spTree>
    <p:extLst>
      <p:ext uri="{BB962C8B-B14F-4D97-AF65-F5344CB8AC3E}">
        <p14:creationId xmlns:p14="http://schemas.microsoft.com/office/powerpoint/2010/main" val="4039301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dirty="0">
                <a:solidFill>
                  <a:srgbClr val="C00000"/>
                </a:solidFill>
              </a:rPr>
              <a:t>Le Grand Oral</a:t>
            </a:r>
            <a:endParaRPr dirty="0"/>
          </a:p>
        </p:txBody>
      </p:sp>
      <p:sp>
        <p:nvSpPr>
          <p:cNvPr id="5" name="Espace réservé du contenu 2"/>
          <p:cNvSpPr>
            <a:spLocks noGrp="1"/>
          </p:cNvSpPr>
          <p:nvPr>
            <p:ph idx="1"/>
          </p:nvPr>
        </p:nvSpPr>
        <p:spPr bwMode="auto">
          <a:xfrm>
            <a:off x="577516" y="1524000"/>
            <a:ext cx="11004884" cy="5074024"/>
          </a:xfrm>
        </p:spPr>
        <p:txBody>
          <a:bodyPr/>
          <a:lstStyle/>
          <a:p>
            <a:pPr marL="450850" lvl="2" indent="-184150" defTabSz="450850">
              <a:lnSpc>
                <a:spcPct val="80000"/>
              </a:lnSpc>
              <a:buFontTx/>
              <a:buChar char="-"/>
              <a:defRPr/>
            </a:pPr>
            <a:r>
              <a:rPr lang="fr-FR" sz="2000" dirty="0">
                <a:hlinkClick r:id="rId3"/>
              </a:rPr>
              <a:t>Note de service du 27 juillet 2021</a:t>
            </a:r>
            <a:endParaRPr lang="fr-FR" sz="2000" dirty="0"/>
          </a:p>
          <a:p>
            <a:pPr marL="450850" lvl="2" indent="-184150" defTabSz="450850">
              <a:lnSpc>
                <a:spcPct val="80000"/>
              </a:lnSpc>
              <a:buFontTx/>
              <a:buChar char="-"/>
              <a:defRPr/>
            </a:pPr>
            <a:endParaRPr lang="fr-FR" sz="2000" dirty="0"/>
          </a:p>
          <a:p>
            <a:pPr marL="450850" lvl="2" indent="-184150" defTabSz="450850">
              <a:lnSpc>
                <a:spcPct val="80000"/>
              </a:lnSpc>
              <a:buFontTx/>
              <a:buChar char="-"/>
              <a:defRPr/>
            </a:pPr>
            <a:r>
              <a:rPr lang="fr-FR" sz="2000" dirty="0"/>
              <a:t>Le candidat dispose du support qu’il a préparé pendant les 20 min de préparation pour son exposé.</a:t>
            </a:r>
          </a:p>
          <a:p>
            <a:pPr marL="450850" lvl="2" indent="-184150" defTabSz="450850">
              <a:lnSpc>
                <a:spcPct val="80000"/>
              </a:lnSpc>
              <a:buFontTx/>
              <a:buChar char="-"/>
              <a:defRPr/>
            </a:pPr>
            <a:endParaRPr lang="fr-FR" sz="2000" dirty="0"/>
          </a:p>
          <a:p>
            <a:pPr marL="450850" lvl="2" indent="-184150" defTabSz="450850">
              <a:lnSpc>
                <a:spcPct val="80000"/>
              </a:lnSpc>
              <a:buFontTx/>
              <a:buChar char="-"/>
              <a:defRPr/>
            </a:pPr>
            <a:endParaRPr lang="fr-FR" sz="2000" dirty="0"/>
          </a:p>
          <a:p>
            <a:pPr marL="450850" lvl="2" indent="-184150" defTabSz="450850">
              <a:lnSpc>
                <a:spcPct val="80000"/>
              </a:lnSpc>
              <a:buFontTx/>
              <a:buChar char="-"/>
              <a:defRPr/>
            </a:pPr>
            <a:r>
              <a:rPr lang="fr-FR" sz="2000" dirty="0"/>
              <a:t>Documents ressources:</a:t>
            </a:r>
          </a:p>
          <a:p>
            <a:pPr marL="450850" lvl="2" indent="-184150" defTabSz="450850">
              <a:lnSpc>
                <a:spcPct val="80000"/>
              </a:lnSpc>
              <a:buFontTx/>
              <a:buChar char="-"/>
              <a:defRPr/>
            </a:pPr>
            <a:endParaRPr lang="fr-FR" sz="2000" dirty="0"/>
          </a:p>
          <a:p>
            <a:pPr marL="725170" lvl="3" indent="-184150" defTabSz="450850">
              <a:lnSpc>
                <a:spcPct val="80000"/>
              </a:lnSpc>
              <a:buFontTx/>
              <a:buChar char="-"/>
              <a:defRPr/>
            </a:pPr>
            <a:r>
              <a:rPr lang="fr-FR" sz="2000" dirty="0">
                <a:hlinkClick r:id="rId4"/>
              </a:rPr>
              <a:t>Réflexions et pistes pour le Grand Oral au baccalauréat</a:t>
            </a:r>
            <a:endParaRPr lang="fr-FR" sz="2000" dirty="0"/>
          </a:p>
          <a:p>
            <a:pPr marL="725170" lvl="3" indent="-184150" defTabSz="450850">
              <a:lnSpc>
                <a:spcPct val="80000"/>
              </a:lnSpc>
              <a:buFontTx/>
              <a:buChar char="-"/>
              <a:defRPr/>
            </a:pPr>
            <a:endParaRPr lang="fr-FR" sz="2000" dirty="0"/>
          </a:p>
          <a:p>
            <a:pPr marL="725170" lvl="3" indent="-184150" defTabSz="450850">
              <a:lnSpc>
                <a:spcPct val="80000"/>
              </a:lnSpc>
              <a:buFontTx/>
              <a:buChar char="-"/>
              <a:defRPr/>
            </a:pPr>
            <a:r>
              <a:rPr lang="fr-FR" sz="2000" dirty="0">
                <a:hlinkClick r:id="rId5"/>
              </a:rPr>
              <a:t>Pratiquer l’oral en mathématiques</a:t>
            </a:r>
            <a:endParaRPr lang="fr-FR" sz="2000" dirty="0"/>
          </a:p>
          <a:p>
            <a:pPr marL="450850" lvl="2" indent="-184150" defTabSz="450850">
              <a:lnSpc>
                <a:spcPct val="80000"/>
              </a:lnSpc>
              <a:buFontTx/>
              <a:buChar char="-"/>
              <a:defRPr/>
            </a:pPr>
            <a:endParaRPr lang="fr-FR" sz="2000" dirty="0"/>
          </a:p>
          <a:p>
            <a:pPr marL="450850" lvl="2" indent="-184150" defTabSz="450850">
              <a:lnSpc>
                <a:spcPct val="80000"/>
              </a:lnSpc>
              <a:buFontTx/>
              <a:buChar char="-"/>
              <a:defRPr/>
            </a:pPr>
            <a:endParaRPr lang="fr-FR" sz="2000" dirty="0"/>
          </a:p>
          <a:p>
            <a:pPr marL="450850" lvl="2" indent="-184150" defTabSz="450850">
              <a:lnSpc>
                <a:spcPct val="80000"/>
              </a:lnSpc>
              <a:buFontTx/>
              <a:buChar char="-"/>
              <a:defRPr/>
            </a:pPr>
            <a:r>
              <a:rPr lang="fr-FR" sz="2000" b="1" u="sng" dirty="0"/>
              <a:t>Rappel :</a:t>
            </a:r>
            <a:r>
              <a:rPr lang="fr-FR" sz="2000" dirty="0"/>
              <a:t> des Formations à Initiative Locale (FIL) peuvent être demandées</a:t>
            </a:r>
          </a:p>
        </p:txBody>
      </p:sp>
    </p:spTree>
    <p:extLst>
      <p:ext uri="{BB962C8B-B14F-4D97-AF65-F5344CB8AC3E}">
        <p14:creationId xmlns:p14="http://schemas.microsoft.com/office/powerpoint/2010/main" val="4179532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372533" y="3071884"/>
            <a:ext cx="11430000" cy="990600"/>
          </a:xfrm>
        </p:spPr>
        <p:txBody>
          <a:bodyPr>
            <a:noAutofit/>
          </a:bodyPr>
          <a:lstStyle/>
          <a:p>
            <a:pPr algn="ctr">
              <a:defRPr/>
            </a:pPr>
            <a:r>
              <a:rPr lang="fr-FR" sz="3600" dirty="0"/>
              <a:t>Des ressources pour travailler des compétences variées</a:t>
            </a:r>
            <a:endParaRPr sz="3600" dirty="0"/>
          </a:p>
        </p:txBody>
      </p:sp>
    </p:spTree>
    <p:extLst>
      <p:ext uri="{BB962C8B-B14F-4D97-AF65-F5344CB8AC3E}">
        <p14:creationId xmlns:p14="http://schemas.microsoft.com/office/powerpoint/2010/main" val="62965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95701" y="3071884"/>
            <a:ext cx="10972800" cy="990600"/>
          </a:xfrm>
        </p:spPr>
        <p:txBody>
          <a:bodyPr>
            <a:noAutofit/>
          </a:bodyPr>
          <a:lstStyle/>
          <a:p>
            <a:pPr algn="ctr">
              <a:defRPr/>
            </a:pPr>
            <a:r>
              <a:rPr lang="fr-FR" sz="6000" dirty="0"/>
              <a:t>Lycée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normAutofit fontScale="90000"/>
          </a:bodyPr>
          <a:lstStyle/>
          <a:p>
            <a:pPr>
              <a:defRPr/>
            </a:pPr>
            <a:r>
              <a:rPr lang="fr-FR" dirty="0"/>
              <a:t>Mobiliser des connaissances variées</a:t>
            </a:r>
            <a:br>
              <a:rPr lang="fr-FR" dirty="0"/>
            </a:br>
            <a:r>
              <a:rPr lang="fr-FR" dirty="0"/>
              <a:t>Automatismes – Oral </a:t>
            </a:r>
            <a:endParaRPr dirty="0"/>
          </a:p>
        </p:txBody>
      </p:sp>
      <p:pic>
        <p:nvPicPr>
          <p:cNvPr id="7" name="Image 6"/>
          <p:cNvPicPr>
            <a:picLocks noChangeAspect="1"/>
          </p:cNvPicPr>
          <p:nvPr/>
        </p:nvPicPr>
        <p:blipFill>
          <a:blip r:embed="rId3"/>
          <a:stretch>
            <a:fillRect/>
          </a:stretch>
        </p:blipFill>
        <p:spPr>
          <a:xfrm>
            <a:off x="185142" y="1524000"/>
            <a:ext cx="7989994" cy="869659"/>
          </a:xfrm>
          <a:prstGeom prst="rect">
            <a:avLst/>
          </a:prstGeom>
        </p:spPr>
      </p:pic>
      <p:pic>
        <p:nvPicPr>
          <p:cNvPr id="8" name="Image 7"/>
          <p:cNvPicPr>
            <a:picLocks noChangeAspect="1"/>
          </p:cNvPicPr>
          <p:nvPr/>
        </p:nvPicPr>
        <p:blipFill>
          <a:blip r:embed="rId4"/>
          <a:stretch>
            <a:fillRect/>
          </a:stretch>
        </p:blipFill>
        <p:spPr>
          <a:xfrm>
            <a:off x="4180139" y="2665801"/>
            <a:ext cx="7870666" cy="1436915"/>
          </a:xfrm>
          <a:prstGeom prst="rect">
            <a:avLst/>
          </a:prstGeom>
        </p:spPr>
      </p:pic>
      <p:pic>
        <p:nvPicPr>
          <p:cNvPr id="9" name="Image 8"/>
          <p:cNvPicPr>
            <a:picLocks noChangeAspect="1"/>
          </p:cNvPicPr>
          <p:nvPr/>
        </p:nvPicPr>
        <p:blipFill>
          <a:blip r:embed="rId5"/>
          <a:stretch>
            <a:fillRect/>
          </a:stretch>
        </p:blipFill>
        <p:spPr>
          <a:xfrm>
            <a:off x="339550" y="4420570"/>
            <a:ext cx="6721870" cy="1888790"/>
          </a:xfrm>
          <a:prstGeom prst="rect">
            <a:avLst/>
          </a:prstGeom>
        </p:spPr>
      </p:pic>
      <p:sp>
        <p:nvSpPr>
          <p:cNvPr id="10" name="ZoneTexte 9"/>
          <p:cNvSpPr txBox="1"/>
          <p:nvPr/>
        </p:nvSpPr>
        <p:spPr>
          <a:xfrm>
            <a:off x="9121142" y="5042688"/>
            <a:ext cx="2731308" cy="1600438"/>
          </a:xfrm>
          <a:prstGeom prst="rect">
            <a:avLst/>
          </a:prstGeom>
          <a:noFill/>
        </p:spPr>
        <p:txBody>
          <a:bodyPr wrap="square" rtlCol="0">
            <a:spAutoFit/>
          </a:bodyPr>
          <a:lstStyle/>
          <a:p>
            <a:r>
              <a:rPr lang="fr-FR" sz="1600" dirty="0">
                <a:solidFill>
                  <a:srgbClr val="0070C0"/>
                </a:solidFill>
              </a:rPr>
              <a:t>Petit rappel accès BNS :</a:t>
            </a:r>
          </a:p>
          <a:p>
            <a:r>
              <a:rPr lang="fr-FR" sz="1600" dirty="0">
                <a:solidFill>
                  <a:srgbClr val="0070C0"/>
                </a:solidFill>
              </a:rPr>
              <a:t>Ariane (Versailles)</a:t>
            </a:r>
          </a:p>
          <a:p>
            <a:r>
              <a:rPr lang="fr-FR" sz="1600" dirty="0">
                <a:solidFill>
                  <a:srgbClr val="0070C0"/>
                </a:solidFill>
                <a:sym typeface="Wingdings" panose="05000000000000000000" pitchFamily="2" charset="2"/>
              </a:rPr>
              <a:t></a:t>
            </a:r>
            <a:r>
              <a:rPr lang="fr-FR" sz="1600" dirty="0" err="1">
                <a:solidFill>
                  <a:srgbClr val="0070C0"/>
                </a:solidFill>
              </a:rPr>
              <a:t>Arena</a:t>
            </a:r>
            <a:r>
              <a:rPr lang="fr-FR" sz="1600" dirty="0">
                <a:solidFill>
                  <a:srgbClr val="0070C0"/>
                </a:solidFill>
              </a:rPr>
              <a:t> </a:t>
            </a:r>
          </a:p>
          <a:p>
            <a:r>
              <a:rPr lang="fr-FR" sz="1600" dirty="0">
                <a:solidFill>
                  <a:srgbClr val="0070C0"/>
                </a:solidFill>
                <a:sym typeface="Wingdings" panose="05000000000000000000" pitchFamily="2" charset="2"/>
              </a:rPr>
              <a:t>Examens et concours</a:t>
            </a:r>
          </a:p>
          <a:p>
            <a:r>
              <a:rPr lang="fr-FR" sz="1600" dirty="0">
                <a:solidFill>
                  <a:srgbClr val="0070C0"/>
                </a:solidFill>
                <a:sym typeface="Wingdings" panose="05000000000000000000" pitchFamily="2" charset="2"/>
              </a:rPr>
              <a:t>BNS – Enseignant</a:t>
            </a:r>
          </a:p>
          <a:p>
            <a:endParaRPr lang="fr-FR" dirty="0"/>
          </a:p>
        </p:txBody>
      </p:sp>
    </p:spTree>
    <p:extLst>
      <p:ext uri="{BB962C8B-B14F-4D97-AF65-F5344CB8AC3E}">
        <p14:creationId xmlns:p14="http://schemas.microsoft.com/office/powerpoint/2010/main" val="325513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8FA43E-EF63-0141-9C98-348FB2003B03}"/>
              </a:ext>
            </a:extLst>
          </p:cNvPr>
          <p:cNvSpPr>
            <a:spLocks noGrp="1"/>
          </p:cNvSpPr>
          <p:nvPr>
            <p:ph idx="1"/>
          </p:nvPr>
        </p:nvSpPr>
        <p:spPr>
          <a:xfrm>
            <a:off x="609600" y="1524000"/>
            <a:ext cx="10972800" cy="5463360"/>
          </a:xfrm>
        </p:spPr>
        <p:txBody>
          <a:bodyPr/>
          <a:lstStyle/>
          <a:p>
            <a:pPr marL="0" indent="0">
              <a:buNone/>
            </a:pPr>
            <a:r>
              <a:rPr lang="fr-FR" b="1" dirty="0">
                <a:solidFill>
                  <a:srgbClr val="0070C0"/>
                </a:solidFill>
              </a:rPr>
              <a:t>Exemple 1</a:t>
            </a:r>
          </a:p>
          <a:p>
            <a:pPr marL="0" indent="0">
              <a:buNone/>
            </a:pPr>
            <a:endParaRPr lang="fr-FR" b="1" dirty="0">
              <a:solidFill>
                <a:srgbClr val="0070C0"/>
              </a:solidFill>
            </a:endParaRPr>
          </a:p>
          <a:p>
            <a:pPr marL="0" indent="0">
              <a:buNone/>
            </a:pPr>
            <a:endParaRPr lang="fr-FR" b="1" dirty="0">
              <a:solidFill>
                <a:srgbClr val="0070C0"/>
              </a:solidFill>
            </a:endParaRPr>
          </a:p>
        </p:txBody>
      </p:sp>
      <p:sp>
        <p:nvSpPr>
          <p:cNvPr id="4" name="ZoneTexte 3">
            <a:extLst>
              <a:ext uri="{FF2B5EF4-FFF2-40B4-BE49-F238E27FC236}">
                <a16:creationId xmlns:a16="http://schemas.microsoft.com/office/drawing/2014/main" id="{B5F5D7D3-1CCA-A246-9936-4258BA0E688E}"/>
              </a:ext>
            </a:extLst>
          </p:cNvPr>
          <p:cNvSpPr txBox="1"/>
          <p:nvPr/>
        </p:nvSpPr>
        <p:spPr>
          <a:xfrm>
            <a:off x="1062990" y="1953108"/>
            <a:ext cx="7981672" cy="3693319"/>
          </a:xfrm>
          <a:prstGeom prst="rect">
            <a:avLst/>
          </a:prstGeom>
          <a:noFill/>
        </p:spPr>
        <p:txBody>
          <a:bodyPr wrap="none" rtlCol="0">
            <a:spAutoFit/>
          </a:bodyPr>
          <a:lstStyle/>
          <a:p>
            <a:r>
              <a:rPr lang="fr-FR" dirty="0"/>
              <a:t>On considère la figure suivante dans laquelle les points A,B, C sont alignés.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solidFill>
                  <a:srgbClr val="00B050"/>
                </a:solidFill>
              </a:rPr>
              <a:t>Quelle(s) question(s) se poser ?</a:t>
            </a:r>
          </a:p>
        </p:txBody>
      </p:sp>
      <p:pic>
        <p:nvPicPr>
          <p:cNvPr id="6" name="Image 5">
            <a:extLst>
              <a:ext uri="{FF2B5EF4-FFF2-40B4-BE49-F238E27FC236}">
                <a16:creationId xmlns:a16="http://schemas.microsoft.com/office/drawing/2014/main" id="{99716CD0-B596-934B-A00F-3371B5B63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6350" y="2391585"/>
            <a:ext cx="4559300" cy="2882900"/>
          </a:xfrm>
          <a:prstGeom prst="rect">
            <a:avLst/>
          </a:prstGeom>
        </p:spPr>
      </p:pic>
      <p:sp>
        <p:nvSpPr>
          <p:cNvPr id="8" name="Titre 1">
            <a:extLst>
              <a:ext uri="{FF2B5EF4-FFF2-40B4-BE49-F238E27FC236}">
                <a16:creationId xmlns:a16="http://schemas.microsoft.com/office/drawing/2014/main" id="{CF0D29C0-8B4C-504C-AFB9-966606BDB013}"/>
              </a:ext>
            </a:extLst>
          </p:cNvPr>
          <p:cNvSpPr>
            <a:spLocks noGrp="1"/>
          </p:cNvSpPr>
          <p:nvPr>
            <p:ph type="title"/>
          </p:nvPr>
        </p:nvSpPr>
        <p:spPr>
          <a:xfrm>
            <a:off x="609600" y="533400"/>
            <a:ext cx="10972800" cy="990600"/>
          </a:xfrm>
        </p:spPr>
        <p:txBody>
          <a:bodyPr>
            <a:normAutofit fontScale="90000"/>
          </a:bodyPr>
          <a:lstStyle/>
          <a:p>
            <a:r>
              <a:rPr lang="fr-FR" dirty="0"/>
              <a:t>Mobiliser des compétences variées </a:t>
            </a:r>
            <a:br>
              <a:rPr lang="fr-FR" dirty="0"/>
            </a:br>
            <a:r>
              <a:rPr lang="fr-FR" dirty="0"/>
              <a:t>Chercher – Communiquer</a:t>
            </a:r>
          </a:p>
        </p:txBody>
      </p:sp>
    </p:spTree>
    <p:extLst>
      <p:ext uri="{BB962C8B-B14F-4D97-AF65-F5344CB8AC3E}">
        <p14:creationId xmlns:p14="http://schemas.microsoft.com/office/powerpoint/2010/main" val="3825236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F91A95-95CE-1A4A-86CE-EDB4EE8CF941}"/>
              </a:ext>
            </a:extLst>
          </p:cNvPr>
          <p:cNvSpPr>
            <a:spLocks noGrp="1"/>
          </p:cNvSpPr>
          <p:nvPr>
            <p:ph type="title"/>
          </p:nvPr>
        </p:nvSpPr>
        <p:spPr/>
        <p:txBody>
          <a:bodyPr>
            <a:normAutofit fontScale="90000"/>
          </a:bodyPr>
          <a:lstStyle/>
          <a:p>
            <a:r>
              <a:rPr lang="fr-FR" dirty="0"/>
              <a:t>Mobiliser des compétences variées </a:t>
            </a:r>
            <a:br>
              <a:rPr lang="fr-FR" dirty="0"/>
            </a:br>
            <a:r>
              <a:rPr lang="fr-FR" dirty="0"/>
              <a:t>Chercher – Communiquer</a:t>
            </a:r>
          </a:p>
        </p:txBody>
      </p:sp>
      <p:sp>
        <p:nvSpPr>
          <p:cNvPr id="3" name="Espace réservé du contenu 2">
            <a:extLst>
              <a:ext uri="{FF2B5EF4-FFF2-40B4-BE49-F238E27FC236}">
                <a16:creationId xmlns:a16="http://schemas.microsoft.com/office/drawing/2014/main" id="{5A73F386-E543-C04D-A937-A5FEBDBB6028}"/>
              </a:ext>
            </a:extLst>
          </p:cNvPr>
          <p:cNvSpPr>
            <a:spLocks noGrp="1"/>
          </p:cNvSpPr>
          <p:nvPr>
            <p:ph idx="1"/>
          </p:nvPr>
        </p:nvSpPr>
        <p:spPr/>
        <p:txBody>
          <a:bodyPr/>
          <a:lstStyle/>
          <a:p>
            <a:pPr marL="0" indent="0">
              <a:buNone/>
            </a:pPr>
            <a:r>
              <a:rPr lang="fr-FR" b="1" dirty="0">
                <a:solidFill>
                  <a:srgbClr val="0070C0"/>
                </a:solidFill>
              </a:rPr>
              <a:t>Exemple 2</a:t>
            </a:r>
          </a:p>
          <a:p>
            <a:pPr marL="0" indent="0">
              <a:buNone/>
            </a:pPr>
            <a:r>
              <a:rPr lang="fr-FR" b="1" dirty="0"/>
              <a:t>Un problème de construction</a:t>
            </a:r>
          </a:p>
          <a:p>
            <a:pPr marL="0" indent="0">
              <a:buNone/>
            </a:pPr>
            <a:r>
              <a:rPr lang="fr-FR" dirty="0"/>
              <a:t>Dans un triangle 𝑃𝑄𝑅 dont les angles sont tous aigus, on note respectivement 𝑆 et 𝑇 les pieds des hauteurs issues de 𝑃 et 𝑅.</a:t>
            </a:r>
          </a:p>
          <a:p>
            <a:pPr marL="0" indent="0">
              <a:buNone/>
            </a:pPr>
            <a:r>
              <a:rPr lang="fr-FR" dirty="0"/>
              <a:t>On suppose que 𝑃𝑇=1, 𝑇𝑄=4 et 𝑄𝑆=3.</a:t>
            </a:r>
          </a:p>
          <a:p>
            <a:pPr marL="457200" indent="-457200">
              <a:buFont typeface="+mj-lt"/>
              <a:buAutoNum type="arabicPeriod"/>
            </a:pPr>
            <a:r>
              <a:rPr lang="fr-FR" dirty="0"/>
              <a:t>Construire un tel triangle.</a:t>
            </a:r>
            <a:br>
              <a:rPr lang="fr-FR" dirty="0"/>
            </a:br>
            <a:r>
              <a:rPr lang="fr-FR" dirty="0"/>
              <a:t>Combien de possibilités a-t-on ?</a:t>
            </a:r>
          </a:p>
          <a:p>
            <a:pPr marL="457200" indent="-457200">
              <a:buFont typeface="+mj-lt"/>
              <a:buAutoNum type="arabicPeriod" startAt="2"/>
            </a:pPr>
            <a:r>
              <a:rPr lang="fr-FR" dirty="0"/>
              <a:t>Déterminer la distance 𝑆𝑅.</a:t>
            </a:r>
          </a:p>
          <a:p>
            <a:pPr marL="0" indent="0">
              <a:buNone/>
            </a:pPr>
            <a:endParaRPr lang="fr-FR" dirty="0"/>
          </a:p>
          <a:p>
            <a:pPr marL="0" indent="0">
              <a:buNone/>
            </a:pPr>
            <a:r>
              <a:rPr lang="fr-FR" dirty="0">
                <a:solidFill>
                  <a:srgbClr val="00B050"/>
                </a:solidFill>
              </a:rPr>
              <a:t>Raisonnement par analyse-synthèse.</a:t>
            </a:r>
          </a:p>
          <a:p>
            <a:pPr marL="0" indent="0">
              <a:buNone/>
            </a:pPr>
            <a:r>
              <a:rPr lang="fr-FR" dirty="0">
                <a:solidFill>
                  <a:srgbClr val="00B050"/>
                </a:solidFill>
              </a:rPr>
              <a:t>Réinvestissement du théorème de Pythagore, des triangles semblables.</a:t>
            </a:r>
          </a:p>
          <a:p>
            <a:pPr marL="0" indent="0">
              <a:buNone/>
            </a:pPr>
            <a:r>
              <a:rPr lang="fr-FR" dirty="0">
                <a:solidFill>
                  <a:srgbClr val="00B050"/>
                </a:solidFill>
              </a:rPr>
              <a:t>Utilisation d’un logiciel de géométrie dynamique.</a:t>
            </a:r>
          </a:p>
        </p:txBody>
      </p:sp>
      <p:pic>
        <p:nvPicPr>
          <p:cNvPr id="5" name="Image 4">
            <a:extLst>
              <a:ext uri="{FF2B5EF4-FFF2-40B4-BE49-F238E27FC236}">
                <a16:creationId xmlns:a16="http://schemas.microsoft.com/office/drawing/2014/main" id="{9F24C31F-FEBD-AB45-A896-C9E7CF0F429D}"/>
              </a:ext>
            </a:extLst>
          </p:cNvPr>
          <p:cNvPicPr>
            <a:picLocks noChangeAspect="1"/>
          </p:cNvPicPr>
          <p:nvPr/>
        </p:nvPicPr>
        <p:blipFill rotWithShape="1">
          <a:blip r:embed="rId3">
            <a:extLst>
              <a:ext uri="{28A0092B-C50C-407E-A947-70E740481C1C}">
                <a14:useLocalDpi xmlns:a14="http://schemas.microsoft.com/office/drawing/2010/main" val="0"/>
              </a:ext>
            </a:extLst>
          </a:blip>
          <a:srcRect l="58636" t="60564" r="9199" b="21349"/>
          <a:stretch/>
        </p:blipFill>
        <p:spPr>
          <a:xfrm>
            <a:off x="7015942" y="2786994"/>
            <a:ext cx="3108960" cy="2470806"/>
          </a:xfrm>
          <a:prstGeom prst="rect">
            <a:avLst/>
          </a:prstGeom>
        </p:spPr>
      </p:pic>
    </p:spTree>
    <p:extLst>
      <p:ext uri="{BB962C8B-B14F-4D97-AF65-F5344CB8AC3E}">
        <p14:creationId xmlns:p14="http://schemas.microsoft.com/office/powerpoint/2010/main" val="428960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8D5A08-CF38-694A-BA34-B65CA9B23CFE}"/>
              </a:ext>
            </a:extLst>
          </p:cNvPr>
          <p:cNvSpPr>
            <a:spLocks noGrp="1"/>
          </p:cNvSpPr>
          <p:nvPr>
            <p:ph type="title"/>
          </p:nvPr>
        </p:nvSpPr>
        <p:spPr/>
        <p:txBody>
          <a:bodyPr>
            <a:normAutofit fontScale="90000"/>
          </a:bodyPr>
          <a:lstStyle/>
          <a:p>
            <a:r>
              <a:rPr lang="fr-FR" dirty="0"/>
              <a:t>Mobiliser des compétences variées</a:t>
            </a:r>
            <a:br>
              <a:rPr lang="fr-FR" dirty="0"/>
            </a:br>
            <a:r>
              <a:rPr lang="fr-FR" dirty="0"/>
              <a:t>Représenter – Raisonner</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E487E56F-48FA-5740-ABB3-6BF1C49289C3}"/>
                  </a:ext>
                </a:extLst>
              </p:cNvPr>
              <p:cNvSpPr>
                <a:spLocks noGrp="1"/>
              </p:cNvSpPr>
              <p:nvPr>
                <p:ph idx="1"/>
              </p:nvPr>
            </p:nvSpPr>
            <p:spPr/>
            <p:txBody>
              <a:bodyPr>
                <a:normAutofit/>
              </a:bodyPr>
              <a:lstStyle/>
              <a:p>
                <a:pPr marL="0" indent="0">
                  <a:buNone/>
                </a:pPr>
                <a:r>
                  <a:rPr lang="fr-FR" b="1" dirty="0">
                    <a:solidFill>
                      <a:srgbClr val="0070C0"/>
                    </a:solidFill>
                  </a:rPr>
                  <a:t>Exemple 3 </a:t>
                </a:r>
              </a:p>
              <a:p>
                <a:pPr marL="0" indent="0">
                  <a:buNone/>
                </a:pPr>
                <a:r>
                  <a:rPr lang="fr-FR" dirty="0"/>
                  <a:t>Le nombre impair </a:t>
                </a:r>
                <a14:m>
                  <m:oMath xmlns:m="http://schemas.openxmlformats.org/officeDocument/2006/math">
                    <m:r>
                      <a:rPr lang="fr-FR" i="1">
                        <a:latin typeface="Cambria Math" panose="02040503050406030204" pitchFamily="18" charset="0"/>
                      </a:rPr>
                      <m:t>𝑚</m:t>
                    </m:r>
                  </m:oMath>
                </a14:m>
                <a:r>
                  <a:rPr lang="fr-FR" dirty="0"/>
                  <a:t> est un entier strictement positif composé de trois chiffres distincts (le chiffre des centaines étant non nul). </a:t>
                </a:r>
              </a:p>
              <a:p>
                <a:pPr marL="0" indent="0">
                  <a:buNone/>
                </a:pPr>
                <a:r>
                  <a:rPr lang="fr-FR" dirty="0"/>
                  <a:t>Sachant que le chiffre des centaines est égal au produit des chiffres des unités et des dizaines, quel est l'entier </a:t>
                </a:r>
                <a14:m>
                  <m:oMath xmlns:m="http://schemas.openxmlformats.org/officeDocument/2006/math">
                    <m:r>
                      <a:rPr lang="fr-FR" i="1">
                        <a:latin typeface="Cambria Math" panose="02040503050406030204" pitchFamily="18" charset="0"/>
                      </a:rPr>
                      <m:t>𝑚</m:t>
                    </m:r>
                  </m:oMath>
                </a14:m>
                <a:r>
                  <a:rPr lang="fr-FR" dirty="0"/>
                  <a:t>?</a:t>
                </a:r>
              </a:p>
              <a:p>
                <a:pPr marL="0" indent="0">
                  <a:buNone/>
                </a:pPr>
                <a:r>
                  <a:rPr lang="fr-FR" dirty="0"/>
                  <a:t> </a:t>
                </a:r>
              </a:p>
              <a:p>
                <a:endParaRPr lang="fr-FR" dirty="0"/>
              </a:p>
            </p:txBody>
          </p:sp>
        </mc:Choice>
        <mc:Fallback xmlns="">
          <p:sp>
            <p:nvSpPr>
              <p:cNvPr id="3" name="Espace réservé du contenu 2">
                <a:extLst>
                  <a:ext uri="{FF2B5EF4-FFF2-40B4-BE49-F238E27FC236}">
                    <a16:creationId xmlns:a16="http://schemas.microsoft.com/office/drawing/2014/main" id="{E487E56F-48FA-5740-ABB3-6BF1C49289C3}"/>
                  </a:ext>
                </a:extLst>
              </p:cNvPr>
              <p:cNvSpPr>
                <a:spLocks noGrp="1" noRot="1" noChangeAspect="1" noMove="1" noResize="1" noEditPoints="1" noAdjustHandles="1" noChangeArrowheads="1" noChangeShapeType="1" noTextEdit="1"/>
              </p:cNvSpPr>
              <p:nvPr>
                <p:ph idx="1"/>
              </p:nvPr>
            </p:nvSpPr>
            <p:spPr>
              <a:blipFill>
                <a:blip r:embed="rId3"/>
                <a:stretch>
                  <a:fillRect l="-833" t="-875" r="-1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126C58AF-3622-0B4F-81A1-3D101643E6FA}"/>
                  </a:ext>
                </a:extLst>
              </p:cNvPr>
              <p:cNvSpPr txBox="1"/>
              <p:nvPr/>
            </p:nvSpPr>
            <p:spPr>
              <a:xfrm>
                <a:off x="609600" y="4038600"/>
                <a:ext cx="7279759" cy="1938992"/>
              </a:xfrm>
              <a:prstGeom prst="rect">
                <a:avLst/>
              </a:prstGeom>
              <a:noFill/>
            </p:spPr>
            <p:txBody>
              <a:bodyPr wrap="square" rtlCol="0">
                <a:spAutoFit/>
              </a:bodyPr>
              <a:lstStyle/>
              <a:p>
                <a:r>
                  <a:rPr lang="fr-FR" sz="2400" dirty="0">
                    <a:solidFill>
                      <a:srgbClr val="00B050"/>
                    </a:solidFill>
                  </a:rPr>
                  <a:t>Représenter un nombre pour obtenir</a:t>
                </a:r>
              </a:p>
              <a:p>
                <a14:m>
                  <m:oMath xmlns:m="http://schemas.openxmlformats.org/officeDocument/2006/math">
                    <m:r>
                      <m:rPr>
                        <m:sty m:val="p"/>
                      </m:rPr>
                      <a:rPr lang="fr-FR" sz="2400">
                        <a:solidFill>
                          <a:srgbClr val="00B050"/>
                        </a:solidFill>
                        <a:latin typeface="Cambria Math" panose="02040503050406030204" pitchFamily="18" charset="0"/>
                      </a:rPr>
                      <m:t>m</m:t>
                    </m:r>
                    <m:r>
                      <a:rPr lang="fr-FR" sz="2400">
                        <a:solidFill>
                          <a:srgbClr val="00B050"/>
                        </a:solidFill>
                        <a:latin typeface="Cambria Math" panose="02040503050406030204" pitchFamily="18" charset="0"/>
                      </a:rPr>
                      <m:t>=100</m:t>
                    </m:r>
                    <m:r>
                      <m:rPr>
                        <m:sty m:val="p"/>
                      </m:rPr>
                      <a:rPr lang="fr-FR" sz="2400">
                        <a:solidFill>
                          <a:srgbClr val="00B050"/>
                        </a:solidFill>
                        <a:latin typeface="Cambria Math" panose="02040503050406030204" pitchFamily="18" charset="0"/>
                      </a:rPr>
                      <m:t>a</m:t>
                    </m:r>
                    <m:r>
                      <a:rPr lang="fr-FR" sz="2400">
                        <a:solidFill>
                          <a:srgbClr val="00B050"/>
                        </a:solidFill>
                        <a:latin typeface="Cambria Math" panose="02040503050406030204" pitchFamily="18" charset="0"/>
                      </a:rPr>
                      <m:t>+10</m:t>
                    </m:r>
                    <m:r>
                      <m:rPr>
                        <m:sty m:val="p"/>
                      </m:rPr>
                      <a:rPr lang="fr-FR" sz="2400">
                        <a:solidFill>
                          <a:srgbClr val="00B050"/>
                        </a:solidFill>
                        <a:latin typeface="Cambria Math" panose="02040503050406030204" pitchFamily="18" charset="0"/>
                      </a:rPr>
                      <m:t>b</m:t>
                    </m:r>
                    <m:r>
                      <a:rPr lang="fr-FR" sz="2400">
                        <a:solidFill>
                          <a:srgbClr val="00B050"/>
                        </a:solidFill>
                        <a:latin typeface="Cambria Math" panose="02040503050406030204" pitchFamily="18" charset="0"/>
                      </a:rPr>
                      <m:t>+</m:t>
                    </m:r>
                    <m:r>
                      <m:rPr>
                        <m:sty m:val="p"/>
                      </m:rPr>
                      <a:rPr lang="fr-FR" sz="2400">
                        <a:solidFill>
                          <a:srgbClr val="00B050"/>
                        </a:solidFill>
                        <a:latin typeface="Cambria Math" panose="02040503050406030204" pitchFamily="18" charset="0"/>
                      </a:rPr>
                      <m:t>c</m:t>
                    </m:r>
                  </m:oMath>
                </a14:m>
                <a:r>
                  <a:rPr lang="fr-FR" sz="2400" dirty="0">
                    <a:solidFill>
                      <a:srgbClr val="00B050"/>
                    </a:solidFill>
                  </a:rPr>
                  <a:t>, …</a:t>
                </a:r>
              </a:p>
              <a:p>
                <a:r>
                  <a:rPr lang="fr-FR" sz="2400" dirty="0">
                    <a:solidFill>
                      <a:srgbClr val="00B050"/>
                    </a:solidFill>
                  </a:rPr>
                  <a:t>Raisonner par disjonction de cas</a:t>
                </a:r>
              </a:p>
              <a:p>
                <a:r>
                  <a:rPr lang="fr-FR" sz="2400" dirty="0">
                    <a:solidFill>
                      <a:srgbClr val="00B050"/>
                    </a:solidFill>
                  </a:rPr>
                  <a:t>Traduire le texte en langage mathématique</a:t>
                </a:r>
              </a:p>
              <a:p>
                <a:endParaRPr lang="fr-FR" sz="2400" dirty="0">
                  <a:solidFill>
                    <a:srgbClr val="00B050"/>
                  </a:solidFill>
                </a:endParaRPr>
              </a:p>
            </p:txBody>
          </p:sp>
        </mc:Choice>
        <mc:Fallback xmlns="">
          <p:sp>
            <p:nvSpPr>
              <p:cNvPr id="4" name="ZoneTexte 3">
                <a:extLst>
                  <a:ext uri="{FF2B5EF4-FFF2-40B4-BE49-F238E27FC236}">
                    <a16:creationId xmlns:a16="http://schemas.microsoft.com/office/drawing/2014/main" id="{126C58AF-3622-0B4F-81A1-3D101643E6FA}"/>
                  </a:ext>
                </a:extLst>
              </p:cNvPr>
              <p:cNvSpPr txBox="1">
                <a:spLocks noRot="1" noChangeAspect="1" noMove="1" noResize="1" noEditPoints="1" noAdjustHandles="1" noChangeArrowheads="1" noChangeShapeType="1" noTextEdit="1"/>
              </p:cNvSpPr>
              <p:nvPr/>
            </p:nvSpPr>
            <p:spPr>
              <a:xfrm>
                <a:off x="609600" y="4038600"/>
                <a:ext cx="7279759" cy="1938992"/>
              </a:xfrm>
              <a:prstGeom prst="rect">
                <a:avLst/>
              </a:prstGeom>
              <a:blipFill>
                <a:blip r:embed="rId4"/>
                <a:stretch>
                  <a:fillRect l="-1256" t="-2201"/>
                </a:stretch>
              </a:blipFill>
            </p:spPr>
            <p:txBody>
              <a:bodyPr/>
              <a:lstStyle/>
              <a:p>
                <a:r>
                  <a:rPr lang="fr-FR">
                    <a:noFill/>
                  </a:rPr>
                  <a:t> </a:t>
                </a:r>
              </a:p>
            </p:txBody>
          </p:sp>
        </mc:Fallback>
      </mc:AlternateContent>
    </p:spTree>
    <p:extLst>
      <p:ext uri="{BB962C8B-B14F-4D97-AF65-F5344CB8AC3E}">
        <p14:creationId xmlns:p14="http://schemas.microsoft.com/office/powerpoint/2010/main" val="2644965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48EB6A-25F5-2647-9BF4-79ACF6F339D8}"/>
              </a:ext>
            </a:extLst>
          </p:cNvPr>
          <p:cNvSpPr>
            <a:spLocks noGrp="1"/>
          </p:cNvSpPr>
          <p:nvPr>
            <p:ph type="title"/>
          </p:nvPr>
        </p:nvSpPr>
        <p:spPr>
          <a:xfrm>
            <a:off x="609600" y="413480"/>
            <a:ext cx="10972800" cy="990600"/>
          </a:xfrm>
        </p:spPr>
        <p:txBody>
          <a:bodyPr>
            <a:normAutofit fontScale="90000"/>
          </a:bodyPr>
          <a:lstStyle/>
          <a:p>
            <a:r>
              <a:rPr lang="fr-FR" dirty="0"/>
              <a:t>Mobiliser des compétences variées</a:t>
            </a:r>
            <a:br>
              <a:rPr lang="fr-FR" dirty="0"/>
            </a:br>
            <a:r>
              <a:rPr lang="fr-FR" dirty="0"/>
              <a:t>Modéliser – Représenter </a:t>
            </a:r>
          </a:p>
        </p:txBody>
      </p:sp>
      <p:sp>
        <p:nvSpPr>
          <p:cNvPr id="3" name="Espace réservé du contenu 2">
            <a:extLst>
              <a:ext uri="{FF2B5EF4-FFF2-40B4-BE49-F238E27FC236}">
                <a16:creationId xmlns:a16="http://schemas.microsoft.com/office/drawing/2014/main" id="{2BF902C9-15B1-DA44-B7B5-E620A9A5956B}"/>
              </a:ext>
            </a:extLst>
          </p:cNvPr>
          <p:cNvSpPr>
            <a:spLocks noGrp="1"/>
          </p:cNvSpPr>
          <p:nvPr>
            <p:ph idx="1"/>
          </p:nvPr>
        </p:nvSpPr>
        <p:spPr>
          <a:xfrm>
            <a:off x="609600" y="1404080"/>
            <a:ext cx="10972800" cy="5002500"/>
          </a:xfrm>
        </p:spPr>
        <p:txBody>
          <a:bodyPr>
            <a:normAutofit/>
          </a:bodyPr>
          <a:lstStyle/>
          <a:p>
            <a:pPr marL="0" indent="0">
              <a:buNone/>
            </a:pPr>
            <a:r>
              <a:rPr lang="fr-FR" b="1" dirty="0">
                <a:solidFill>
                  <a:srgbClr val="0070C0"/>
                </a:solidFill>
              </a:rPr>
              <a:t>Exemple 4</a:t>
            </a:r>
          </a:p>
          <a:p>
            <a:pPr marL="0" indent="0">
              <a:buNone/>
            </a:pPr>
            <a:r>
              <a:rPr lang="fr-FR" b="1" dirty="0"/>
              <a:t>Encore une autre façon de compter…</a:t>
            </a:r>
            <a:endParaRPr lang="fr-FR" dirty="0"/>
          </a:p>
          <a:p>
            <a:pPr marL="0" indent="0">
              <a:buNone/>
            </a:pPr>
            <a:r>
              <a:rPr lang="fr-FR" dirty="0"/>
              <a:t>Ma grand-mère et moi fêtons nos anniversaires le même jour. Il y a cinq ans, elle avait cinq fois mon âge. Cette année, elle a quatre fois mon âge. Dans combien d’années aura-t-elle seulement trois fois mon âge ? </a:t>
            </a:r>
          </a:p>
          <a:p>
            <a:pPr marL="0" indent="0">
              <a:buNone/>
            </a:pPr>
            <a:endParaRPr lang="fr-FR" dirty="0"/>
          </a:p>
          <a:p>
            <a:pPr marL="0" indent="0">
              <a:buNone/>
            </a:pPr>
            <a:endParaRPr lang="fr-FR" dirty="0"/>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2701585E-3551-D349-BD9A-B644028154AF}"/>
                  </a:ext>
                </a:extLst>
              </p:cNvPr>
              <p:cNvSpPr txBox="1"/>
              <p:nvPr/>
            </p:nvSpPr>
            <p:spPr>
              <a:xfrm>
                <a:off x="1751365" y="5483250"/>
                <a:ext cx="4044697" cy="646331"/>
              </a:xfrm>
              <a:prstGeom prst="rect">
                <a:avLst/>
              </a:prstGeom>
              <a:noFill/>
            </p:spPr>
            <p:txBody>
              <a:bodyPr wrap="none" rtlCol="0">
                <a:spAutoFit/>
              </a:bodyPr>
              <a:lstStyle/>
              <a:p>
                <a:r>
                  <a:rPr lang="fr-FR" dirty="0"/>
                  <a:t>Barre</a:t>
                </a:r>
                <a14:m>
                  <m:oMath xmlns:m="http://schemas.openxmlformats.org/officeDocument/2006/math">
                    <m:r>
                      <a:rPr lang="fr-FR" i="1" dirty="0" smtClean="0">
                        <a:latin typeface="Cambria Math" panose="02040503050406030204" pitchFamily="18" charset="0"/>
                      </a:rPr>
                      <m:t>=20−5=15</m:t>
                    </m:r>
                  </m:oMath>
                </a14:m>
                <a:endParaRPr lang="fr-FR" dirty="0"/>
              </a:p>
              <a:p>
                <a:r>
                  <a:rPr lang="fr-FR" dirty="0"/>
                  <a:t>Donc j’ai 20 ans et ma grand-mère 80</a:t>
                </a:r>
              </a:p>
            </p:txBody>
          </p:sp>
        </mc:Choice>
        <mc:Fallback xmlns="">
          <p:sp>
            <p:nvSpPr>
              <p:cNvPr id="6" name="ZoneTexte 5">
                <a:extLst>
                  <a:ext uri="{FF2B5EF4-FFF2-40B4-BE49-F238E27FC236}">
                    <a16:creationId xmlns:a16="http://schemas.microsoft.com/office/drawing/2014/main" id="{2701585E-3551-D349-BD9A-B644028154AF}"/>
                  </a:ext>
                </a:extLst>
              </p:cNvPr>
              <p:cNvSpPr txBox="1">
                <a:spLocks noRot="1" noChangeAspect="1" noMove="1" noResize="1" noEditPoints="1" noAdjustHandles="1" noChangeArrowheads="1" noChangeShapeType="1" noTextEdit="1"/>
              </p:cNvSpPr>
              <p:nvPr/>
            </p:nvSpPr>
            <p:spPr>
              <a:xfrm>
                <a:off x="1751365" y="5483250"/>
                <a:ext cx="4044697" cy="646331"/>
              </a:xfrm>
              <a:prstGeom prst="rect">
                <a:avLst/>
              </a:prstGeom>
              <a:blipFill>
                <a:blip r:embed="rId4"/>
                <a:stretch>
                  <a:fillRect l="-1250" t="-3846" r="-312" b="-13462"/>
                </a:stretch>
              </a:blipFill>
            </p:spPr>
            <p:txBody>
              <a:bodyPr/>
              <a:lstStyle/>
              <a:p>
                <a:r>
                  <a:rPr lang="fr-FR">
                    <a:noFill/>
                  </a:rPr>
                  <a:t> </a:t>
                </a:r>
              </a:p>
            </p:txBody>
          </p:sp>
        </mc:Fallback>
      </mc:AlternateContent>
      <p:pic>
        <p:nvPicPr>
          <p:cNvPr id="9" name="Image 8" descr="Une image contenant table&#10;&#10;Description générée automatiquement">
            <a:extLst>
              <a:ext uri="{FF2B5EF4-FFF2-40B4-BE49-F238E27FC236}">
                <a16:creationId xmlns:a16="http://schemas.microsoft.com/office/drawing/2014/main" id="{E303448A-08D1-4C4D-A9FF-C60552A18E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3951" y="3320480"/>
            <a:ext cx="2870200" cy="3086100"/>
          </a:xfrm>
          <a:prstGeom prst="rect">
            <a:avLst/>
          </a:prstGeom>
        </p:spPr>
      </p:pic>
      <p:pic>
        <p:nvPicPr>
          <p:cNvPr id="7" name="Image 6">
            <a:extLst>
              <a:ext uri="{FF2B5EF4-FFF2-40B4-BE49-F238E27FC236}">
                <a16:creationId xmlns:a16="http://schemas.microsoft.com/office/drawing/2014/main" id="{FF6CFC9A-C550-D94E-8A15-1784C3DC0E30}"/>
              </a:ext>
            </a:extLst>
          </p:cNvPr>
          <p:cNvPicPr>
            <a:picLocks noChangeAspect="1"/>
          </p:cNvPicPr>
          <p:nvPr/>
        </p:nvPicPr>
        <p:blipFill rotWithShape="1">
          <a:blip r:embed="rId6">
            <a:extLst>
              <a:ext uri="{28A0092B-C50C-407E-A947-70E740481C1C}">
                <a14:useLocalDpi xmlns:a14="http://schemas.microsoft.com/office/drawing/2010/main" val="0"/>
              </a:ext>
            </a:extLst>
          </a:blip>
          <a:srcRect t="24669" r="7440" b="56072"/>
          <a:stretch/>
        </p:blipFill>
        <p:spPr>
          <a:xfrm>
            <a:off x="307507" y="3212894"/>
            <a:ext cx="7705230" cy="2270356"/>
          </a:xfrm>
          <a:prstGeom prst="rect">
            <a:avLst/>
          </a:prstGeom>
        </p:spPr>
      </p:pic>
    </p:spTree>
    <p:extLst>
      <p:ext uri="{BB962C8B-B14F-4D97-AF65-F5344CB8AC3E}">
        <p14:creationId xmlns:p14="http://schemas.microsoft.com/office/powerpoint/2010/main" val="43581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6AD7B8-36E3-5449-8D65-36F82EB59FCE}"/>
              </a:ext>
            </a:extLst>
          </p:cNvPr>
          <p:cNvSpPr>
            <a:spLocks noGrp="1"/>
          </p:cNvSpPr>
          <p:nvPr>
            <p:ph type="title"/>
          </p:nvPr>
        </p:nvSpPr>
        <p:spPr/>
        <p:txBody>
          <a:bodyPr/>
          <a:lstStyle/>
          <a:p>
            <a:r>
              <a:rPr lang="fr-FR" dirty="0"/>
              <a:t>Exercice et travail sur l’oral</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AEEBBAE5-524D-8048-8B99-864F4973AAA3}"/>
                  </a:ext>
                </a:extLst>
              </p:cNvPr>
              <p:cNvSpPr>
                <a:spLocks noGrp="1"/>
              </p:cNvSpPr>
              <p:nvPr>
                <p:ph idx="1"/>
              </p:nvPr>
            </p:nvSpPr>
            <p:spPr/>
            <p:txBody>
              <a:bodyPr>
                <a:normAutofit/>
              </a:bodyPr>
              <a:lstStyle/>
              <a:p>
                <a:pPr marL="0" indent="0">
                  <a:buNone/>
                </a:pPr>
                <a:r>
                  <a:rPr lang="fr-FR" b="1" dirty="0">
                    <a:solidFill>
                      <a:srgbClr val="0070C0"/>
                    </a:solidFill>
                  </a:rPr>
                  <a:t>Exemple 5</a:t>
                </a:r>
              </a:p>
              <a:p>
                <a:pPr marL="0" indent="0">
                  <a:buNone/>
                </a:pPr>
                <a:r>
                  <a:rPr lang="fr-FR" dirty="0"/>
                  <a:t>Soit </a:t>
                </a:r>
                <a14:m>
                  <m:oMath xmlns:m="http://schemas.openxmlformats.org/officeDocument/2006/math">
                    <m:r>
                      <a:rPr lang="fr-FR" i="1">
                        <a:latin typeface="Cambria Math" panose="02040503050406030204" pitchFamily="18" charset="0"/>
                      </a:rPr>
                      <m:t>𝑎</m:t>
                    </m:r>
                  </m:oMath>
                </a14:m>
                <a:r>
                  <a:rPr lang="fr-FR" dirty="0"/>
                  <a:t> un nombre choisi au hasard dans l’ensemble </a:t>
                </a:r>
                <a14:m>
                  <m:oMath xmlns:m="http://schemas.openxmlformats.org/officeDocument/2006/math">
                    <m:r>
                      <a:rPr lang="fr-FR" i="1">
                        <a:latin typeface="Cambria Math" panose="02040503050406030204" pitchFamily="18" charset="0"/>
                      </a:rPr>
                      <m:t>{1,2,3,4,5}</m:t>
                    </m:r>
                  </m:oMath>
                </a14:m>
                <a:r>
                  <a:rPr lang="fr-FR" dirty="0"/>
                  <a:t> et</a:t>
                </a:r>
                <a14:m>
                  <m:oMath xmlns:m="http://schemas.openxmlformats.org/officeDocument/2006/math">
                    <m:r>
                      <a:rPr lang="fr-FR" i="1">
                        <a:latin typeface="Cambria Math" panose="02040503050406030204" pitchFamily="18" charset="0"/>
                      </a:rPr>
                      <m:t> </m:t>
                    </m:r>
                    <m:r>
                      <a:rPr lang="fr-FR" i="1">
                        <a:latin typeface="Cambria Math" panose="02040503050406030204" pitchFamily="18" charset="0"/>
                      </a:rPr>
                      <m:t>𝑏</m:t>
                    </m:r>
                  </m:oMath>
                </a14:m>
                <a:r>
                  <a:rPr lang="fr-FR" dirty="0"/>
                  <a:t> un nombre choisi au hasard dans l’ensemble </a:t>
                </a:r>
                <a14:m>
                  <m:oMath xmlns:m="http://schemas.openxmlformats.org/officeDocument/2006/math">
                    <m:d>
                      <m:dPr>
                        <m:begChr m:val="{"/>
                        <m:endChr m:val="}"/>
                        <m:ctrlPr>
                          <a:rPr lang="fr-FR" i="1">
                            <a:latin typeface="Cambria Math" panose="02040503050406030204" pitchFamily="18" charset="0"/>
                          </a:rPr>
                        </m:ctrlPr>
                      </m:dPr>
                      <m:e>
                        <m:r>
                          <a:rPr lang="fr-FR" i="1">
                            <a:latin typeface="Cambria Math" panose="02040503050406030204" pitchFamily="18" charset="0"/>
                          </a:rPr>
                          <m:t>6,7,8</m:t>
                        </m:r>
                      </m:e>
                    </m:d>
                    <m:r>
                      <a:rPr lang="fr-FR" i="1">
                        <a:latin typeface="Cambria Math" panose="02040503050406030204" pitchFamily="18" charset="0"/>
                      </a:rPr>
                      <m:t>.</m:t>
                    </m:r>
                  </m:oMath>
                </a14:m>
                <a:r>
                  <a:rPr lang="fr-FR" dirty="0"/>
                  <a:t> Quelle est la probabilité pour que le nombre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𝑎</m:t>
                        </m:r>
                      </m:e>
                      <m:sup>
                        <m:r>
                          <a:rPr lang="fr-FR" i="1">
                            <a:latin typeface="Cambria Math" panose="02040503050406030204" pitchFamily="18" charset="0"/>
                          </a:rPr>
                          <m:t>𝑏</m:t>
                        </m:r>
                      </m:sup>
                    </m:sSup>
                  </m:oMath>
                </a14:m>
                <a:r>
                  <a:rPr lang="fr-FR" dirty="0"/>
                  <a:t> soit un nombre pair ?</a:t>
                </a:r>
              </a:p>
              <a:p>
                <a:pPr marL="0" indent="0">
                  <a:buNone/>
                </a:pPr>
                <a:r>
                  <a:rPr lang="fr-FR" dirty="0">
                    <a:solidFill>
                      <a:srgbClr val="00B050"/>
                    </a:solidFill>
                  </a:rPr>
                  <a:t>Si </a:t>
                </a:r>
                <a14:m>
                  <m:oMath xmlns:m="http://schemas.openxmlformats.org/officeDocument/2006/math">
                    <m:r>
                      <a:rPr lang="fr-FR" i="1">
                        <a:solidFill>
                          <a:srgbClr val="00B050"/>
                        </a:solidFill>
                        <a:latin typeface="Cambria Math" panose="02040503050406030204" pitchFamily="18" charset="0"/>
                      </a:rPr>
                      <m:t>𝑎</m:t>
                    </m:r>
                  </m:oMath>
                </a14:m>
                <a:r>
                  <a:rPr lang="fr-FR" dirty="0">
                    <a:solidFill>
                      <a:srgbClr val="00B050"/>
                    </a:solidFill>
                  </a:rPr>
                  <a:t> est un nombre entier pair alors, pour tout entier positif </a:t>
                </a:r>
                <a14:m>
                  <m:oMath xmlns:m="http://schemas.openxmlformats.org/officeDocument/2006/math">
                    <m:r>
                      <a:rPr lang="fr-FR" i="1">
                        <a:solidFill>
                          <a:srgbClr val="00B050"/>
                        </a:solidFill>
                        <a:latin typeface="Cambria Math" panose="02040503050406030204" pitchFamily="18" charset="0"/>
                      </a:rPr>
                      <m:t>𝑏</m:t>
                    </m:r>
                  </m:oMath>
                </a14:m>
                <a:r>
                  <a:rPr lang="fr-FR" dirty="0">
                    <a:solidFill>
                      <a:srgbClr val="00B050"/>
                    </a:solidFill>
                  </a:rPr>
                  <a:t>, </a:t>
                </a:r>
                <a14:m>
                  <m:oMath xmlns:m="http://schemas.openxmlformats.org/officeDocument/2006/math">
                    <m:sSup>
                      <m:sSupPr>
                        <m:ctrlPr>
                          <a:rPr lang="fr-FR" i="1">
                            <a:solidFill>
                              <a:srgbClr val="00B050"/>
                            </a:solidFill>
                            <a:latin typeface="Cambria Math" panose="02040503050406030204" pitchFamily="18" charset="0"/>
                          </a:rPr>
                        </m:ctrlPr>
                      </m:sSupPr>
                      <m:e>
                        <m:r>
                          <a:rPr lang="fr-FR" i="1">
                            <a:solidFill>
                              <a:srgbClr val="00B050"/>
                            </a:solidFill>
                            <a:latin typeface="Cambria Math" panose="02040503050406030204" pitchFamily="18" charset="0"/>
                          </a:rPr>
                          <m:t>𝑎</m:t>
                        </m:r>
                      </m:e>
                      <m:sup>
                        <m:r>
                          <a:rPr lang="fr-FR" i="1">
                            <a:solidFill>
                              <a:srgbClr val="00B050"/>
                            </a:solidFill>
                            <a:latin typeface="Cambria Math" panose="02040503050406030204" pitchFamily="18" charset="0"/>
                          </a:rPr>
                          <m:t>𝑏</m:t>
                        </m:r>
                      </m:sup>
                    </m:sSup>
                  </m:oMath>
                </a14:m>
                <a:r>
                  <a:rPr lang="fr-FR" dirty="0">
                    <a:solidFill>
                      <a:srgbClr val="00B050"/>
                    </a:solidFill>
                  </a:rPr>
                  <a:t> est un entier pair.</a:t>
                </a:r>
              </a:p>
              <a:p>
                <a:pPr marL="0" indent="0">
                  <a:buNone/>
                </a:pPr>
                <a:r>
                  <a:rPr lang="fr-FR" dirty="0">
                    <a:solidFill>
                      <a:srgbClr val="00B050"/>
                    </a:solidFill>
                  </a:rPr>
                  <a:t>Si </a:t>
                </a:r>
                <a14:m>
                  <m:oMath xmlns:m="http://schemas.openxmlformats.org/officeDocument/2006/math">
                    <m:r>
                      <a:rPr lang="fr-FR" i="1">
                        <a:solidFill>
                          <a:srgbClr val="00B050"/>
                        </a:solidFill>
                        <a:latin typeface="Cambria Math" panose="02040503050406030204" pitchFamily="18" charset="0"/>
                      </a:rPr>
                      <m:t>𝑎</m:t>
                    </m:r>
                  </m:oMath>
                </a14:m>
                <a:r>
                  <a:rPr lang="fr-FR" dirty="0">
                    <a:solidFill>
                      <a:srgbClr val="00B050"/>
                    </a:solidFill>
                  </a:rPr>
                  <a:t> est un nombre entier impair alors, pour tout entier positif </a:t>
                </a:r>
                <a14:m>
                  <m:oMath xmlns:m="http://schemas.openxmlformats.org/officeDocument/2006/math">
                    <m:r>
                      <a:rPr lang="fr-FR" i="1">
                        <a:solidFill>
                          <a:srgbClr val="00B050"/>
                        </a:solidFill>
                        <a:latin typeface="Cambria Math" panose="02040503050406030204" pitchFamily="18" charset="0"/>
                      </a:rPr>
                      <m:t>𝑏</m:t>
                    </m:r>
                  </m:oMath>
                </a14:m>
                <a:r>
                  <a:rPr lang="fr-FR" dirty="0">
                    <a:solidFill>
                      <a:srgbClr val="00B050"/>
                    </a:solidFill>
                  </a:rPr>
                  <a:t>, </a:t>
                </a:r>
                <a14:m>
                  <m:oMath xmlns:m="http://schemas.openxmlformats.org/officeDocument/2006/math">
                    <m:sSup>
                      <m:sSupPr>
                        <m:ctrlPr>
                          <a:rPr lang="fr-FR" i="1">
                            <a:solidFill>
                              <a:srgbClr val="00B050"/>
                            </a:solidFill>
                            <a:latin typeface="Cambria Math" panose="02040503050406030204" pitchFamily="18" charset="0"/>
                          </a:rPr>
                        </m:ctrlPr>
                      </m:sSupPr>
                      <m:e>
                        <m:r>
                          <a:rPr lang="fr-FR" i="1">
                            <a:solidFill>
                              <a:srgbClr val="00B050"/>
                            </a:solidFill>
                            <a:latin typeface="Cambria Math" panose="02040503050406030204" pitchFamily="18" charset="0"/>
                          </a:rPr>
                          <m:t>𝑎</m:t>
                        </m:r>
                      </m:e>
                      <m:sup>
                        <m:r>
                          <a:rPr lang="fr-FR" i="1">
                            <a:solidFill>
                              <a:srgbClr val="00B050"/>
                            </a:solidFill>
                            <a:latin typeface="Cambria Math" panose="02040503050406030204" pitchFamily="18" charset="0"/>
                          </a:rPr>
                          <m:t>𝑏</m:t>
                        </m:r>
                      </m:sup>
                    </m:sSup>
                  </m:oMath>
                </a14:m>
                <a:r>
                  <a:rPr lang="fr-FR" dirty="0">
                    <a:solidFill>
                      <a:srgbClr val="00B050"/>
                    </a:solidFill>
                  </a:rPr>
                  <a:t> est un entier impair. </a:t>
                </a:r>
                <a14:m>
                  <m:oMath xmlns:m="http://schemas.openxmlformats.org/officeDocument/2006/math">
                    <m:sSup>
                      <m:sSupPr>
                        <m:ctrlPr>
                          <a:rPr lang="fr-FR" i="1">
                            <a:solidFill>
                              <a:srgbClr val="00B050"/>
                            </a:solidFill>
                            <a:latin typeface="Cambria Math" panose="02040503050406030204" pitchFamily="18" charset="0"/>
                          </a:rPr>
                        </m:ctrlPr>
                      </m:sSupPr>
                      <m:e>
                        <m:r>
                          <a:rPr lang="fr-FR" i="1">
                            <a:solidFill>
                              <a:srgbClr val="00B050"/>
                            </a:solidFill>
                            <a:latin typeface="Cambria Math" panose="02040503050406030204" pitchFamily="18" charset="0"/>
                          </a:rPr>
                          <m:t>𝑎</m:t>
                        </m:r>
                      </m:e>
                      <m:sup>
                        <m:r>
                          <a:rPr lang="fr-FR" i="1">
                            <a:solidFill>
                              <a:srgbClr val="00B050"/>
                            </a:solidFill>
                            <a:latin typeface="Cambria Math" panose="02040503050406030204" pitchFamily="18" charset="0"/>
                          </a:rPr>
                          <m:t>𝑏</m:t>
                        </m:r>
                      </m:sup>
                    </m:sSup>
                  </m:oMath>
                </a14:m>
                <a:r>
                  <a:rPr lang="fr-FR" dirty="0">
                    <a:solidFill>
                      <a:srgbClr val="00B050"/>
                    </a:solidFill>
                  </a:rPr>
                  <a:t> sera donc un nombre pair uniquement si </a:t>
                </a:r>
                <a14:m>
                  <m:oMath xmlns:m="http://schemas.openxmlformats.org/officeDocument/2006/math">
                    <m:r>
                      <a:rPr lang="fr-FR" i="1">
                        <a:solidFill>
                          <a:srgbClr val="00B050"/>
                        </a:solidFill>
                        <a:latin typeface="Cambria Math" panose="02040503050406030204" pitchFamily="18" charset="0"/>
                      </a:rPr>
                      <m:t>𝑎</m:t>
                    </m:r>
                  </m:oMath>
                </a14:m>
                <a:r>
                  <a:rPr lang="fr-FR" dirty="0">
                    <a:solidFill>
                      <a:srgbClr val="00B050"/>
                    </a:solidFill>
                  </a:rPr>
                  <a:t> est un entier pair, c’est-à-dire ici, a vaut 2 ou 4. Comme </a:t>
                </a:r>
                <a14:m>
                  <m:oMath xmlns:m="http://schemas.openxmlformats.org/officeDocument/2006/math">
                    <m:r>
                      <a:rPr lang="fr-FR" i="1">
                        <a:solidFill>
                          <a:srgbClr val="00B050"/>
                        </a:solidFill>
                        <a:latin typeface="Cambria Math" panose="02040503050406030204" pitchFamily="18" charset="0"/>
                      </a:rPr>
                      <m:t>𝑏</m:t>
                    </m:r>
                  </m:oMath>
                </a14:m>
                <a:r>
                  <a:rPr lang="fr-FR" dirty="0">
                    <a:solidFill>
                      <a:srgbClr val="00B050"/>
                    </a:solidFill>
                  </a:rPr>
                  <a:t> peut prendre 3 valeurs, il y a </a:t>
                </a:r>
                <a14:m>
                  <m:oMath xmlns:m="http://schemas.openxmlformats.org/officeDocument/2006/math">
                    <m:r>
                      <a:rPr lang="fr-FR" i="1">
                        <a:solidFill>
                          <a:srgbClr val="00B050"/>
                        </a:solidFill>
                        <a:latin typeface="Cambria Math" panose="02040503050406030204" pitchFamily="18" charset="0"/>
                      </a:rPr>
                      <m:t>2×3=6</m:t>
                    </m:r>
                  </m:oMath>
                </a14:m>
                <a:r>
                  <a:rPr lang="fr-FR" dirty="0">
                    <a:solidFill>
                      <a:srgbClr val="00B050"/>
                    </a:solidFill>
                  </a:rPr>
                  <a:t> cas favorables. Au total, avec 5 valeurs possibles pour </a:t>
                </a:r>
                <a14:m>
                  <m:oMath xmlns:m="http://schemas.openxmlformats.org/officeDocument/2006/math">
                    <m:r>
                      <a:rPr lang="fr-FR" i="1">
                        <a:solidFill>
                          <a:srgbClr val="00B050"/>
                        </a:solidFill>
                        <a:latin typeface="Cambria Math" panose="02040503050406030204" pitchFamily="18" charset="0"/>
                      </a:rPr>
                      <m:t>𝑎</m:t>
                    </m:r>
                  </m:oMath>
                </a14:m>
                <a:r>
                  <a:rPr lang="fr-FR" dirty="0">
                    <a:solidFill>
                      <a:srgbClr val="00B050"/>
                    </a:solidFill>
                  </a:rPr>
                  <a:t> et 3 pour</a:t>
                </a:r>
                <a14:m>
                  <m:oMath xmlns:m="http://schemas.openxmlformats.org/officeDocument/2006/math">
                    <m:r>
                      <a:rPr lang="fr-FR" i="1">
                        <a:solidFill>
                          <a:srgbClr val="00B050"/>
                        </a:solidFill>
                        <a:latin typeface="Cambria Math" panose="02040503050406030204" pitchFamily="18" charset="0"/>
                      </a:rPr>
                      <m:t> </m:t>
                    </m:r>
                    <m:r>
                      <a:rPr lang="fr-FR" i="1">
                        <a:solidFill>
                          <a:srgbClr val="00B050"/>
                        </a:solidFill>
                        <a:latin typeface="Cambria Math" panose="02040503050406030204" pitchFamily="18" charset="0"/>
                      </a:rPr>
                      <m:t>𝑏</m:t>
                    </m:r>
                  </m:oMath>
                </a14:m>
                <a:r>
                  <a:rPr lang="fr-FR" dirty="0">
                    <a:solidFill>
                      <a:srgbClr val="00B050"/>
                    </a:solidFill>
                  </a:rPr>
                  <a:t>, il y a </a:t>
                </a:r>
                <a14:m>
                  <m:oMath xmlns:m="http://schemas.openxmlformats.org/officeDocument/2006/math">
                    <m:r>
                      <a:rPr lang="fr-FR" i="1">
                        <a:solidFill>
                          <a:srgbClr val="00B050"/>
                        </a:solidFill>
                        <a:latin typeface="Cambria Math" panose="02040503050406030204" pitchFamily="18" charset="0"/>
                      </a:rPr>
                      <m:t>5×3=15</m:t>
                    </m:r>
                  </m:oMath>
                </a14:m>
                <a:r>
                  <a:rPr lang="fr-FR" dirty="0">
                    <a:solidFill>
                      <a:srgbClr val="00B050"/>
                    </a:solidFill>
                  </a:rPr>
                  <a:t> valeurs possibles pour </a:t>
                </a:r>
                <a14:m>
                  <m:oMath xmlns:m="http://schemas.openxmlformats.org/officeDocument/2006/math">
                    <m:sSup>
                      <m:sSupPr>
                        <m:ctrlPr>
                          <a:rPr lang="fr-FR" i="1">
                            <a:solidFill>
                              <a:srgbClr val="00B050"/>
                            </a:solidFill>
                            <a:latin typeface="Cambria Math" panose="02040503050406030204" pitchFamily="18" charset="0"/>
                          </a:rPr>
                        </m:ctrlPr>
                      </m:sSupPr>
                      <m:e>
                        <m:r>
                          <a:rPr lang="fr-FR" i="1">
                            <a:solidFill>
                              <a:srgbClr val="00B050"/>
                            </a:solidFill>
                            <a:latin typeface="Cambria Math" panose="02040503050406030204" pitchFamily="18" charset="0"/>
                          </a:rPr>
                          <m:t>𝑎</m:t>
                        </m:r>
                      </m:e>
                      <m:sup>
                        <m:r>
                          <a:rPr lang="fr-FR" i="1">
                            <a:solidFill>
                              <a:srgbClr val="00B050"/>
                            </a:solidFill>
                            <a:latin typeface="Cambria Math" panose="02040503050406030204" pitchFamily="18" charset="0"/>
                          </a:rPr>
                          <m:t>𝑏</m:t>
                        </m:r>
                      </m:sup>
                    </m:sSup>
                  </m:oMath>
                </a14:m>
                <a:r>
                  <a:rPr lang="fr-FR" dirty="0">
                    <a:solidFill>
                      <a:srgbClr val="00B050"/>
                    </a:solidFill>
                  </a:rPr>
                  <a:t>.</a:t>
                </a:r>
              </a:p>
              <a:p>
                <a:pPr marL="0" indent="0">
                  <a:buNone/>
                </a:pPr>
                <a:r>
                  <a:rPr lang="fr-FR" dirty="0">
                    <a:solidFill>
                      <a:srgbClr val="00B050"/>
                    </a:solidFill>
                  </a:rPr>
                  <a:t>Le hasard assurant l’équiprobabilité, la probabilité cherchée est donc </a:t>
                </a:r>
                <a14:m>
                  <m:oMath xmlns:m="http://schemas.openxmlformats.org/officeDocument/2006/math">
                    <m:f>
                      <m:fPr>
                        <m:ctrlPr>
                          <a:rPr lang="fr-FR" i="1">
                            <a:solidFill>
                              <a:srgbClr val="00B050"/>
                            </a:solidFill>
                            <a:latin typeface="Cambria Math" panose="02040503050406030204" pitchFamily="18" charset="0"/>
                          </a:rPr>
                        </m:ctrlPr>
                      </m:fPr>
                      <m:num>
                        <m:r>
                          <a:rPr lang="fr-FR" i="1">
                            <a:solidFill>
                              <a:srgbClr val="00B050"/>
                            </a:solidFill>
                            <a:latin typeface="Cambria Math" panose="02040503050406030204" pitchFamily="18" charset="0"/>
                          </a:rPr>
                          <m:t>6</m:t>
                        </m:r>
                      </m:num>
                      <m:den>
                        <m:r>
                          <a:rPr lang="fr-FR" i="1">
                            <a:solidFill>
                              <a:srgbClr val="00B050"/>
                            </a:solidFill>
                            <a:latin typeface="Cambria Math" panose="02040503050406030204" pitchFamily="18" charset="0"/>
                          </a:rPr>
                          <m:t>15</m:t>
                        </m:r>
                      </m:den>
                    </m:f>
                    <m:r>
                      <a:rPr lang="fr-FR" i="1">
                        <a:solidFill>
                          <a:srgbClr val="00B050"/>
                        </a:solidFill>
                        <a:latin typeface="Cambria Math" panose="02040503050406030204" pitchFamily="18" charset="0"/>
                      </a:rPr>
                      <m:t>=</m:t>
                    </m:r>
                    <m:f>
                      <m:fPr>
                        <m:ctrlPr>
                          <a:rPr lang="fr-FR" i="1">
                            <a:solidFill>
                              <a:srgbClr val="00B050"/>
                            </a:solidFill>
                            <a:latin typeface="Cambria Math" panose="02040503050406030204" pitchFamily="18" charset="0"/>
                          </a:rPr>
                        </m:ctrlPr>
                      </m:fPr>
                      <m:num>
                        <m:r>
                          <a:rPr lang="fr-FR" i="1">
                            <a:solidFill>
                              <a:srgbClr val="00B050"/>
                            </a:solidFill>
                            <a:latin typeface="Cambria Math" panose="02040503050406030204" pitchFamily="18" charset="0"/>
                          </a:rPr>
                          <m:t>2</m:t>
                        </m:r>
                      </m:num>
                      <m:den>
                        <m:r>
                          <a:rPr lang="fr-FR" i="1">
                            <a:solidFill>
                              <a:srgbClr val="00B050"/>
                            </a:solidFill>
                            <a:latin typeface="Cambria Math" panose="02040503050406030204" pitchFamily="18" charset="0"/>
                          </a:rPr>
                          <m:t>5</m:t>
                        </m:r>
                      </m:den>
                    </m:f>
                    <m:r>
                      <a:rPr lang="fr-FR" i="1">
                        <a:solidFill>
                          <a:srgbClr val="00B050"/>
                        </a:solidFill>
                        <a:latin typeface="Cambria Math" panose="02040503050406030204" pitchFamily="18" charset="0"/>
                      </a:rPr>
                      <m:t>.</m:t>
                    </m:r>
                  </m:oMath>
                </a14:m>
                <a:endParaRPr lang="fr-FR" dirty="0">
                  <a:solidFill>
                    <a:srgbClr val="00B050"/>
                  </a:solidFill>
                </a:endParaRPr>
              </a:p>
              <a:p>
                <a:pPr marL="0" indent="0">
                  <a:buNone/>
                </a:pPr>
                <a:endParaRPr lang="fr-FR" dirty="0">
                  <a:solidFill>
                    <a:srgbClr val="00B050"/>
                  </a:solidFill>
                </a:endParaRP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AEEBBAE5-524D-8048-8B99-864F4973AAA3}"/>
                  </a:ext>
                </a:extLst>
              </p:cNvPr>
              <p:cNvSpPr>
                <a:spLocks noGrp="1" noRot="1" noChangeAspect="1" noMove="1" noResize="1" noEditPoints="1" noAdjustHandles="1" noChangeArrowheads="1" noChangeShapeType="1" noTextEdit="1"/>
              </p:cNvSpPr>
              <p:nvPr>
                <p:ph idx="1"/>
              </p:nvPr>
            </p:nvSpPr>
            <p:spPr>
              <a:blipFill>
                <a:blip r:embed="rId3"/>
                <a:stretch>
                  <a:fillRect l="-833" t="-875" r="-722"/>
                </a:stretch>
              </a:blipFill>
            </p:spPr>
            <p:txBody>
              <a:bodyPr/>
              <a:lstStyle/>
              <a:p>
                <a:r>
                  <a:rPr lang="fr-FR">
                    <a:noFill/>
                  </a:rPr>
                  <a:t> </a:t>
                </a:r>
              </a:p>
            </p:txBody>
          </p:sp>
        </mc:Fallback>
      </mc:AlternateContent>
    </p:spTree>
    <p:extLst>
      <p:ext uri="{BB962C8B-B14F-4D97-AF65-F5344CB8AC3E}">
        <p14:creationId xmlns:p14="http://schemas.microsoft.com/office/powerpoint/2010/main" val="2722096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95701" y="3071884"/>
            <a:ext cx="10972800" cy="990600"/>
          </a:xfrm>
        </p:spPr>
        <p:txBody>
          <a:bodyPr>
            <a:noAutofit/>
          </a:bodyPr>
          <a:lstStyle/>
          <a:p>
            <a:pPr algn="ctr">
              <a:defRPr/>
            </a:pPr>
            <a:r>
              <a:rPr lang="fr-FR" sz="6000" dirty="0"/>
              <a:t>Euler-</a:t>
            </a:r>
            <a:r>
              <a:rPr lang="fr-FR" sz="6000" dirty="0" err="1"/>
              <a:t>wims</a:t>
            </a:r>
            <a:endParaRPr dirty="0"/>
          </a:p>
        </p:txBody>
      </p:sp>
    </p:spTree>
    <p:extLst>
      <p:ext uri="{BB962C8B-B14F-4D97-AF65-F5344CB8AC3E}">
        <p14:creationId xmlns:p14="http://schemas.microsoft.com/office/powerpoint/2010/main" val="1362742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85273"/>
            <a:ext cx="10972800" cy="990600"/>
          </a:xfrm>
        </p:spPr>
        <p:txBody>
          <a:bodyPr/>
          <a:lstStyle/>
          <a:p>
            <a:pPr>
              <a:defRPr/>
            </a:pPr>
            <a:r>
              <a:rPr lang="fr-FR" i="1" dirty="0" err="1"/>
              <a:t>euler</a:t>
            </a:r>
            <a:endParaRPr dirty="0"/>
          </a:p>
        </p:txBody>
      </p:sp>
      <p:pic>
        <p:nvPicPr>
          <p:cNvPr id="6" name="Image 3"/>
          <p:cNvPicPr>
            <a:picLocks noChangeAspect="1"/>
          </p:cNvPicPr>
          <p:nvPr/>
        </p:nvPicPr>
        <p:blipFill>
          <a:blip r:embed="rId3"/>
          <a:stretch/>
        </p:blipFill>
        <p:spPr bwMode="auto">
          <a:xfrm>
            <a:off x="10767317" y="381000"/>
            <a:ext cx="1396751" cy="1021888"/>
          </a:xfrm>
          <a:prstGeom prst="rect">
            <a:avLst/>
          </a:prstGeom>
        </p:spPr>
      </p:pic>
      <p:pic>
        <p:nvPicPr>
          <p:cNvPr id="9" name="Espace réservé du contenu 8">
            <a:extLst>
              <a:ext uri="{FF2B5EF4-FFF2-40B4-BE49-F238E27FC236}">
                <a16:creationId xmlns:a16="http://schemas.microsoft.com/office/drawing/2014/main" id="{30E6AD03-2AF8-5C43-8E61-2583C5015DC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 y="1487026"/>
            <a:ext cx="10972800" cy="2769833"/>
          </a:xfrm>
        </p:spPr>
      </p:pic>
      <p:pic>
        <p:nvPicPr>
          <p:cNvPr id="11" name="Image 10">
            <a:extLst>
              <a:ext uri="{FF2B5EF4-FFF2-40B4-BE49-F238E27FC236}">
                <a16:creationId xmlns:a16="http://schemas.microsoft.com/office/drawing/2014/main" id="{CA95FF3B-B793-354B-8376-1703C4BAB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672" y="4775183"/>
            <a:ext cx="2824656" cy="1590460"/>
          </a:xfrm>
          <a:prstGeom prst="rect">
            <a:avLst/>
          </a:prstGeom>
        </p:spPr>
      </p:pic>
      <p:pic>
        <p:nvPicPr>
          <p:cNvPr id="13" name="Image 12" descr="Une image contenant table&#10;&#10;Description générée automatiquement">
            <a:extLst>
              <a:ext uri="{FF2B5EF4-FFF2-40B4-BE49-F238E27FC236}">
                <a16:creationId xmlns:a16="http://schemas.microsoft.com/office/drawing/2014/main" id="{30425823-5FAC-3E4D-9A6E-1A1048A4C3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157" y="4775183"/>
            <a:ext cx="2196662" cy="1423437"/>
          </a:xfrm>
          <a:prstGeom prst="rect">
            <a:avLst/>
          </a:prstGeom>
        </p:spPr>
      </p:pic>
      <p:grpSp>
        <p:nvGrpSpPr>
          <p:cNvPr id="17" name="Groupe 16">
            <a:extLst>
              <a:ext uri="{FF2B5EF4-FFF2-40B4-BE49-F238E27FC236}">
                <a16:creationId xmlns:a16="http://schemas.microsoft.com/office/drawing/2014/main" id="{B15789A2-5C55-6D49-966E-4F1E9E743CD6}"/>
              </a:ext>
            </a:extLst>
          </p:cNvPr>
          <p:cNvGrpSpPr/>
          <p:nvPr/>
        </p:nvGrpSpPr>
        <p:grpSpPr>
          <a:xfrm>
            <a:off x="9388181" y="4524017"/>
            <a:ext cx="2645633" cy="1848710"/>
            <a:chOff x="9388181" y="4524017"/>
            <a:chExt cx="2645633" cy="1848710"/>
          </a:xfrm>
        </p:grpSpPr>
        <p:pic>
          <p:nvPicPr>
            <p:cNvPr id="7" name="Image 6">
              <a:extLst>
                <a:ext uri="{FF2B5EF4-FFF2-40B4-BE49-F238E27FC236}">
                  <a16:creationId xmlns:a16="http://schemas.microsoft.com/office/drawing/2014/main" id="{E5B5D297-C2C9-9343-BF34-657690A51E38}"/>
                </a:ext>
              </a:extLst>
            </p:cNvPr>
            <p:cNvPicPr/>
            <p:nvPr/>
          </p:nvPicPr>
          <p:blipFill rotWithShape="1">
            <a:blip r:embed="rId7" cstate="print">
              <a:extLst>
                <a:ext uri="{28A0092B-C50C-407E-A947-70E740481C1C}">
                  <a14:useLocalDpi xmlns:a14="http://schemas.microsoft.com/office/drawing/2010/main" val="0"/>
                </a:ext>
              </a:extLst>
            </a:blip>
            <a:srcRect b="8992"/>
            <a:stretch/>
          </p:blipFill>
          <p:spPr bwMode="auto">
            <a:xfrm>
              <a:off x="9845033" y="4524017"/>
              <a:ext cx="1358463" cy="1469651"/>
            </a:xfrm>
            <a:prstGeom prst="rect">
              <a:avLst/>
            </a:prstGeom>
            <a:noFill/>
            <a:ln>
              <a:noFill/>
            </a:ln>
            <a:extLst>
              <a:ext uri="{53640926-AAD7-44D8-BBD7-CCE9431645EC}">
                <a14:shadowObscured xmlns:a14="http://schemas.microsoft.com/office/drawing/2010/main"/>
              </a:ext>
            </a:extLst>
          </p:spPr>
        </p:pic>
        <p:pic>
          <p:nvPicPr>
            <p:cNvPr id="15" name="Image 14">
              <a:extLst>
                <a:ext uri="{FF2B5EF4-FFF2-40B4-BE49-F238E27FC236}">
                  <a16:creationId xmlns:a16="http://schemas.microsoft.com/office/drawing/2014/main" id="{6811D75E-C8E2-A143-AA59-81CB7305C6CD}"/>
                </a:ext>
              </a:extLst>
            </p:cNvPr>
            <p:cNvPicPr>
              <a:picLocks noChangeAspect="1"/>
            </p:cNvPicPr>
            <p:nvPr/>
          </p:nvPicPr>
          <p:blipFill rotWithShape="1">
            <a:blip r:embed="rId8">
              <a:extLst>
                <a:ext uri="{28A0092B-C50C-407E-A947-70E740481C1C}">
                  <a14:useLocalDpi xmlns:a14="http://schemas.microsoft.com/office/drawing/2010/main" val="0"/>
                </a:ext>
              </a:extLst>
            </a:blip>
            <a:srcRect t="1" r="91078" b="9917"/>
            <a:stretch/>
          </p:blipFill>
          <p:spPr>
            <a:xfrm>
              <a:off x="9388181" y="6048033"/>
              <a:ext cx="1087821" cy="301174"/>
            </a:xfrm>
            <a:prstGeom prst="rect">
              <a:avLst/>
            </a:prstGeom>
          </p:spPr>
        </p:pic>
        <p:pic>
          <p:nvPicPr>
            <p:cNvPr id="16" name="Image 15">
              <a:extLst>
                <a:ext uri="{FF2B5EF4-FFF2-40B4-BE49-F238E27FC236}">
                  <a16:creationId xmlns:a16="http://schemas.microsoft.com/office/drawing/2014/main" id="{1777B055-BF90-014E-9F87-4B3C9581E3F1}"/>
                </a:ext>
              </a:extLst>
            </p:cNvPr>
            <p:cNvPicPr>
              <a:picLocks noChangeAspect="1"/>
            </p:cNvPicPr>
            <p:nvPr/>
          </p:nvPicPr>
          <p:blipFill rotWithShape="1">
            <a:blip r:embed="rId8">
              <a:extLst>
                <a:ext uri="{28A0092B-C50C-407E-A947-70E740481C1C}">
                  <a14:useLocalDpi xmlns:a14="http://schemas.microsoft.com/office/drawing/2010/main" val="0"/>
                </a:ext>
              </a:extLst>
            </a:blip>
            <a:srcRect l="89612" t="488"/>
            <a:stretch/>
          </p:blipFill>
          <p:spPr bwMode="auto">
            <a:xfrm>
              <a:off x="10767317" y="6040023"/>
              <a:ext cx="1266497" cy="332704"/>
            </a:xfrm>
            <a:prstGeom prst="rect">
              <a:avLst/>
            </a:prstGeom>
          </p:spPr>
        </p:pic>
      </p:grpSp>
      <p:sp>
        <p:nvSpPr>
          <p:cNvPr id="18" name="ZoneTexte 17">
            <a:extLst>
              <a:ext uri="{FF2B5EF4-FFF2-40B4-BE49-F238E27FC236}">
                <a16:creationId xmlns:a16="http://schemas.microsoft.com/office/drawing/2014/main" id="{36F5A6A6-8A70-064E-B83F-030B050F898B}"/>
              </a:ext>
            </a:extLst>
          </p:cNvPr>
          <p:cNvSpPr txBox="1"/>
          <p:nvPr/>
        </p:nvSpPr>
        <p:spPr bwMode="auto">
          <a:xfrm>
            <a:off x="9159764" y="1702676"/>
            <a:ext cx="2402490" cy="276999"/>
          </a:xfrm>
          <a:prstGeom prst="rect">
            <a:avLst/>
          </a:prstGeom>
          <a:noFill/>
        </p:spPr>
        <p:txBody>
          <a:bodyPr wrap="square" rtlCol="0">
            <a:spAutoFit/>
          </a:bodyPr>
          <a:lstStyle/>
          <a:p>
            <a:pPr algn="r"/>
            <a:r>
              <a:rPr lang="fr-FR" sz="1200" i="1" dirty="0">
                <a:hlinkClick r:id="rId9"/>
              </a:rPr>
              <a:t>Accès direct</a:t>
            </a:r>
            <a:endParaRPr lang="fr-FR" sz="1200" i="1" dirty="0"/>
          </a:p>
        </p:txBody>
      </p:sp>
    </p:spTree>
    <p:extLst>
      <p:ext uri="{BB962C8B-B14F-4D97-AF65-F5344CB8AC3E}">
        <p14:creationId xmlns:p14="http://schemas.microsoft.com/office/powerpoint/2010/main" val="1258281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85273"/>
            <a:ext cx="10972800" cy="990600"/>
          </a:xfrm>
        </p:spPr>
        <p:txBody>
          <a:bodyPr/>
          <a:lstStyle/>
          <a:p>
            <a:pPr>
              <a:defRPr/>
            </a:pPr>
            <a:r>
              <a:rPr lang="fr-FR" i="1" dirty="0" err="1"/>
              <a:t>euler</a:t>
            </a:r>
            <a:endParaRPr dirty="0"/>
          </a:p>
        </p:txBody>
      </p:sp>
      <p:pic>
        <p:nvPicPr>
          <p:cNvPr id="6" name="Image 3"/>
          <p:cNvPicPr>
            <a:picLocks noChangeAspect="1"/>
          </p:cNvPicPr>
          <p:nvPr/>
        </p:nvPicPr>
        <p:blipFill>
          <a:blip r:embed="rId3"/>
          <a:stretch/>
        </p:blipFill>
        <p:spPr bwMode="auto">
          <a:xfrm>
            <a:off x="10767317" y="381000"/>
            <a:ext cx="1396751" cy="1021888"/>
          </a:xfrm>
          <a:prstGeom prst="rect">
            <a:avLst/>
          </a:prstGeom>
        </p:spPr>
      </p:pic>
      <p:pic>
        <p:nvPicPr>
          <p:cNvPr id="15" name="Image 14" descr="Une image contenant texte&#10;&#10;Description générée automatiquement">
            <a:extLst>
              <a:ext uri="{FF2B5EF4-FFF2-40B4-BE49-F238E27FC236}">
                <a16:creationId xmlns:a16="http://schemas.microsoft.com/office/drawing/2014/main" id="{943C57B6-C858-4A47-8CE5-5AB9ED451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0" y="1960615"/>
            <a:ext cx="11531600" cy="2463800"/>
          </a:xfrm>
          <a:prstGeom prst="rect">
            <a:avLst/>
          </a:prstGeom>
        </p:spPr>
      </p:pic>
      <p:pic>
        <p:nvPicPr>
          <p:cNvPr id="12" name="Espace réservé du contenu 11">
            <a:extLst>
              <a:ext uri="{FF2B5EF4-FFF2-40B4-BE49-F238E27FC236}">
                <a16:creationId xmlns:a16="http://schemas.microsoft.com/office/drawing/2014/main" id="{803757E2-9367-7E4B-9D6A-FADBA519B8DA}"/>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30201" y="1542509"/>
            <a:ext cx="11531600" cy="507835"/>
          </a:xfrm>
        </p:spPr>
      </p:pic>
      <p:pic>
        <p:nvPicPr>
          <p:cNvPr id="17" name="Image 16">
            <a:extLst>
              <a:ext uri="{FF2B5EF4-FFF2-40B4-BE49-F238E27FC236}">
                <a16:creationId xmlns:a16="http://schemas.microsoft.com/office/drawing/2014/main" id="{9B5F1BCB-6185-4B44-9791-7E6526695947}"/>
              </a:ext>
            </a:extLst>
          </p:cNvPr>
          <p:cNvPicPr>
            <a:picLocks noChangeAspect="1"/>
          </p:cNvPicPr>
          <p:nvPr/>
        </p:nvPicPr>
        <p:blipFill rotWithShape="1">
          <a:blip r:embed="rId6">
            <a:extLst>
              <a:ext uri="{28A0092B-C50C-407E-A947-70E740481C1C}">
                <a14:useLocalDpi xmlns:a14="http://schemas.microsoft.com/office/drawing/2010/main" val="0"/>
              </a:ext>
            </a:extLst>
          </a:blip>
          <a:srcRect b="87447"/>
          <a:stretch/>
        </p:blipFill>
        <p:spPr>
          <a:xfrm>
            <a:off x="330200" y="4693582"/>
            <a:ext cx="11531600" cy="359551"/>
          </a:xfrm>
          <a:prstGeom prst="rect">
            <a:avLst/>
          </a:prstGeom>
        </p:spPr>
      </p:pic>
      <p:grpSp>
        <p:nvGrpSpPr>
          <p:cNvPr id="22" name="Groupe 21">
            <a:extLst>
              <a:ext uri="{FF2B5EF4-FFF2-40B4-BE49-F238E27FC236}">
                <a16:creationId xmlns:a16="http://schemas.microsoft.com/office/drawing/2014/main" id="{C61D9A11-8021-F141-A9A4-00138CAC45CC}"/>
              </a:ext>
            </a:extLst>
          </p:cNvPr>
          <p:cNvGrpSpPr/>
          <p:nvPr/>
        </p:nvGrpSpPr>
        <p:grpSpPr>
          <a:xfrm>
            <a:off x="330200" y="5046418"/>
            <a:ext cx="11531601" cy="1474637"/>
            <a:chOff x="330200" y="5046418"/>
            <a:chExt cx="11531601" cy="1474637"/>
          </a:xfrm>
        </p:grpSpPr>
        <p:pic>
          <p:nvPicPr>
            <p:cNvPr id="18" name="Image 17">
              <a:extLst>
                <a:ext uri="{FF2B5EF4-FFF2-40B4-BE49-F238E27FC236}">
                  <a16:creationId xmlns:a16="http://schemas.microsoft.com/office/drawing/2014/main" id="{1BF49D43-F2BC-2D49-B5D4-EA204DE18BDB}"/>
                </a:ext>
              </a:extLst>
            </p:cNvPr>
            <p:cNvPicPr>
              <a:picLocks noChangeAspect="1"/>
            </p:cNvPicPr>
            <p:nvPr/>
          </p:nvPicPr>
          <p:blipFill rotWithShape="1">
            <a:blip r:embed="rId6">
              <a:extLst>
                <a:ext uri="{28A0092B-C50C-407E-A947-70E740481C1C}">
                  <a14:useLocalDpi xmlns:a14="http://schemas.microsoft.com/office/drawing/2010/main" val="0"/>
                </a:ext>
              </a:extLst>
            </a:blip>
            <a:srcRect t="82690"/>
            <a:stretch/>
          </p:blipFill>
          <p:spPr bwMode="auto">
            <a:xfrm>
              <a:off x="330200" y="5046418"/>
              <a:ext cx="11531600" cy="495821"/>
            </a:xfrm>
            <a:prstGeom prst="rect">
              <a:avLst/>
            </a:prstGeom>
          </p:spPr>
        </p:pic>
        <p:pic>
          <p:nvPicPr>
            <p:cNvPr id="20" name="Image 19">
              <a:extLst>
                <a:ext uri="{FF2B5EF4-FFF2-40B4-BE49-F238E27FC236}">
                  <a16:creationId xmlns:a16="http://schemas.microsoft.com/office/drawing/2014/main" id="{4E2EA1AD-F52E-EE45-A092-7D3586B9286D}"/>
                </a:ext>
              </a:extLst>
            </p:cNvPr>
            <p:cNvPicPr>
              <a:picLocks noChangeAspect="1"/>
            </p:cNvPicPr>
            <p:nvPr/>
          </p:nvPicPr>
          <p:blipFill rotWithShape="1">
            <a:blip r:embed="rId7">
              <a:extLst>
                <a:ext uri="{28A0092B-C50C-407E-A947-70E740481C1C}">
                  <a14:useLocalDpi xmlns:a14="http://schemas.microsoft.com/office/drawing/2010/main" val="0"/>
                </a:ext>
              </a:extLst>
            </a:blip>
            <a:srcRect l="646" r="4770"/>
            <a:stretch/>
          </p:blipFill>
          <p:spPr>
            <a:xfrm>
              <a:off x="330201" y="5543219"/>
              <a:ext cx="11531600" cy="977836"/>
            </a:xfrm>
            <a:prstGeom prst="rect">
              <a:avLst/>
            </a:prstGeom>
          </p:spPr>
        </p:pic>
      </p:grpSp>
      <p:sp>
        <p:nvSpPr>
          <p:cNvPr id="23" name="ZoneTexte 22">
            <a:extLst>
              <a:ext uri="{FF2B5EF4-FFF2-40B4-BE49-F238E27FC236}">
                <a16:creationId xmlns:a16="http://schemas.microsoft.com/office/drawing/2014/main" id="{404A124A-D40F-954B-95C4-5C0D89E3533B}"/>
              </a:ext>
            </a:extLst>
          </p:cNvPr>
          <p:cNvSpPr txBox="1"/>
          <p:nvPr/>
        </p:nvSpPr>
        <p:spPr>
          <a:xfrm>
            <a:off x="9459310" y="1702676"/>
            <a:ext cx="2402490" cy="276999"/>
          </a:xfrm>
          <a:prstGeom prst="rect">
            <a:avLst/>
          </a:prstGeom>
          <a:noFill/>
        </p:spPr>
        <p:txBody>
          <a:bodyPr wrap="square" rtlCol="0">
            <a:spAutoFit/>
          </a:bodyPr>
          <a:lstStyle/>
          <a:p>
            <a:pPr algn="r"/>
            <a:r>
              <a:rPr lang="fr-FR" sz="1200" i="1" dirty="0">
                <a:hlinkClick r:id="rId8"/>
              </a:rPr>
              <a:t>Accès direct</a:t>
            </a:r>
            <a:endParaRPr lang="fr-FR" sz="1200" i="1" dirty="0"/>
          </a:p>
        </p:txBody>
      </p:sp>
      <p:sp>
        <p:nvSpPr>
          <p:cNvPr id="24" name="ZoneTexte 23">
            <a:extLst>
              <a:ext uri="{FF2B5EF4-FFF2-40B4-BE49-F238E27FC236}">
                <a16:creationId xmlns:a16="http://schemas.microsoft.com/office/drawing/2014/main" id="{D3B890A4-5D3B-BE43-95ED-4E9C9238FEEE}"/>
              </a:ext>
            </a:extLst>
          </p:cNvPr>
          <p:cNvSpPr txBox="1"/>
          <p:nvPr/>
        </p:nvSpPr>
        <p:spPr bwMode="auto">
          <a:xfrm>
            <a:off x="9459310" y="4830248"/>
            <a:ext cx="2402490" cy="276999"/>
          </a:xfrm>
          <a:prstGeom prst="rect">
            <a:avLst/>
          </a:prstGeom>
          <a:noFill/>
        </p:spPr>
        <p:txBody>
          <a:bodyPr wrap="square" rtlCol="0">
            <a:spAutoFit/>
          </a:bodyPr>
          <a:lstStyle/>
          <a:p>
            <a:pPr algn="r"/>
            <a:r>
              <a:rPr lang="fr-FR" sz="1200" i="1" dirty="0">
                <a:hlinkClick r:id="rId9"/>
              </a:rPr>
              <a:t>Accès direct</a:t>
            </a:r>
            <a:endParaRPr lang="fr-FR" sz="1200" i="1" dirty="0"/>
          </a:p>
        </p:txBody>
      </p:sp>
    </p:spTree>
    <p:extLst>
      <p:ext uri="{BB962C8B-B14F-4D97-AF65-F5344CB8AC3E}">
        <p14:creationId xmlns:p14="http://schemas.microsoft.com/office/powerpoint/2010/main" val="2326718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D04F92E-7515-B44C-8BD5-33F9110D4E29}"/>
              </a:ext>
            </a:extLst>
          </p:cNvPr>
          <p:cNvSpPr>
            <a:spLocks noGrp="1"/>
          </p:cNvSpPr>
          <p:nvPr>
            <p:ph type="subTitle" idx="1"/>
          </p:nvPr>
        </p:nvSpPr>
        <p:spPr>
          <a:xfrm>
            <a:off x="2667000" y="1033670"/>
            <a:ext cx="6858000" cy="3766930"/>
          </a:xfrm>
        </p:spPr>
        <p:txBody>
          <a:bodyPr>
            <a:normAutofit/>
          </a:bodyPr>
          <a:lstStyle/>
          <a:p>
            <a:pPr algn="l"/>
            <a:r>
              <a:rPr lang="fr-FR" sz="2100" dirty="0"/>
              <a:t>Possibilité de trouver </a:t>
            </a:r>
            <a:r>
              <a:rPr lang="fr-FR" sz="2100" b="1" dirty="0"/>
              <a:t>le glossaire </a:t>
            </a:r>
            <a:r>
              <a:rPr lang="fr-FR" sz="2100" dirty="0"/>
              <a:t>(ancien lexique) en allant dans « Rechercher une ressource ».</a:t>
            </a:r>
          </a:p>
          <a:p>
            <a:pPr algn="l"/>
            <a:endParaRPr lang="fr-FR" sz="2100" dirty="0"/>
          </a:p>
        </p:txBody>
      </p:sp>
      <p:pic>
        <p:nvPicPr>
          <p:cNvPr id="4" name="Image 3">
            <a:extLst>
              <a:ext uri="{FF2B5EF4-FFF2-40B4-BE49-F238E27FC236}">
                <a16:creationId xmlns:a16="http://schemas.microsoft.com/office/drawing/2014/main" id="{2D99DAA8-85A4-2743-BF73-D1CBE905256E}"/>
              </a:ext>
            </a:extLst>
          </p:cNvPr>
          <p:cNvPicPr>
            <a:picLocks noChangeAspect="1"/>
          </p:cNvPicPr>
          <p:nvPr/>
        </p:nvPicPr>
        <p:blipFill>
          <a:blip r:embed="rId3"/>
          <a:stretch>
            <a:fillRect/>
          </a:stretch>
        </p:blipFill>
        <p:spPr>
          <a:xfrm>
            <a:off x="1524001" y="1"/>
            <a:ext cx="5870563" cy="896595"/>
          </a:xfrm>
          <a:prstGeom prst="rect">
            <a:avLst/>
          </a:prstGeom>
        </p:spPr>
      </p:pic>
      <p:pic>
        <p:nvPicPr>
          <p:cNvPr id="5" name="Image 4">
            <a:extLst>
              <a:ext uri="{FF2B5EF4-FFF2-40B4-BE49-F238E27FC236}">
                <a16:creationId xmlns:a16="http://schemas.microsoft.com/office/drawing/2014/main" id="{AB6CBD66-4F23-9140-9526-6746EA087B0D}"/>
              </a:ext>
            </a:extLst>
          </p:cNvPr>
          <p:cNvPicPr>
            <a:picLocks noChangeAspect="1"/>
          </p:cNvPicPr>
          <p:nvPr/>
        </p:nvPicPr>
        <p:blipFill>
          <a:blip r:embed="rId4"/>
          <a:stretch>
            <a:fillRect/>
          </a:stretch>
        </p:blipFill>
        <p:spPr>
          <a:xfrm>
            <a:off x="2007705" y="1676858"/>
            <a:ext cx="8176591" cy="5053264"/>
          </a:xfrm>
          <a:prstGeom prst="rect">
            <a:avLst/>
          </a:prstGeom>
          <a:ln>
            <a:solidFill>
              <a:srgbClr val="6978BB"/>
            </a:solidFill>
          </a:ln>
        </p:spPr>
      </p:pic>
    </p:spTree>
    <p:extLst>
      <p:ext uri="{BB962C8B-B14F-4D97-AF65-F5344CB8AC3E}">
        <p14:creationId xmlns:p14="http://schemas.microsoft.com/office/powerpoint/2010/main" val="47565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Plan de la réunion</a:t>
            </a:r>
            <a:endParaRPr/>
          </a:p>
        </p:txBody>
      </p:sp>
      <p:sp>
        <p:nvSpPr>
          <p:cNvPr id="5" name="Espace réservé du contenu 2"/>
          <p:cNvSpPr>
            <a:spLocks noGrp="1"/>
          </p:cNvSpPr>
          <p:nvPr>
            <p:ph idx="1"/>
          </p:nvPr>
        </p:nvSpPr>
        <p:spPr bwMode="auto"/>
        <p:txBody>
          <a:bodyPr>
            <a:normAutofit/>
          </a:bodyPr>
          <a:lstStyle/>
          <a:p>
            <a:pPr>
              <a:defRPr/>
            </a:pPr>
            <a:endParaRPr lang="fr-FR" dirty="0"/>
          </a:p>
          <a:p>
            <a:pPr>
              <a:defRPr/>
            </a:pPr>
            <a:r>
              <a:rPr lang="fr-FR" dirty="0"/>
              <a:t>L’inspection pédagogique de mathématiques</a:t>
            </a:r>
          </a:p>
          <a:p>
            <a:pPr>
              <a:defRPr/>
            </a:pPr>
            <a:r>
              <a:rPr lang="fr-FR" dirty="0"/>
              <a:t>Baccalauréat 2022 :</a:t>
            </a:r>
          </a:p>
          <a:p>
            <a:pPr lvl="1">
              <a:defRPr/>
            </a:pPr>
            <a:r>
              <a:rPr lang="fr-FR" dirty="0"/>
              <a:t>Épreuves terminales</a:t>
            </a:r>
          </a:p>
          <a:p>
            <a:pPr lvl="1">
              <a:defRPr/>
            </a:pPr>
            <a:r>
              <a:rPr lang="fr-FR" dirty="0"/>
              <a:t>Évaluation du Contrôle Continu</a:t>
            </a:r>
          </a:p>
          <a:p>
            <a:pPr lvl="1">
              <a:defRPr/>
            </a:pPr>
            <a:r>
              <a:rPr lang="fr-FR" dirty="0"/>
              <a:t>Grand oral</a:t>
            </a:r>
          </a:p>
          <a:p>
            <a:pPr>
              <a:defRPr/>
            </a:pPr>
            <a:r>
              <a:rPr lang="fr-FR" dirty="0"/>
              <a:t>Des ressources pour travailler des compétences variées :</a:t>
            </a:r>
          </a:p>
          <a:p>
            <a:pPr lvl="1">
              <a:defRPr/>
            </a:pPr>
            <a:r>
              <a:rPr lang="fr-FR" dirty="0"/>
              <a:t>Automatismes et oral</a:t>
            </a:r>
          </a:p>
          <a:p>
            <a:pPr lvl="1">
              <a:defRPr/>
            </a:pPr>
            <a:r>
              <a:rPr lang="fr-FR" dirty="0"/>
              <a:t>Des exercices des stages filés de la pépinière</a:t>
            </a:r>
          </a:p>
          <a:p>
            <a:pPr>
              <a:defRPr/>
            </a:pPr>
            <a:r>
              <a:rPr lang="fr-FR" dirty="0"/>
              <a:t>Euler-WIMS</a:t>
            </a:r>
            <a:endParaRPr dirty="0"/>
          </a:p>
        </p:txBody>
      </p:sp>
    </p:spTree>
    <p:extLst>
      <p:ext uri="{BB962C8B-B14F-4D97-AF65-F5344CB8AC3E}">
        <p14:creationId xmlns:p14="http://schemas.microsoft.com/office/powerpoint/2010/main" val="1173242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D04F92E-7515-B44C-8BD5-33F9110D4E29}"/>
              </a:ext>
            </a:extLst>
          </p:cNvPr>
          <p:cNvSpPr>
            <a:spLocks noGrp="1"/>
          </p:cNvSpPr>
          <p:nvPr>
            <p:ph type="subTitle" idx="1"/>
          </p:nvPr>
        </p:nvSpPr>
        <p:spPr>
          <a:xfrm>
            <a:off x="2667000" y="1103587"/>
            <a:ext cx="6858000" cy="3697014"/>
          </a:xfrm>
        </p:spPr>
        <p:txBody>
          <a:bodyPr>
            <a:normAutofit/>
          </a:bodyPr>
          <a:lstStyle/>
          <a:p>
            <a:pPr marL="342900" indent="-342900">
              <a:buFont typeface="Arial" panose="020B0604020202020204" pitchFamily="34" charset="0"/>
              <a:buChar char="•"/>
            </a:pPr>
            <a:endParaRPr lang="fr-FR" sz="2100" dirty="0"/>
          </a:p>
          <a:p>
            <a:pPr marL="342900" indent="-342900">
              <a:buFont typeface="Arial" panose="020B0604020202020204" pitchFamily="34" charset="0"/>
              <a:buChar char="•"/>
            </a:pPr>
            <a:endParaRPr lang="fr-FR" sz="2100" dirty="0"/>
          </a:p>
          <a:p>
            <a:pPr algn="l"/>
            <a:endParaRPr lang="fr-FR" sz="2100" dirty="0"/>
          </a:p>
        </p:txBody>
      </p:sp>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1524001" y="1"/>
            <a:ext cx="5870563" cy="896595"/>
          </a:xfrm>
          <a:prstGeom prst="rect">
            <a:avLst/>
          </a:prstGeom>
        </p:spPr>
      </p:pic>
      <p:pic>
        <p:nvPicPr>
          <p:cNvPr id="8" name="Image 7">
            <a:extLst>
              <a:ext uri="{FF2B5EF4-FFF2-40B4-BE49-F238E27FC236}">
                <a16:creationId xmlns:a16="http://schemas.microsoft.com/office/drawing/2014/main" id="{8E093E0E-BBC9-8C42-AF7F-03A01398D95A}"/>
              </a:ext>
            </a:extLst>
          </p:cNvPr>
          <p:cNvPicPr>
            <a:picLocks noChangeAspect="1"/>
          </p:cNvPicPr>
          <p:nvPr/>
        </p:nvPicPr>
        <p:blipFill>
          <a:blip r:embed="rId4"/>
          <a:stretch>
            <a:fillRect/>
          </a:stretch>
        </p:blipFill>
        <p:spPr>
          <a:xfrm>
            <a:off x="1809936" y="3225526"/>
            <a:ext cx="8572127" cy="3180852"/>
          </a:xfrm>
          <a:prstGeom prst="rect">
            <a:avLst/>
          </a:prstGeom>
          <a:ln>
            <a:solidFill>
              <a:srgbClr val="6978BB"/>
            </a:solidFill>
          </a:ln>
        </p:spPr>
      </p:pic>
      <p:pic>
        <p:nvPicPr>
          <p:cNvPr id="13" name="Image 12">
            <a:extLst>
              <a:ext uri="{FF2B5EF4-FFF2-40B4-BE49-F238E27FC236}">
                <a16:creationId xmlns:a16="http://schemas.microsoft.com/office/drawing/2014/main" id="{E893FC60-0E74-5348-8B82-85E29B417A98}"/>
              </a:ext>
            </a:extLst>
          </p:cNvPr>
          <p:cNvPicPr>
            <a:picLocks noChangeAspect="1"/>
          </p:cNvPicPr>
          <p:nvPr/>
        </p:nvPicPr>
        <p:blipFill>
          <a:blip r:embed="rId5"/>
          <a:stretch>
            <a:fillRect/>
          </a:stretch>
        </p:blipFill>
        <p:spPr>
          <a:xfrm>
            <a:off x="1809937" y="1615607"/>
            <a:ext cx="8572127" cy="1376618"/>
          </a:xfrm>
          <a:prstGeom prst="rect">
            <a:avLst/>
          </a:prstGeom>
          <a:ln>
            <a:solidFill>
              <a:srgbClr val="6978BB"/>
            </a:solidFill>
          </a:ln>
        </p:spPr>
      </p:pic>
      <p:pic>
        <p:nvPicPr>
          <p:cNvPr id="17" name="Image 16">
            <a:extLst>
              <a:ext uri="{FF2B5EF4-FFF2-40B4-BE49-F238E27FC236}">
                <a16:creationId xmlns:a16="http://schemas.microsoft.com/office/drawing/2014/main" id="{F82C4698-674A-6D4C-8C2C-5113D9A3B1C1}"/>
              </a:ext>
            </a:extLst>
          </p:cNvPr>
          <p:cNvPicPr>
            <a:picLocks noChangeAspect="1"/>
          </p:cNvPicPr>
          <p:nvPr/>
        </p:nvPicPr>
        <p:blipFill>
          <a:blip r:embed="rId6"/>
          <a:stretch>
            <a:fillRect/>
          </a:stretch>
        </p:blipFill>
        <p:spPr>
          <a:xfrm>
            <a:off x="1809937" y="3738406"/>
            <a:ext cx="8572126" cy="2670894"/>
          </a:xfrm>
          <a:prstGeom prst="rect">
            <a:avLst/>
          </a:prstGeom>
        </p:spPr>
      </p:pic>
      <p:sp>
        <p:nvSpPr>
          <p:cNvPr id="18" name="Rectangle 17">
            <a:extLst>
              <a:ext uri="{FF2B5EF4-FFF2-40B4-BE49-F238E27FC236}">
                <a16:creationId xmlns:a16="http://schemas.microsoft.com/office/drawing/2014/main" id="{598D1B57-D04D-EB4B-A7C2-E852E1E95B1D}"/>
              </a:ext>
            </a:extLst>
          </p:cNvPr>
          <p:cNvSpPr/>
          <p:nvPr/>
        </p:nvSpPr>
        <p:spPr>
          <a:xfrm>
            <a:off x="4691270" y="4611757"/>
            <a:ext cx="1749287" cy="422146"/>
          </a:xfrm>
          <a:prstGeom prst="rect">
            <a:avLst/>
          </a:prstGeom>
          <a:noFill/>
          <a:ln w="38100">
            <a:solidFill>
              <a:srgbClr val="C0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FFE4B1C6-CDB3-6B44-8A54-57179FCD40A7}"/>
              </a:ext>
            </a:extLst>
          </p:cNvPr>
          <p:cNvSpPr txBox="1"/>
          <p:nvPr/>
        </p:nvSpPr>
        <p:spPr>
          <a:xfrm>
            <a:off x="7868522" y="559416"/>
            <a:ext cx="3312956" cy="369332"/>
          </a:xfrm>
          <a:prstGeom prst="rect">
            <a:avLst/>
          </a:prstGeom>
          <a:noFill/>
        </p:spPr>
        <p:txBody>
          <a:bodyPr wrap="square" rtlCol="0">
            <a:spAutoFit/>
          </a:bodyPr>
          <a:lstStyle/>
          <a:p>
            <a:pPr algn="ctr"/>
            <a:r>
              <a:rPr lang="fr-FR" b="1" dirty="0">
                <a:solidFill>
                  <a:srgbClr val="C00000"/>
                </a:solidFill>
              </a:rPr>
              <a:t>Nouveauté : Devoir libre</a:t>
            </a:r>
            <a:endParaRPr lang="fr-FR" dirty="0">
              <a:solidFill>
                <a:srgbClr val="C00000"/>
              </a:solidFill>
            </a:endParaRPr>
          </a:p>
        </p:txBody>
      </p:sp>
    </p:spTree>
    <p:extLst>
      <p:ext uri="{BB962C8B-B14F-4D97-AF65-F5344CB8AC3E}">
        <p14:creationId xmlns:p14="http://schemas.microsoft.com/office/powerpoint/2010/main" val="1999241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1524001" y="1"/>
            <a:ext cx="5870563" cy="896595"/>
          </a:xfrm>
          <a:prstGeom prst="rect">
            <a:avLst/>
          </a:prstGeom>
        </p:spPr>
      </p:pic>
      <p:sp>
        <p:nvSpPr>
          <p:cNvPr id="19" name="ZoneTexte 18">
            <a:extLst>
              <a:ext uri="{FF2B5EF4-FFF2-40B4-BE49-F238E27FC236}">
                <a16:creationId xmlns:a16="http://schemas.microsoft.com/office/drawing/2014/main" id="{18D81D5A-175C-EC4A-805F-E738D9D0EAFF}"/>
              </a:ext>
            </a:extLst>
          </p:cNvPr>
          <p:cNvSpPr txBox="1"/>
          <p:nvPr/>
        </p:nvSpPr>
        <p:spPr>
          <a:xfrm>
            <a:off x="8051245" y="527264"/>
            <a:ext cx="2960593" cy="369332"/>
          </a:xfrm>
          <a:prstGeom prst="rect">
            <a:avLst/>
          </a:prstGeom>
          <a:noFill/>
        </p:spPr>
        <p:txBody>
          <a:bodyPr wrap="square" rtlCol="0">
            <a:spAutoFit/>
          </a:bodyPr>
          <a:lstStyle/>
          <a:p>
            <a:pPr algn="ctr"/>
            <a:r>
              <a:rPr lang="fr-FR" b="1" dirty="0">
                <a:solidFill>
                  <a:srgbClr val="C00000"/>
                </a:solidFill>
              </a:rPr>
              <a:t>Nouveauté : Devoir libre</a:t>
            </a:r>
            <a:endParaRPr lang="fr-FR" dirty="0">
              <a:solidFill>
                <a:srgbClr val="C00000"/>
              </a:solidFill>
            </a:endParaRPr>
          </a:p>
        </p:txBody>
      </p:sp>
      <p:grpSp>
        <p:nvGrpSpPr>
          <p:cNvPr id="7" name="Groupe 6">
            <a:extLst>
              <a:ext uri="{FF2B5EF4-FFF2-40B4-BE49-F238E27FC236}">
                <a16:creationId xmlns:a16="http://schemas.microsoft.com/office/drawing/2014/main" id="{C3B42ADD-8996-447B-9041-0EB5D7059B22}"/>
              </a:ext>
            </a:extLst>
          </p:cNvPr>
          <p:cNvGrpSpPr/>
          <p:nvPr/>
        </p:nvGrpSpPr>
        <p:grpSpPr>
          <a:xfrm>
            <a:off x="1900011" y="2031027"/>
            <a:ext cx="8660523" cy="3723387"/>
            <a:chOff x="376010" y="2031026"/>
            <a:chExt cx="8660523" cy="3723387"/>
          </a:xfrm>
        </p:grpSpPr>
        <p:pic>
          <p:nvPicPr>
            <p:cNvPr id="14" name="Image 13">
              <a:extLst>
                <a:ext uri="{FF2B5EF4-FFF2-40B4-BE49-F238E27FC236}">
                  <a16:creationId xmlns:a16="http://schemas.microsoft.com/office/drawing/2014/main" id="{EB1CC20D-BE59-2743-8FD9-8F078EC34030}"/>
                </a:ext>
              </a:extLst>
            </p:cNvPr>
            <p:cNvPicPr>
              <a:picLocks noChangeAspect="1"/>
            </p:cNvPicPr>
            <p:nvPr/>
          </p:nvPicPr>
          <p:blipFill>
            <a:blip r:embed="rId4"/>
            <a:stretch>
              <a:fillRect/>
            </a:stretch>
          </p:blipFill>
          <p:spPr>
            <a:xfrm>
              <a:off x="376010" y="2031026"/>
              <a:ext cx="8660523" cy="3723387"/>
            </a:xfrm>
            <a:prstGeom prst="rect">
              <a:avLst/>
            </a:prstGeom>
            <a:ln>
              <a:solidFill>
                <a:srgbClr val="6978BB"/>
              </a:solidFill>
            </a:ln>
          </p:spPr>
        </p:pic>
        <p:pic>
          <p:nvPicPr>
            <p:cNvPr id="6" name="Image 5">
              <a:extLst>
                <a:ext uri="{FF2B5EF4-FFF2-40B4-BE49-F238E27FC236}">
                  <a16:creationId xmlns:a16="http://schemas.microsoft.com/office/drawing/2014/main" id="{D43755D0-A547-4EBC-9594-A75AB5D1201F}"/>
                </a:ext>
              </a:extLst>
            </p:cNvPr>
            <p:cNvPicPr/>
            <p:nvPr/>
          </p:nvPicPr>
          <p:blipFill>
            <a:blip r:embed="rId5"/>
            <a:stretch>
              <a:fillRect/>
            </a:stretch>
          </p:blipFill>
          <p:spPr>
            <a:xfrm>
              <a:off x="619850" y="2031026"/>
              <a:ext cx="8148140" cy="1492462"/>
            </a:xfrm>
            <a:prstGeom prst="rect">
              <a:avLst/>
            </a:prstGeom>
          </p:spPr>
        </p:pic>
      </p:grpSp>
    </p:spTree>
    <p:extLst>
      <p:ext uri="{BB962C8B-B14F-4D97-AF65-F5344CB8AC3E}">
        <p14:creationId xmlns:p14="http://schemas.microsoft.com/office/powerpoint/2010/main" val="3132275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D04F92E-7515-B44C-8BD5-33F9110D4E29}"/>
              </a:ext>
            </a:extLst>
          </p:cNvPr>
          <p:cNvSpPr>
            <a:spLocks noGrp="1"/>
          </p:cNvSpPr>
          <p:nvPr>
            <p:ph type="subTitle" idx="1"/>
          </p:nvPr>
        </p:nvSpPr>
        <p:spPr>
          <a:xfrm>
            <a:off x="2667000" y="1103587"/>
            <a:ext cx="6858000" cy="3697014"/>
          </a:xfrm>
        </p:spPr>
        <p:txBody>
          <a:bodyPr>
            <a:normAutofit/>
          </a:bodyPr>
          <a:lstStyle/>
          <a:p>
            <a:pPr marL="342900" indent="-342900">
              <a:buFont typeface="Arial" panose="020B0604020202020204" pitchFamily="34" charset="0"/>
              <a:buChar char="•"/>
            </a:pPr>
            <a:endParaRPr lang="fr-FR" sz="2100" dirty="0"/>
          </a:p>
          <a:p>
            <a:pPr marL="342900" indent="-342900">
              <a:buFont typeface="Arial" panose="020B0604020202020204" pitchFamily="34" charset="0"/>
              <a:buChar char="•"/>
            </a:pPr>
            <a:endParaRPr lang="fr-FR" sz="2100" dirty="0"/>
          </a:p>
          <a:p>
            <a:pPr algn="l"/>
            <a:endParaRPr lang="fr-FR" sz="2100" dirty="0"/>
          </a:p>
        </p:txBody>
      </p:sp>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1524001" y="1"/>
            <a:ext cx="5870563" cy="896595"/>
          </a:xfrm>
          <a:prstGeom prst="rect">
            <a:avLst/>
          </a:prstGeom>
        </p:spPr>
      </p:pic>
      <p:sp>
        <p:nvSpPr>
          <p:cNvPr id="2" name="ZoneTexte 1">
            <a:extLst>
              <a:ext uri="{FF2B5EF4-FFF2-40B4-BE49-F238E27FC236}">
                <a16:creationId xmlns:a16="http://schemas.microsoft.com/office/drawing/2014/main" id="{F3707209-1685-F64F-B281-32496FDE0C13}"/>
              </a:ext>
            </a:extLst>
          </p:cNvPr>
          <p:cNvSpPr txBox="1"/>
          <p:nvPr/>
        </p:nvSpPr>
        <p:spPr>
          <a:xfrm>
            <a:off x="7922491" y="396237"/>
            <a:ext cx="3205018" cy="369332"/>
          </a:xfrm>
          <a:prstGeom prst="rect">
            <a:avLst/>
          </a:prstGeom>
          <a:noFill/>
        </p:spPr>
        <p:txBody>
          <a:bodyPr wrap="square" rtlCol="0">
            <a:spAutoFit/>
          </a:bodyPr>
          <a:lstStyle/>
          <a:p>
            <a:pPr algn="ctr"/>
            <a:r>
              <a:rPr lang="fr-FR" b="1" dirty="0">
                <a:solidFill>
                  <a:srgbClr val="C00000"/>
                </a:solidFill>
              </a:rPr>
              <a:t>Nouveauté : Devoir libre</a:t>
            </a:r>
            <a:endParaRPr lang="fr-FR" dirty="0">
              <a:solidFill>
                <a:srgbClr val="C00000"/>
              </a:solidFill>
            </a:endParaRPr>
          </a:p>
        </p:txBody>
      </p:sp>
      <p:pic>
        <p:nvPicPr>
          <p:cNvPr id="9" name="Image 8">
            <a:extLst>
              <a:ext uri="{FF2B5EF4-FFF2-40B4-BE49-F238E27FC236}">
                <a16:creationId xmlns:a16="http://schemas.microsoft.com/office/drawing/2014/main" id="{C24B3020-8AB4-9848-908B-1BDF242B2A78}"/>
              </a:ext>
            </a:extLst>
          </p:cNvPr>
          <p:cNvPicPr>
            <a:picLocks noChangeAspect="1"/>
          </p:cNvPicPr>
          <p:nvPr/>
        </p:nvPicPr>
        <p:blipFill rotWithShape="1">
          <a:blip r:embed="rId4"/>
          <a:srcRect b="38179"/>
          <a:stretch/>
        </p:blipFill>
        <p:spPr>
          <a:xfrm>
            <a:off x="1849549" y="896596"/>
            <a:ext cx="8322751" cy="2515659"/>
          </a:xfrm>
          <a:prstGeom prst="rect">
            <a:avLst/>
          </a:prstGeom>
          <a:ln>
            <a:solidFill>
              <a:srgbClr val="6978BB"/>
            </a:solidFill>
          </a:ln>
        </p:spPr>
      </p:pic>
      <p:pic>
        <p:nvPicPr>
          <p:cNvPr id="7" name="Image 6">
            <a:extLst>
              <a:ext uri="{FF2B5EF4-FFF2-40B4-BE49-F238E27FC236}">
                <a16:creationId xmlns:a16="http://schemas.microsoft.com/office/drawing/2014/main" id="{41A6A875-9939-412B-92C9-73A8BEBA9020}"/>
              </a:ext>
            </a:extLst>
          </p:cNvPr>
          <p:cNvPicPr/>
          <p:nvPr/>
        </p:nvPicPr>
        <p:blipFill>
          <a:blip r:embed="rId5"/>
          <a:stretch>
            <a:fillRect/>
          </a:stretch>
        </p:blipFill>
        <p:spPr>
          <a:xfrm>
            <a:off x="1849548" y="3543282"/>
            <a:ext cx="8367878" cy="2040655"/>
          </a:xfrm>
          <a:prstGeom prst="rect">
            <a:avLst/>
          </a:prstGeom>
        </p:spPr>
      </p:pic>
    </p:spTree>
    <p:extLst>
      <p:ext uri="{BB962C8B-B14F-4D97-AF65-F5344CB8AC3E}">
        <p14:creationId xmlns:p14="http://schemas.microsoft.com/office/powerpoint/2010/main" val="3017719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1524001" y="1"/>
            <a:ext cx="5870563" cy="896595"/>
          </a:xfrm>
          <a:prstGeom prst="rect">
            <a:avLst/>
          </a:prstGeom>
        </p:spPr>
      </p:pic>
      <p:sp>
        <p:nvSpPr>
          <p:cNvPr id="2" name="ZoneTexte 1">
            <a:extLst>
              <a:ext uri="{FF2B5EF4-FFF2-40B4-BE49-F238E27FC236}">
                <a16:creationId xmlns:a16="http://schemas.microsoft.com/office/drawing/2014/main" id="{F3707209-1685-F64F-B281-32496FDE0C13}"/>
              </a:ext>
            </a:extLst>
          </p:cNvPr>
          <p:cNvSpPr txBox="1"/>
          <p:nvPr/>
        </p:nvSpPr>
        <p:spPr>
          <a:xfrm>
            <a:off x="7884514" y="448298"/>
            <a:ext cx="3243929" cy="369332"/>
          </a:xfrm>
          <a:prstGeom prst="rect">
            <a:avLst/>
          </a:prstGeom>
          <a:noFill/>
        </p:spPr>
        <p:txBody>
          <a:bodyPr wrap="square" rtlCol="0">
            <a:spAutoFit/>
          </a:bodyPr>
          <a:lstStyle/>
          <a:p>
            <a:pPr algn="ctr"/>
            <a:r>
              <a:rPr lang="fr-FR" b="1" dirty="0">
                <a:solidFill>
                  <a:srgbClr val="C00000"/>
                </a:solidFill>
              </a:rPr>
              <a:t>Nouveauté : Devoir libre</a:t>
            </a:r>
            <a:endParaRPr lang="fr-FR" dirty="0">
              <a:solidFill>
                <a:srgbClr val="C00000"/>
              </a:solidFill>
            </a:endParaRPr>
          </a:p>
        </p:txBody>
      </p:sp>
      <p:grpSp>
        <p:nvGrpSpPr>
          <p:cNvPr id="18" name="Groupe 17">
            <a:extLst>
              <a:ext uri="{FF2B5EF4-FFF2-40B4-BE49-F238E27FC236}">
                <a16:creationId xmlns:a16="http://schemas.microsoft.com/office/drawing/2014/main" id="{9EB133AC-3C6F-495E-AC0D-E55A8B0AD6F5}"/>
              </a:ext>
            </a:extLst>
          </p:cNvPr>
          <p:cNvGrpSpPr/>
          <p:nvPr/>
        </p:nvGrpSpPr>
        <p:grpSpPr>
          <a:xfrm>
            <a:off x="1524001" y="1008798"/>
            <a:ext cx="9034271" cy="5849203"/>
            <a:chOff x="0" y="1008797"/>
            <a:chExt cx="9034271" cy="5849203"/>
          </a:xfrm>
        </p:grpSpPr>
        <p:pic>
          <p:nvPicPr>
            <p:cNvPr id="6" name="Image 5">
              <a:extLst>
                <a:ext uri="{FF2B5EF4-FFF2-40B4-BE49-F238E27FC236}">
                  <a16:creationId xmlns:a16="http://schemas.microsoft.com/office/drawing/2014/main" id="{3355A068-94B2-4D20-BBA9-C5F9E897CEA3}"/>
                </a:ext>
              </a:extLst>
            </p:cNvPr>
            <p:cNvPicPr>
              <a:picLocks noChangeAspect="1"/>
            </p:cNvPicPr>
            <p:nvPr/>
          </p:nvPicPr>
          <p:blipFill rotWithShape="1">
            <a:blip r:embed="rId4"/>
            <a:srcRect t="5659" r="1196" b="67232"/>
            <a:stretch/>
          </p:blipFill>
          <p:spPr>
            <a:xfrm>
              <a:off x="225287" y="1008797"/>
              <a:ext cx="8589529" cy="692331"/>
            </a:xfrm>
            <a:prstGeom prst="rect">
              <a:avLst/>
            </a:prstGeom>
          </p:spPr>
        </p:pic>
        <p:pic>
          <p:nvPicPr>
            <p:cNvPr id="14" name="Image 13">
              <a:extLst>
                <a:ext uri="{FF2B5EF4-FFF2-40B4-BE49-F238E27FC236}">
                  <a16:creationId xmlns:a16="http://schemas.microsoft.com/office/drawing/2014/main" id="{0BCC54A5-1302-4C64-8A67-B23F53F088C4}"/>
                </a:ext>
              </a:extLst>
            </p:cNvPr>
            <p:cNvPicPr>
              <a:picLocks noChangeAspect="1"/>
            </p:cNvPicPr>
            <p:nvPr/>
          </p:nvPicPr>
          <p:blipFill rotWithShape="1">
            <a:blip r:embed="rId5"/>
            <a:srcRect r="9562"/>
            <a:stretch/>
          </p:blipFill>
          <p:spPr>
            <a:xfrm>
              <a:off x="0" y="3296636"/>
              <a:ext cx="4828032" cy="3561364"/>
            </a:xfrm>
            <a:prstGeom prst="rect">
              <a:avLst/>
            </a:prstGeom>
          </p:spPr>
        </p:pic>
        <p:pic>
          <p:nvPicPr>
            <p:cNvPr id="16" name="Image 15">
              <a:extLst>
                <a:ext uri="{FF2B5EF4-FFF2-40B4-BE49-F238E27FC236}">
                  <a16:creationId xmlns:a16="http://schemas.microsoft.com/office/drawing/2014/main" id="{DAE2FFF5-76B8-4E90-BF1C-7E1254D88FC5}"/>
                </a:ext>
              </a:extLst>
            </p:cNvPr>
            <p:cNvPicPr>
              <a:picLocks noChangeAspect="1"/>
            </p:cNvPicPr>
            <p:nvPr/>
          </p:nvPicPr>
          <p:blipFill rotWithShape="1">
            <a:blip r:embed="rId6"/>
            <a:srcRect r="21397"/>
            <a:stretch/>
          </p:blipFill>
          <p:spPr>
            <a:xfrm>
              <a:off x="4814170" y="4225945"/>
              <a:ext cx="4220101" cy="1893499"/>
            </a:xfrm>
            <a:prstGeom prst="rect">
              <a:avLst/>
            </a:prstGeom>
          </p:spPr>
        </p:pic>
        <p:pic>
          <p:nvPicPr>
            <p:cNvPr id="17" name="Image 16">
              <a:extLst>
                <a:ext uri="{FF2B5EF4-FFF2-40B4-BE49-F238E27FC236}">
                  <a16:creationId xmlns:a16="http://schemas.microsoft.com/office/drawing/2014/main" id="{4C67E5B7-B615-439B-8B5E-266A1D57FF5C}"/>
                </a:ext>
              </a:extLst>
            </p:cNvPr>
            <p:cNvPicPr>
              <a:picLocks noChangeAspect="1"/>
            </p:cNvPicPr>
            <p:nvPr/>
          </p:nvPicPr>
          <p:blipFill rotWithShape="1">
            <a:blip r:embed="rId4"/>
            <a:srcRect t="40357"/>
            <a:stretch/>
          </p:blipFill>
          <p:spPr>
            <a:xfrm>
              <a:off x="225287" y="1747353"/>
              <a:ext cx="8693426" cy="1523192"/>
            </a:xfrm>
            <a:prstGeom prst="rect">
              <a:avLst/>
            </a:prstGeom>
          </p:spPr>
        </p:pic>
      </p:grpSp>
    </p:spTree>
    <p:extLst>
      <p:ext uri="{BB962C8B-B14F-4D97-AF65-F5344CB8AC3E}">
        <p14:creationId xmlns:p14="http://schemas.microsoft.com/office/powerpoint/2010/main" val="3180780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1524001" y="1"/>
            <a:ext cx="5870563" cy="896595"/>
          </a:xfrm>
          <a:prstGeom prst="rect">
            <a:avLst/>
          </a:prstGeom>
        </p:spPr>
      </p:pic>
      <p:sp>
        <p:nvSpPr>
          <p:cNvPr id="2" name="ZoneTexte 1">
            <a:extLst>
              <a:ext uri="{FF2B5EF4-FFF2-40B4-BE49-F238E27FC236}">
                <a16:creationId xmlns:a16="http://schemas.microsoft.com/office/drawing/2014/main" id="{F3707209-1685-F64F-B281-32496FDE0C13}"/>
              </a:ext>
            </a:extLst>
          </p:cNvPr>
          <p:cNvSpPr txBox="1"/>
          <p:nvPr/>
        </p:nvSpPr>
        <p:spPr>
          <a:xfrm>
            <a:off x="7945516" y="387727"/>
            <a:ext cx="3185563" cy="369332"/>
          </a:xfrm>
          <a:prstGeom prst="rect">
            <a:avLst/>
          </a:prstGeom>
          <a:noFill/>
        </p:spPr>
        <p:txBody>
          <a:bodyPr wrap="square" rtlCol="0">
            <a:spAutoFit/>
          </a:bodyPr>
          <a:lstStyle/>
          <a:p>
            <a:pPr algn="ctr"/>
            <a:r>
              <a:rPr lang="fr-FR" b="1" dirty="0">
                <a:solidFill>
                  <a:srgbClr val="C00000"/>
                </a:solidFill>
              </a:rPr>
              <a:t>Nouveauté : Devoir libre</a:t>
            </a:r>
            <a:endParaRPr lang="fr-FR" dirty="0">
              <a:solidFill>
                <a:srgbClr val="C00000"/>
              </a:solidFill>
            </a:endParaRPr>
          </a:p>
        </p:txBody>
      </p:sp>
      <p:pic>
        <p:nvPicPr>
          <p:cNvPr id="10" name="Image 9">
            <a:extLst>
              <a:ext uri="{FF2B5EF4-FFF2-40B4-BE49-F238E27FC236}">
                <a16:creationId xmlns:a16="http://schemas.microsoft.com/office/drawing/2014/main" id="{BBF8B173-3851-4EB2-AED1-D64053219C01}"/>
              </a:ext>
            </a:extLst>
          </p:cNvPr>
          <p:cNvPicPr/>
          <p:nvPr/>
        </p:nvPicPr>
        <p:blipFill rotWithShape="1">
          <a:blip r:embed="rId4"/>
          <a:srcRect l="1626" t="6959" r="1273" b="84035"/>
          <a:stretch/>
        </p:blipFill>
        <p:spPr>
          <a:xfrm>
            <a:off x="2731008" y="811734"/>
            <a:ext cx="6729984" cy="230232"/>
          </a:xfrm>
          <a:prstGeom prst="rect">
            <a:avLst/>
          </a:prstGeom>
        </p:spPr>
      </p:pic>
      <p:pic>
        <p:nvPicPr>
          <p:cNvPr id="4" name="Image 3">
            <a:extLst>
              <a:ext uri="{FF2B5EF4-FFF2-40B4-BE49-F238E27FC236}">
                <a16:creationId xmlns:a16="http://schemas.microsoft.com/office/drawing/2014/main" id="{5850DE36-6C6F-4AD5-9900-5EC7A70E410F}"/>
              </a:ext>
            </a:extLst>
          </p:cNvPr>
          <p:cNvPicPr>
            <a:picLocks noChangeAspect="1"/>
          </p:cNvPicPr>
          <p:nvPr/>
        </p:nvPicPr>
        <p:blipFill>
          <a:blip r:embed="rId5"/>
          <a:stretch>
            <a:fillRect/>
          </a:stretch>
        </p:blipFill>
        <p:spPr>
          <a:xfrm>
            <a:off x="1538566" y="2736723"/>
            <a:ext cx="9080666" cy="409002"/>
          </a:xfrm>
          <a:prstGeom prst="rect">
            <a:avLst/>
          </a:prstGeom>
        </p:spPr>
      </p:pic>
      <p:pic>
        <p:nvPicPr>
          <p:cNvPr id="8" name="Image 7">
            <a:extLst>
              <a:ext uri="{FF2B5EF4-FFF2-40B4-BE49-F238E27FC236}">
                <a16:creationId xmlns:a16="http://schemas.microsoft.com/office/drawing/2014/main" id="{45DB19C6-1F0C-4051-B4F3-57617DAC4B0D}"/>
              </a:ext>
            </a:extLst>
          </p:cNvPr>
          <p:cNvPicPr>
            <a:picLocks noChangeAspect="1"/>
          </p:cNvPicPr>
          <p:nvPr/>
        </p:nvPicPr>
        <p:blipFill>
          <a:blip r:embed="rId6"/>
          <a:stretch>
            <a:fillRect/>
          </a:stretch>
        </p:blipFill>
        <p:spPr>
          <a:xfrm>
            <a:off x="1538567" y="3161873"/>
            <a:ext cx="4103849" cy="3423417"/>
          </a:xfrm>
          <a:prstGeom prst="rect">
            <a:avLst/>
          </a:prstGeom>
        </p:spPr>
      </p:pic>
      <p:pic>
        <p:nvPicPr>
          <p:cNvPr id="12" name="Image 11">
            <a:extLst>
              <a:ext uri="{FF2B5EF4-FFF2-40B4-BE49-F238E27FC236}">
                <a16:creationId xmlns:a16="http://schemas.microsoft.com/office/drawing/2014/main" id="{397F8529-FF79-4801-B329-E1DF3B8278FB}"/>
              </a:ext>
            </a:extLst>
          </p:cNvPr>
          <p:cNvPicPr>
            <a:picLocks noChangeAspect="1"/>
          </p:cNvPicPr>
          <p:nvPr/>
        </p:nvPicPr>
        <p:blipFill>
          <a:blip r:embed="rId7"/>
          <a:stretch>
            <a:fillRect/>
          </a:stretch>
        </p:blipFill>
        <p:spPr>
          <a:xfrm>
            <a:off x="5893592" y="3145726"/>
            <a:ext cx="4103849" cy="1653289"/>
          </a:xfrm>
          <a:prstGeom prst="rect">
            <a:avLst/>
          </a:prstGeom>
        </p:spPr>
      </p:pic>
      <p:pic>
        <p:nvPicPr>
          <p:cNvPr id="15" name="Image 14">
            <a:extLst>
              <a:ext uri="{FF2B5EF4-FFF2-40B4-BE49-F238E27FC236}">
                <a16:creationId xmlns:a16="http://schemas.microsoft.com/office/drawing/2014/main" id="{60D7866F-407C-4C33-8051-B91AB2F2F16C}"/>
              </a:ext>
            </a:extLst>
          </p:cNvPr>
          <p:cNvPicPr>
            <a:picLocks noChangeAspect="1"/>
          </p:cNvPicPr>
          <p:nvPr/>
        </p:nvPicPr>
        <p:blipFill>
          <a:blip r:embed="rId8"/>
          <a:stretch>
            <a:fillRect/>
          </a:stretch>
        </p:blipFill>
        <p:spPr>
          <a:xfrm>
            <a:off x="7495816" y="4873580"/>
            <a:ext cx="1270232" cy="254046"/>
          </a:xfrm>
          <a:prstGeom prst="rect">
            <a:avLst/>
          </a:prstGeom>
        </p:spPr>
      </p:pic>
      <p:pic>
        <p:nvPicPr>
          <p:cNvPr id="20" name="Image 19">
            <a:extLst>
              <a:ext uri="{FF2B5EF4-FFF2-40B4-BE49-F238E27FC236}">
                <a16:creationId xmlns:a16="http://schemas.microsoft.com/office/drawing/2014/main" id="{7EA7699F-8E0A-4959-A1B7-9E207FEB587B}"/>
              </a:ext>
            </a:extLst>
          </p:cNvPr>
          <p:cNvPicPr>
            <a:picLocks noChangeAspect="1"/>
          </p:cNvPicPr>
          <p:nvPr/>
        </p:nvPicPr>
        <p:blipFill rotWithShape="1">
          <a:blip r:embed="rId9"/>
          <a:srcRect t="10320"/>
          <a:stretch/>
        </p:blipFill>
        <p:spPr>
          <a:xfrm>
            <a:off x="5893592" y="5084064"/>
            <a:ext cx="3872201" cy="1080183"/>
          </a:xfrm>
          <a:prstGeom prst="rect">
            <a:avLst/>
          </a:prstGeom>
        </p:spPr>
      </p:pic>
      <p:pic>
        <p:nvPicPr>
          <p:cNvPr id="22" name="Image 21">
            <a:extLst>
              <a:ext uri="{FF2B5EF4-FFF2-40B4-BE49-F238E27FC236}">
                <a16:creationId xmlns:a16="http://schemas.microsoft.com/office/drawing/2014/main" id="{0FF36C3A-14AD-41E2-980F-47C4ECE5B99B}"/>
              </a:ext>
            </a:extLst>
          </p:cNvPr>
          <p:cNvPicPr>
            <a:picLocks noChangeAspect="1"/>
          </p:cNvPicPr>
          <p:nvPr/>
        </p:nvPicPr>
        <p:blipFill>
          <a:blip r:embed="rId10"/>
          <a:stretch>
            <a:fillRect/>
          </a:stretch>
        </p:blipFill>
        <p:spPr>
          <a:xfrm>
            <a:off x="6386452" y="6380027"/>
            <a:ext cx="2886478" cy="428685"/>
          </a:xfrm>
          <a:prstGeom prst="rect">
            <a:avLst/>
          </a:prstGeom>
        </p:spPr>
      </p:pic>
      <p:pic>
        <p:nvPicPr>
          <p:cNvPr id="24" name="Image 23">
            <a:extLst>
              <a:ext uri="{FF2B5EF4-FFF2-40B4-BE49-F238E27FC236}">
                <a16:creationId xmlns:a16="http://schemas.microsoft.com/office/drawing/2014/main" id="{F2BACC68-6B03-4B55-B225-C2CC88A405A8}"/>
              </a:ext>
            </a:extLst>
          </p:cNvPr>
          <p:cNvPicPr>
            <a:picLocks noChangeAspect="1"/>
          </p:cNvPicPr>
          <p:nvPr/>
        </p:nvPicPr>
        <p:blipFill>
          <a:blip r:embed="rId11"/>
          <a:stretch>
            <a:fillRect/>
          </a:stretch>
        </p:blipFill>
        <p:spPr>
          <a:xfrm>
            <a:off x="2542948" y="1005946"/>
            <a:ext cx="6729983" cy="1749796"/>
          </a:xfrm>
          <a:prstGeom prst="rect">
            <a:avLst/>
          </a:prstGeom>
        </p:spPr>
      </p:pic>
    </p:spTree>
    <p:extLst>
      <p:ext uri="{BB962C8B-B14F-4D97-AF65-F5344CB8AC3E}">
        <p14:creationId xmlns:p14="http://schemas.microsoft.com/office/powerpoint/2010/main" val="706533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1524001" y="1"/>
            <a:ext cx="5870563" cy="896595"/>
          </a:xfrm>
          <a:prstGeom prst="rect">
            <a:avLst/>
          </a:prstGeom>
        </p:spPr>
      </p:pic>
      <p:sp>
        <p:nvSpPr>
          <p:cNvPr id="13" name="ZoneTexte 12">
            <a:extLst>
              <a:ext uri="{FF2B5EF4-FFF2-40B4-BE49-F238E27FC236}">
                <a16:creationId xmlns:a16="http://schemas.microsoft.com/office/drawing/2014/main" id="{25B0BB28-13DC-450A-AF76-107DF5060B8C}"/>
              </a:ext>
            </a:extLst>
          </p:cNvPr>
          <p:cNvSpPr txBox="1"/>
          <p:nvPr/>
        </p:nvSpPr>
        <p:spPr>
          <a:xfrm>
            <a:off x="2596896" y="1970640"/>
            <a:ext cx="6998208" cy="646331"/>
          </a:xfrm>
          <a:prstGeom prst="rect">
            <a:avLst/>
          </a:prstGeom>
          <a:noFill/>
        </p:spPr>
        <p:txBody>
          <a:bodyPr wrap="square">
            <a:spAutoFit/>
          </a:bodyPr>
          <a:lstStyle/>
          <a:p>
            <a:pPr algn="l"/>
            <a:r>
              <a:rPr lang="fr-FR" dirty="0"/>
              <a:t>Vous pouvez découvrir toutes les nouveautés de la dernière version 4.22 du serveur en consultant </a:t>
            </a:r>
            <a:r>
              <a:rPr lang="fr-FR" dirty="0">
                <a:hlinkClick r:id="rId4"/>
              </a:rPr>
              <a:t>ce document </a:t>
            </a:r>
            <a:r>
              <a:rPr lang="fr-FR" dirty="0" err="1">
                <a:hlinkClick r:id="rId4"/>
              </a:rPr>
              <a:t>pdf</a:t>
            </a:r>
            <a:r>
              <a:rPr lang="fr-FR" dirty="0"/>
              <a:t>. </a:t>
            </a:r>
          </a:p>
        </p:txBody>
      </p:sp>
    </p:spTree>
    <p:extLst>
      <p:ext uri="{BB962C8B-B14F-4D97-AF65-F5344CB8AC3E}">
        <p14:creationId xmlns:p14="http://schemas.microsoft.com/office/powerpoint/2010/main" val="2035224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85273"/>
            <a:ext cx="10972800" cy="990600"/>
          </a:xfrm>
        </p:spPr>
        <p:txBody>
          <a:bodyPr/>
          <a:lstStyle/>
          <a:p>
            <a:pPr>
              <a:defRPr/>
            </a:pPr>
            <a:r>
              <a:rPr lang="fr-FR"/>
              <a:t>Formations</a:t>
            </a:r>
            <a:endParaRPr/>
          </a:p>
        </p:txBody>
      </p:sp>
      <p:sp>
        <p:nvSpPr>
          <p:cNvPr id="5" name="Espace réservé du contenu 2"/>
          <p:cNvSpPr>
            <a:spLocks noGrp="1"/>
          </p:cNvSpPr>
          <p:nvPr>
            <p:ph idx="1"/>
          </p:nvPr>
        </p:nvSpPr>
        <p:spPr bwMode="auto"/>
        <p:txBody>
          <a:bodyPr/>
          <a:lstStyle/>
          <a:p>
            <a:pPr algn="just">
              <a:defRPr/>
            </a:pPr>
            <a:r>
              <a:rPr lang="fr-FR" b="1" dirty="0"/>
              <a:t>Inscription au PAF jusqu'au </a:t>
            </a:r>
            <a:r>
              <a:rPr lang="fr-FR" b="1" dirty="0">
                <a:solidFill>
                  <a:srgbClr val="FF0000"/>
                </a:solidFill>
              </a:rPr>
              <a:t>22 septembre 2021</a:t>
            </a:r>
            <a:endParaRPr dirty="0">
              <a:solidFill>
                <a:srgbClr val="FF0000"/>
              </a:solidFill>
            </a:endParaRPr>
          </a:p>
          <a:p>
            <a:pPr algn="just">
              <a:defRPr/>
            </a:pPr>
            <a:r>
              <a:rPr lang="fr-FR" b="1" dirty="0"/>
              <a:t>Sur </a:t>
            </a:r>
            <a:r>
              <a:rPr lang="fr-FR" b="1" u="sng" dirty="0" err="1">
                <a:hlinkClick r:id="rId3" tooltip="https://euler.ac-versailles.fr/article550.html"/>
              </a:rPr>
              <a:t>euler</a:t>
            </a:r>
            <a:r>
              <a:rPr lang="fr-FR" b="1" dirty="0"/>
              <a:t> : </a:t>
            </a:r>
            <a:endParaRPr dirty="0"/>
          </a:p>
          <a:p>
            <a:pPr marL="400050" lvl="1" indent="0" algn="just">
              <a:buNone/>
              <a:defRPr/>
            </a:pPr>
            <a:r>
              <a:rPr lang="fr-FR" sz="2200" b="0" i="0" u="none" strike="noStrike" cap="none" spc="0" dirty="0">
                <a:solidFill>
                  <a:schemeClr val="tx1"/>
                </a:solidFill>
                <a:latin typeface="+mn-lt"/>
                <a:ea typeface="+mn-ea"/>
                <a:cs typeface="+mn-cs"/>
              </a:rPr>
              <a:t>la liste des formations au PAF concernant les mathématiques, SNT et NSI, avec ou sans descriptifs.</a:t>
            </a:r>
            <a:endParaRPr sz="2200" b="1" dirty="0"/>
          </a:p>
          <a:p>
            <a:pPr algn="just">
              <a:defRPr/>
            </a:pPr>
            <a:r>
              <a:rPr lang="fr-FR" b="1" dirty="0"/>
              <a:t>Possibilité de demander des Formations à Initiative Locale (FIL) à chaque retour de petites vacances.</a:t>
            </a:r>
            <a:endParaRPr lang="fr-FR" b="0" dirty="0"/>
          </a:p>
          <a:p>
            <a:pPr lvl="1" algn="just">
              <a:defRPr/>
            </a:pPr>
            <a:endParaRPr dirty="0"/>
          </a:p>
          <a:p>
            <a:pPr algn="just">
              <a:defRPr/>
            </a:pPr>
            <a:endParaRPr lang="fr-FR" b="1" dirty="0"/>
          </a:p>
        </p:txBody>
      </p:sp>
      <p:pic>
        <p:nvPicPr>
          <p:cNvPr id="6" name="Image 3"/>
          <p:cNvPicPr>
            <a:picLocks noChangeAspect="1"/>
          </p:cNvPicPr>
          <p:nvPr/>
        </p:nvPicPr>
        <p:blipFill>
          <a:blip r:embed="rId4"/>
          <a:stretch/>
        </p:blipFill>
        <p:spPr bwMode="auto">
          <a:xfrm>
            <a:off x="10767317" y="381000"/>
            <a:ext cx="1396751" cy="102188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85273"/>
            <a:ext cx="10972800" cy="990600"/>
          </a:xfrm>
        </p:spPr>
        <p:txBody>
          <a:bodyPr/>
          <a:lstStyle/>
          <a:p>
            <a:pPr>
              <a:defRPr/>
            </a:pPr>
            <a:r>
              <a:rPr lang="fr-FR" dirty="0"/>
              <a:t>Calendrier </a:t>
            </a:r>
            <a:r>
              <a:rPr lang="fr-FR"/>
              <a:t>du Baccalauréat 2022</a:t>
            </a:r>
            <a:endParaRPr dirty="0"/>
          </a:p>
        </p:txBody>
      </p:sp>
      <p:sp>
        <p:nvSpPr>
          <p:cNvPr id="5" name="Espace réservé du contenu 2"/>
          <p:cNvSpPr>
            <a:spLocks noGrp="1"/>
          </p:cNvSpPr>
          <p:nvPr>
            <p:ph idx="1"/>
          </p:nvPr>
        </p:nvSpPr>
        <p:spPr bwMode="auto"/>
        <p:txBody>
          <a:bodyPr/>
          <a:lstStyle/>
          <a:p>
            <a:pPr lvl="1" algn="just">
              <a:defRPr/>
            </a:pPr>
            <a:endParaRPr dirty="0"/>
          </a:p>
          <a:p>
            <a:pPr lvl="1" algn="just">
              <a:defRPr/>
            </a:pPr>
            <a:r>
              <a:rPr lang="fr-FR" dirty="0"/>
              <a:t>Note de service du 22-09 publié au BO du 30 septembre 2021</a:t>
            </a:r>
          </a:p>
          <a:p>
            <a:pPr lvl="1" algn="just">
              <a:defRPr/>
            </a:pPr>
            <a:endParaRPr lang="fr-FR" b="1" dirty="0">
              <a:hlinkClick r:id="rId3"/>
            </a:endParaRPr>
          </a:p>
          <a:p>
            <a:pPr marL="274320" lvl="1" indent="0" algn="just">
              <a:buNone/>
              <a:defRPr/>
            </a:pPr>
            <a:r>
              <a:rPr lang="fr-FR" b="1" dirty="0">
                <a:hlinkClick r:id="rId3"/>
              </a:rPr>
              <a:t>https://www.education.gouv.fr/bo/21/Hebdo36/MENE2126480N.htm</a:t>
            </a:r>
            <a:r>
              <a:rPr lang="fr-FR" b="1" dirty="0"/>
              <a:t> </a:t>
            </a:r>
          </a:p>
          <a:p>
            <a:pPr algn="just">
              <a:defRPr/>
            </a:pPr>
            <a:endParaRPr lang="fr-FR" b="1" dirty="0"/>
          </a:p>
          <a:p>
            <a:pPr lvl="1" algn="just">
              <a:defRPr/>
            </a:pPr>
            <a:r>
              <a:rPr lang="fr-FR" b="1" dirty="0"/>
              <a:t>Baccalauréat général :</a:t>
            </a:r>
          </a:p>
          <a:p>
            <a:pPr marL="274320" lvl="1" indent="0" algn="just">
              <a:buNone/>
              <a:defRPr/>
            </a:pPr>
            <a:r>
              <a:rPr lang="fr-FR" b="1" dirty="0"/>
              <a:t>	Spécialité Mathématiques: </a:t>
            </a:r>
            <a:r>
              <a:rPr lang="fr-FR" dirty="0"/>
              <a:t>lundi 14 ou mardi 15 mars (de 14h à 18h)</a:t>
            </a:r>
          </a:p>
          <a:p>
            <a:pPr marL="274320" lvl="1" indent="0" algn="just">
              <a:buNone/>
              <a:defRPr/>
            </a:pPr>
            <a:endParaRPr lang="fr-FR" dirty="0"/>
          </a:p>
          <a:p>
            <a:pPr lvl="1" algn="just">
              <a:defRPr/>
            </a:pPr>
            <a:r>
              <a:rPr lang="fr-FR" b="1" dirty="0"/>
              <a:t>Baccalauréat Technologique (STL et STI2D) :</a:t>
            </a:r>
          </a:p>
          <a:p>
            <a:pPr marL="274320" lvl="1" indent="0" algn="just">
              <a:buNone/>
              <a:defRPr/>
            </a:pPr>
            <a:r>
              <a:rPr lang="fr-FR" b="1" dirty="0"/>
              <a:t>	Spécialité Physique-chimie et mathématiques: </a:t>
            </a:r>
            <a:r>
              <a:rPr lang="fr-FR" dirty="0"/>
              <a:t>lundi 14 mars (de 14h à 17h)</a:t>
            </a:r>
          </a:p>
          <a:p>
            <a:pPr marL="274320" lvl="1" indent="0" algn="just">
              <a:buNone/>
              <a:defRPr/>
            </a:pPr>
            <a:endParaRPr lang="fr-FR" dirty="0"/>
          </a:p>
          <a:p>
            <a:pPr lvl="1" algn="just">
              <a:defRPr/>
            </a:pPr>
            <a:r>
              <a:rPr lang="fr-FR" b="1" dirty="0"/>
              <a:t> Grand Oral:</a:t>
            </a:r>
          </a:p>
          <a:p>
            <a:pPr marL="274320" lvl="1" indent="0" algn="just">
              <a:buNone/>
              <a:defRPr/>
            </a:pPr>
            <a:r>
              <a:rPr lang="fr-FR" b="1" dirty="0"/>
              <a:t>	</a:t>
            </a:r>
            <a:r>
              <a:rPr lang="fr-FR" dirty="0"/>
              <a:t>du lundi 20 juin au vendredi 1</a:t>
            </a:r>
            <a:r>
              <a:rPr lang="fr-FR" baseline="30000" dirty="0"/>
              <a:t>er</a:t>
            </a:r>
            <a:r>
              <a:rPr lang="fr-FR" dirty="0"/>
              <a:t> juillet</a:t>
            </a:r>
          </a:p>
          <a:p>
            <a:pPr marL="274320" lvl="1" indent="0" algn="just">
              <a:buNone/>
              <a:defRPr/>
            </a:pPr>
            <a:endParaRPr lang="fr-FR" dirty="0"/>
          </a:p>
          <a:p>
            <a:pPr marL="274320" lvl="1" indent="0" algn="just">
              <a:buNone/>
              <a:defRPr/>
            </a:pPr>
            <a:endParaRPr lang="fr-FR" dirty="0"/>
          </a:p>
        </p:txBody>
      </p:sp>
    </p:spTree>
    <p:extLst>
      <p:ext uri="{BB962C8B-B14F-4D97-AF65-F5344CB8AC3E}">
        <p14:creationId xmlns:p14="http://schemas.microsoft.com/office/powerpoint/2010/main" val="1285814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ctr">
              <a:buNone/>
            </a:pPr>
            <a:endParaRPr lang="fr-FR" sz="4800" dirty="0">
              <a:solidFill>
                <a:srgbClr val="C00000"/>
              </a:solidFill>
            </a:endParaRPr>
          </a:p>
          <a:p>
            <a:pPr marL="0" indent="0" algn="ctr">
              <a:buNone/>
            </a:pPr>
            <a:endParaRPr lang="fr-FR" sz="4800" dirty="0">
              <a:solidFill>
                <a:srgbClr val="C00000"/>
              </a:solidFill>
            </a:endParaRPr>
          </a:p>
          <a:p>
            <a:pPr marL="0" indent="0" algn="ctr">
              <a:buNone/>
            </a:pPr>
            <a:r>
              <a:rPr lang="fr-FR" sz="6600" dirty="0">
                <a:solidFill>
                  <a:srgbClr val="C00000"/>
                </a:solidFill>
              </a:rPr>
              <a:t>MERCI</a:t>
            </a:r>
          </a:p>
        </p:txBody>
      </p:sp>
    </p:spTree>
    <p:extLst>
      <p:ext uri="{BB962C8B-B14F-4D97-AF65-F5344CB8AC3E}">
        <p14:creationId xmlns:p14="http://schemas.microsoft.com/office/powerpoint/2010/main" val="378132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sz="3600">
                <a:solidFill>
                  <a:srgbClr val="C00000"/>
                </a:solidFill>
              </a:rPr>
              <a:t>Les IPR de mathématiques de l’académie de Versailles</a:t>
            </a:r>
            <a:endParaRPr sz="3600"/>
          </a:p>
        </p:txBody>
      </p:sp>
      <p:sp>
        <p:nvSpPr>
          <p:cNvPr id="5" name="Rectangle 3"/>
          <p:cNvSpPr>
            <a:spLocks noGrp="1" noChangeArrowheads="1"/>
          </p:cNvSpPr>
          <p:nvPr>
            <p:ph sz="half" idx="1"/>
          </p:nvPr>
        </p:nvSpPr>
        <p:spPr bwMode="auto">
          <a:xfrm>
            <a:off x="1847850" y="1772816"/>
            <a:ext cx="4104134" cy="5040560"/>
          </a:xfrm>
        </p:spPr>
        <p:txBody>
          <a:bodyPr/>
          <a:lstStyle/>
          <a:p>
            <a:pPr marL="85725" indent="-85725">
              <a:lnSpc>
                <a:spcPct val="90000"/>
              </a:lnSpc>
              <a:buNone/>
              <a:defRPr/>
            </a:pPr>
            <a:r>
              <a:rPr lang="fr-FR" sz="1800" dirty="0"/>
              <a:t>Nicolas FIXOT</a:t>
            </a:r>
          </a:p>
          <a:p>
            <a:pPr marL="85725" indent="-85725">
              <a:lnSpc>
                <a:spcPct val="90000"/>
              </a:lnSpc>
              <a:buNone/>
              <a:defRPr/>
            </a:pPr>
            <a:r>
              <a:rPr lang="fr-FR" sz="1800" dirty="0"/>
              <a:t>Xavier GABILLY</a:t>
            </a:r>
          </a:p>
          <a:p>
            <a:pPr marL="85725" indent="-85725">
              <a:lnSpc>
                <a:spcPct val="90000"/>
              </a:lnSpc>
              <a:buNone/>
              <a:defRPr/>
            </a:pPr>
            <a:r>
              <a:rPr lang="fr-FR" sz="1800" dirty="0"/>
              <a:t>Olivier GINESTE</a:t>
            </a:r>
            <a:endParaRPr sz="1800" dirty="0"/>
          </a:p>
          <a:p>
            <a:pPr marL="0" indent="0">
              <a:buNone/>
              <a:defRPr/>
            </a:pPr>
            <a:r>
              <a:rPr lang="fr-FR" sz="1800" dirty="0"/>
              <a:t>Catherine GUFFLET</a:t>
            </a:r>
            <a:endParaRPr dirty="0"/>
          </a:p>
          <a:p>
            <a:pPr marL="0" indent="0">
              <a:buNone/>
              <a:defRPr/>
            </a:pPr>
            <a:r>
              <a:rPr lang="fr-FR" sz="1800" dirty="0"/>
              <a:t>Catherine HUET</a:t>
            </a:r>
            <a:endParaRPr dirty="0"/>
          </a:p>
          <a:p>
            <a:pPr marL="0" indent="0">
              <a:buNone/>
              <a:defRPr/>
            </a:pPr>
            <a:r>
              <a:rPr lang="fr-FR" sz="1800" dirty="0"/>
              <a:t>Anne MENANT</a:t>
            </a:r>
            <a:endParaRPr dirty="0"/>
          </a:p>
          <a:p>
            <a:pPr marL="0" indent="0">
              <a:buNone/>
              <a:defRPr/>
            </a:pPr>
            <a:r>
              <a:rPr lang="fr-FR" sz="1800" dirty="0"/>
              <a:t>Jean-François REMETTER</a:t>
            </a:r>
            <a:endParaRPr dirty="0"/>
          </a:p>
          <a:p>
            <a:pPr marL="0" indent="0">
              <a:buNone/>
              <a:defRPr/>
            </a:pPr>
            <a:r>
              <a:rPr lang="fr-FR" sz="1800" dirty="0"/>
              <a:t>Charles </a:t>
            </a:r>
            <a:r>
              <a:rPr lang="fr-FR" sz="1800" dirty="0">
                <a:cs typeface="Calibri"/>
              </a:rPr>
              <a:t>SÉVA</a:t>
            </a:r>
            <a:endParaRPr dirty="0"/>
          </a:p>
          <a:p>
            <a:pPr marL="0" indent="0">
              <a:buNone/>
              <a:defRPr/>
            </a:pPr>
            <a:r>
              <a:rPr lang="fr-FR" sz="1800" dirty="0"/>
              <a:t>Christine WEILL (coordinatrice)</a:t>
            </a:r>
            <a:endParaRPr dirty="0"/>
          </a:p>
          <a:p>
            <a:pPr marL="85725" indent="-85725">
              <a:lnSpc>
                <a:spcPct val="90000"/>
              </a:lnSpc>
              <a:buNone/>
              <a:defRPr/>
            </a:pPr>
            <a:endParaRPr lang="fr-FR" sz="1600" b="1" dirty="0"/>
          </a:p>
          <a:p>
            <a:pPr marL="85725" indent="-85725">
              <a:lnSpc>
                <a:spcPct val="90000"/>
              </a:lnSpc>
              <a:buNone/>
              <a:defRPr/>
            </a:pPr>
            <a:r>
              <a:rPr lang="fr-FR" sz="1800" dirty="0"/>
              <a:t>Anne ALLARD</a:t>
            </a:r>
          </a:p>
          <a:p>
            <a:pPr marL="85725" indent="-85725">
              <a:lnSpc>
                <a:spcPct val="90000"/>
              </a:lnSpc>
              <a:buNone/>
              <a:defRPr/>
            </a:pPr>
            <a:endParaRPr lang="fr-FR" sz="1600" b="1" dirty="0"/>
          </a:p>
          <a:p>
            <a:pPr marL="85725" indent="-85725">
              <a:lnSpc>
                <a:spcPct val="90000"/>
              </a:lnSpc>
              <a:buNone/>
              <a:defRPr/>
            </a:pPr>
            <a:r>
              <a:rPr lang="fr-FR" sz="1600" dirty="0"/>
              <a:t>Adresses électroniques</a:t>
            </a:r>
            <a:endParaRPr dirty="0"/>
          </a:p>
          <a:p>
            <a:pPr marL="85725" indent="-85725">
              <a:lnSpc>
                <a:spcPct val="90000"/>
              </a:lnSpc>
              <a:buNone/>
              <a:defRPr/>
            </a:pPr>
            <a:r>
              <a:rPr lang="fr-FR" sz="1600" u="sng" dirty="0">
                <a:hlinkClick r:id="rId3" tooltip="mailto:prenom.nom@ac-versailles.fr"/>
              </a:rPr>
              <a:t>prenom.nom@ac-versailles.fr</a:t>
            </a:r>
            <a:endParaRPr lang="fr-FR" sz="1600" dirty="0"/>
          </a:p>
        </p:txBody>
      </p:sp>
      <p:sp>
        <p:nvSpPr>
          <p:cNvPr id="6" name="Rectangle 4"/>
          <p:cNvSpPr/>
          <p:nvPr/>
        </p:nvSpPr>
        <p:spPr bwMode="auto">
          <a:xfrm>
            <a:off x="6600378" y="1772816"/>
            <a:ext cx="3888110" cy="4295475"/>
          </a:xfrm>
          <a:prstGeom prst="rect">
            <a:avLst/>
          </a:prstGeom>
        </p:spPr>
        <p:txBody>
          <a:bodyPr/>
          <a:lst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a:lstStyle>
          <a:p>
            <a:pPr marL="0" indent="0">
              <a:lnSpc>
                <a:spcPct val="90000"/>
              </a:lnSpc>
              <a:buNone/>
              <a:defRPr/>
            </a:pPr>
            <a:r>
              <a:rPr lang="fr-FR" sz="2000" b="1" dirty="0"/>
              <a:t>Secrétariat :</a:t>
            </a:r>
            <a:r>
              <a:rPr lang="fr-FR" sz="2000" dirty="0"/>
              <a:t> </a:t>
            </a:r>
            <a:br>
              <a:rPr lang="fr-FR" sz="2000" dirty="0"/>
            </a:br>
            <a:r>
              <a:rPr lang="fr-FR" sz="1800" dirty="0"/>
              <a:t>Frédérique CHAUVIN</a:t>
            </a:r>
            <a:endParaRPr dirty="0"/>
          </a:p>
          <a:p>
            <a:pPr marL="0" indent="0">
              <a:lnSpc>
                <a:spcPct val="90000"/>
              </a:lnSpc>
              <a:buNone/>
              <a:defRPr/>
            </a:pPr>
            <a:r>
              <a:rPr lang="fr-FR" sz="1800" u="sng" dirty="0">
                <a:hlinkClick r:id="rId4" tooltip="mailto:Frederique.chauvin@ac-versailles.fr"/>
              </a:rPr>
              <a:t>frederique.chauvin@ac-versailles.fr</a:t>
            </a:r>
            <a:r>
              <a:rPr lang="fr-FR" sz="1800" dirty="0"/>
              <a:t>   </a:t>
            </a:r>
            <a:endParaRPr dirty="0"/>
          </a:p>
          <a:p>
            <a:pPr marL="0" indent="0">
              <a:lnSpc>
                <a:spcPct val="90000"/>
              </a:lnSpc>
              <a:buNone/>
              <a:defRPr/>
            </a:pPr>
            <a:r>
              <a:rPr lang="fr-FR" sz="1800" dirty="0"/>
              <a:t>Tél : 01 30 83 40 43</a:t>
            </a:r>
            <a:endParaRPr dirty="0"/>
          </a:p>
          <a:p>
            <a:pPr marL="0" indent="0">
              <a:lnSpc>
                <a:spcPct val="90000"/>
              </a:lnSpc>
              <a:buNone/>
              <a:defRPr/>
            </a:pPr>
            <a:endParaRPr lang="fr-FR" sz="900" dirty="0"/>
          </a:p>
          <a:p>
            <a:pPr marL="0" indent="0">
              <a:lnSpc>
                <a:spcPct val="90000"/>
              </a:lnSpc>
              <a:buNone/>
              <a:defRPr/>
            </a:pPr>
            <a:r>
              <a:rPr lang="fr-FR" sz="1800" b="1" dirty="0"/>
              <a:t>Professeurs associés :</a:t>
            </a:r>
            <a:endParaRPr dirty="0"/>
          </a:p>
          <a:p>
            <a:pPr marL="0" indent="0">
              <a:lnSpc>
                <a:spcPct val="90000"/>
              </a:lnSpc>
              <a:buNone/>
              <a:defRPr/>
            </a:pPr>
            <a:r>
              <a:rPr lang="fr-FR" sz="1800" dirty="0"/>
              <a:t>Aline BRUN</a:t>
            </a:r>
          </a:p>
          <a:p>
            <a:pPr marL="0" indent="0">
              <a:lnSpc>
                <a:spcPct val="90000"/>
              </a:lnSpc>
              <a:buNone/>
              <a:defRPr/>
            </a:pPr>
            <a:r>
              <a:rPr lang="fr-FR" sz="1800" dirty="0"/>
              <a:t>Barbara DUSSABLY</a:t>
            </a:r>
            <a:endParaRPr dirty="0"/>
          </a:p>
          <a:p>
            <a:pPr marL="0" indent="0">
              <a:lnSpc>
                <a:spcPct val="90000"/>
              </a:lnSpc>
              <a:buNone/>
              <a:defRPr/>
            </a:pPr>
            <a:r>
              <a:rPr lang="fr-FR" sz="1800" dirty="0"/>
              <a:t>Véronique GABILLY</a:t>
            </a:r>
            <a:endParaRPr dirty="0"/>
          </a:p>
          <a:p>
            <a:pPr marL="0" indent="0">
              <a:lnSpc>
                <a:spcPct val="90000"/>
              </a:lnSpc>
              <a:buNone/>
              <a:defRPr/>
            </a:pPr>
            <a:r>
              <a:rPr lang="fr-FR" sz="1800" dirty="0">
                <a:cs typeface="Calibri"/>
              </a:rPr>
              <a:t>É</a:t>
            </a:r>
            <a:r>
              <a:rPr lang="fr-FR" sz="1800" dirty="0"/>
              <a:t>ric LARZILLIERE</a:t>
            </a:r>
            <a:endParaRPr dirty="0"/>
          </a:p>
          <a:p>
            <a:pPr marL="0" indent="0">
              <a:lnSpc>
                <a:spcPct val="90000"/>
              </a:lnSpc>
              <a:buNone/>
              <a:defRPr/>
            </a:pPr>
            <a:r>
              <a:rPr lang="fr-FR" sz="1800" dirty="0"/>
              <a:t>Laurence LHOMME</a:t>
            </a:r>
            <a:endParaRPr dirty="0"/>
          </a:p>
          <a:p>
            <a:pPr marL="0" indent="0">
              <a:lnSpc>
                <a:spcPct val="90000"/>
              </a:lnSpc>
              <a:buNone/>
              <a:defRPr/>
            </a:pPr>
            <a:r>
              <a:rPr lang="fr-FR" sz="1800" dirty="0"/>
              <a:t>Marion PACAUD</a:t>
            </a:r>
            <a:endParaRPr dirty="0"/>
          </a:p>
          <a:p>
            <a:pPr marL="0" indent="0">
              <a:lnSpc>
                <a:spcPct val="90000"/>
              </a:lnSpc>
              <a:buNone/>
              <a:defRPr/>
            </a:pPr>
            <a:r>
              <a:rPr lang="fr-FR" sz="1800" dirty="0"/>
              <a:t>Martine SALMON</a:t>
            </a:r>
            <a:endParaRPr dirty="0"/>
          </a:p>
          <a:p>
            <a:pPr marL="0" indent="0">
              <a:lnSpc>
                <a:spcPct val="90000"/>
              </a:lnSpc>
              <a:buNone/>
              <a:defRPr/>
            </a:pPr>
            <a:r>
              <a:rPr lang="fr-FR" sz="1800" dirty="0"/>
              <a:t>Valérie VINCENT</a:t>
            </a:r>
            <a:endParaRPr lang="fr-FR" sz="1900" dirty="0"/>
          </a:p>
          <a:p>
            <a:pPr marL="0" indent="0">
              <a:lnSpc>
                <a:spcPct val="90000"/>
              </a:lnSpc>
              <a:defRPr/>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descr="bassins_ipr_math_21_22.pdf - Adobe Acrobat Reader DC (32-bit)">
            <a:extLst>
              <a:ext uri="{FF2B5EF4-FFF2-40B4-BE49-F238E27FC236}">
                <a16:creationId xmlns:a16="http://schemas.microsoft.com/office/drawing/2014/main" id="{75C5EA77-F2B6-F844-9FA0-83895B435415}"/>
              </a:ext>
            </a:extLst>
          </p:cNvPr>
          <p:cNvPicPr>
            <a:picLocks noChangeAspect="1"/>
          </p:cNvPicPr>
          <p:nvPr/>
        </p:nvPicPr>
        <p:blipFill rotWithShape="1">
          <a:blip r:embed="rId2">
            <a:extLst>
              <a:ext uri="{28A0092B-C50C-407E-A947-70E740481C1C}">
                <a14:useLocalDpi xmlns:a14="http://schemas.microsoft.com/office/drawing/2010/main" val="0"/>
              </a:ext>
            </a:extLst>
          </a:blip>
          <a:srcRect l="24205" t="21968" r="47495" b="10342"/>
          <a:stretch/>
        </p:blipFill>
        <p:spPr bwMode="auto">
          <a:xfrm>
            <a:off x="3306947" y="449944"/>
            <a:ext cx="4835567" cy="6226628"/>
          </a:xfrm>
          <a:prstGeom prst="rect">
            <a:avLst/>
          </a:prstGeom>
        </p:spPr>
      </p:pic>
      <p:pic>
        <p:nvPicPr>
          <p:cNvPr id="6" name="Image 5">
            <a:extLst>
              <a:ext uri="{FF2B5EF4-FFF2-40B4-BE49-F238E27FC236}">
                <a16:creationId xmlns:a16="http://schemas.microsoft.com/office/drawing/2014/main" id="{74CF641D-13DA-2442-AFD9-B19325D75A1F}"/>
              </a:ext>
            </a:extLst>
          </p:cNvPr>
          <p:cNvPicPr>
            <a:picLocks noChangeAspect="1"/>
          </p:cNvPicPr>
          <p:nvPr/>
        </p:nvPicPr>
        <p:blipFill rotWithShape="1">
          <a:blip r:embed="rId3"/>
          <a:srcRect t="31798" b="16947"/>
          <a:stretch/>
        </p:blipFill>
        <p:spPr bwMode="auto">
          <a:xfrm>
            <a:off x="1225579" y="5645955"/>
            <a:ext cx="3707908" cy="2424090"/>
          </a:xfrm>
          <a:prstGeom prst="rect">
            <a:avLst/>
          </a:prstGeom>
        </p:spPr>
      </p:pic>
      <p:pic>
        <p:nvPicPr>
          <p:cNvPr id="7" name="Image 6" descr="bassins_ipr_math_21_22.pdf - Adobe Acrobat Reader DC (32-bit)">
            <a:extLst>
              <a:ext uri="{FF2B5EF4-FFF2-40B4-BE49-F238E27FC236}">
                <a16:creationId xmlns:a16="http://schemas.microsoft.com/office/drawing/2014/main" id="{2B050C11-012D-1D46-A2C4-88A5A90FA2FE}"/>
              </a:ext>
            </a:extLst>
          </p:cNvPr>
          <p:cNvPicPr>
            <a:picLocks noChangeAspect="1"/>
          </p:cNvPicPr>
          <p:nvPr/>
        </p:nvPicPr>
        <p:blipFill rotWithShape="1">
          <a:blip r:embed="rId2">
            <a:extLst>
              <a:ext uri="{28A0092B-C50C-407E-A947-70E740481C1C}">
                <a14:useLocalDpi xmlns:a14="http://schemas.microsoft.com/office/drawing/2010/main" val="0"/>
              </a:ext>
            </a:extLst>
          </a:blip>
          <a:srcRect l="24205" t="78849" r="65801" b="2849"/>
          <a:stretch/>
        </p:blipFill>
        <p:spPr bwMode="auto">
          <a:xfrm>
            <a:off x="2225663" y="3962402"/>
            <a:ext cx="1707739" cy="16836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solidFill>
                  <a:srgbClr val="C00000"/>
                </a:solidFill>
              </a:rPr>
              <a:t>Les initiatives académiques</a:t>
            </a:r>
            <a:endParaRPr/>
          </a:p>
        </p:txBody>
      </p:sp>
      <p:sp>
        <p:nvSpPr>
          <p:cNvPr id="5" name="Espace réservé du contenu 2"/>
          <p:cNvSpPr>
            <a:spLocks noGrp="1"/>
          </p:cNvSpPr>
          <p:nvPr>
            <p:ph idx="1"/>
          </p:nvPr>
        </p:nvSpPr>
        <p:spPr bwMode="auto">
          <a:xfrm>
            <a:off x="577516" y="1524000"/>
            <a:ext cx="11004884" cy="5074024"/>
          </a:xfrm>
        </p:spPr>
        <p:txBody>
          <a:bodyPr>
            <a:normAutofit lnSpcReduction="10000"/>
          </a:bodyPr>
          <a:lstStyle/>
          <a:p>
            <a:pPr marL="266700" indent="-182563">
              <a:lnSpc>
                <a:spcPct val="95000"/>
              </a:lnSpc>
              <a:defRPr/>
            </a:pPr>
            <a:r>
              <a:rPr lang="fr-FR" sz="2200" dirty="0">
                <a:latin typeface="Arial"/>
              </a:rPr>
              <a:t>Olympiades de mathématiques et Course aux nombres (CAN) :</a:t>
            </a:r>
            <a:endParaRPr sz="2200" dirty="0"/>
          </a:p>
          <a:p>
            <a:pPr marL="617220" lvl="1" indent="-342900">
              <a:lnSpc>
                <a:spcPct val="80000"/>
              </a:lnSpc>
              <a:buFontTx/>
              <a:buChar char="-"/>
              <a:defRPr/>
            </a:pPr>
            <a:r>
              <a:rPr lang="fr-FR" dirty="0"/>
              <a:t>olympiades de première : mercredi 9 mars matin ;</a:t>
            </a:r>
            <a:endParaRPr dirty="0"/>
          </a:p>
          <a:p>
            <a:pPr marL="617220" lvl="1" indent="-342900">
              <a:lnSpc>
                <a:spcPct val="80000"/>
              </a:lnSpc>
              <a:buFontTx/>
              <a:buChar char="-"/>
              <a:defRPr/>
            </a:pPr>
            <a:r>
              <a:rPr lang="fr-FR" dirty="0"/>
              <a:t>concours René MERCKHOFFER : mardi 29 mars après-midi ;</a:t>
            </a:r>
            <a:endParaRPr dirty="0"/>
          </a:p>
          <a:p>
            <a:pPr marL="617220" lvl="1" indent="-342900">
              <a:lnSpc>
                <a:spcPct val="80000"/>
              </a:lnSpc>
              <a:buFontTx/>
              <a:buChar char="-"/>
              <a:defRPr/>
            </a:pPr>
            <a:r>
              <a:rPr lang="fr-FR" dirty="0"/>
              <a:t>concours par équipe : mardi 29 mars après-midi ;</a:t>
            </a:r>
            <a:endParaRPr dirty="0"/>
          </a:p>
          <a:p>
            <a:pPr marL="617220" lvl="1" indent="-342900">
              <a:lnSpc>
                <a:spcPct val="80000"/>
              </a:lnSpc>
              <a:buFontTx/>
              <a:buChar char="-"/>
              <a:defRPr/>
            </a:pPr>
            <a:r>
              <a:rPr lang="fr-FR" dirty="0"/>
              <a:t>course aux </a:t>
            </a:r>
            <a:r>
              <a:rPr lang="fr-FR" dirty="0">
                <a:cs typeface="Arial"/>
              </a:rPr>
              <a:t>nombres : </a:t>
            </a:r>
            <a:r>
              <a:rPr lang="fr-FR" dirty="0"/>
              <a:t>une épreuve pour tous mi-mars, possibilité d’une seconde début juin pour le cycle 3.</a:t>
            </a:r>
          </a:p>
          <a:p>
            <a:pPr marL="617220" lvl="1" indent="-342900">
              <a:lnSpc>
                <a:spcPct val="80000"/>
              </a:lnSpc>
              <a:buFontTx/>
              <a:buChar char="-"/>
              <a:defRPr/>
            </a:pPr>
            <a:endParaRPr lang="fr-FR" sz="2200" dirty="0"/>
          </a:p>
          <a:p>
            <a:pPr marL="266700" lvl="1" indent="-266700">
              <a:lnSpc>
                <a:spcPct val="80000"/>
              </a:lnSpc>
              <a:defRPr/>
            </a:pPr>
            <a:r>
              <a:rPr lang="fr-FR" sz="2200" dirty="0"/>
              <a:t>Partenariats et manifestations :</a:t>
            </a:r>
            <a:endParaRPr sz="2200" dirty="0"/>
          </a:p>
          <a:p>
            <a:pPr marL="609600" lvl="2" indent="-342900" defTabSz="450850">
              <a:lnSpc>
                <a:spcPct val="80000"/>
              </a:lnSpc>
              <a:buClrTx/>
              <a:buFont typeface="Arial"/>
              <a:buChar char="-"/>
              <a:defRPr/>
            </a:pPr>
            <a:r>
              <a:rPr lang="fr-FR" sz="2000" dirty="0"/>
              <a:t>Semaine des mathématiques du 7 au 14 mars : « Mathématiques en forme(s) » ;</a:t>
            </a:r>
            <a:endParaRPr sz="2000" dirty="0"/>
          </a:p>
          <a:p>
            <a:pPr marL="609600" lvl="2" indent="-342900" defTabSz="450850">
              <a:lnSpc>
                <a:spcPct val="80000"/>
              </a:lnSpc>
              <a:buClrTx/>
              <a:buFont typeface="Arial"/>
              <a:buChar char="-"/>
              <a:defRPr/>
            </a:pPr>
            <a:r>
              <a:rPr lang="fr-FR" sz="2000" dirty="0"/>
              <a:t>INRIA, IHÉS, </a:t>
            </a:r>
            <a:r>
              <a:rPr lang="fr-FR" sz="2000" dirty="0" err="1"/>
              <a:t>Labex</a:t>
            </a:r>
            <a:r>
              <a:rPr lang="fr-FR" sz="2000" dirty="0"/>
              <a:t> </a:t>
            </a:r>
            <a:r>
              <a:rPr lang="fr-FR" sz="2000" dirty="0" err="1"/>
              <a:t>DigiCosme</a:t>
            </a:r>
            <a:r>
              <a:rPr lang="fr-FR" sz="2000" dirty="0"/>
              <a:t> ;</a:t>
            </a:r>
            <a:endParaRPr sz="2000" dirty="0"/>
          </a:p>
          <a:p>
            <a:pPr marL="609600" lvl="2" indent="-342900" defTabSz="450850">
              <a:lnSpc>
                <a:spcPct val="80000"/>
              </a:lnSpc>
              <a:buFont typeface="Arial"/>
              <a:buChar char="-"/>
              <a:defRPr/>
            </a:pPr>
            <a:r>
              <a:rPr lang="fr-FR" sz="2000" dirty="0"/>
              <a:t>pépinière académique (stages en présentiel et stages filés).</a:t>
            </a:r>
            <a:endParaRPr sz="2000" dirty="0"/>
          </a:p>
          <a:p>
            <a:pPr marL="609600" lvl="2" indent="-342900" defTabSz="450850">
              <a:lnSpc>
                <a:spcPct val="80000"/>
              </a:lnSpc>
              <a:buFont typeface="Arial"/>
              <a:buChar char="-"/>
              <a:defRPr/>
            </a:pPr>
            <a:endParaRPr lang="fr-FR" sz="2000" dirty="0">
              <a:latin typeface="Arial"/>
            </a:endParaRPr>
          </a:p>
          <a:p>
            <a:pPr marL="342900" lvl="2" indent="-342900" defTabSz="450850">
              <a:lnSpc>
                <a:spcPct val="80000"/>
              </a:lnSpc>
              <a:buClrTx/>
              <a:defRPr/>
            </a:pPr>
            <a:r>
              <a:rPr lang="fr-FR" sz="2200" dirty="0"/>
              <a:t>D’autres concours :</a:t>
            </a:r>
            <a:endParaRPr sz="2200" dirty="0"/>
          </a:p>
          <a:p>
            <a:pPr marL="446088" lvl="2" indent="-173038" defTabSz="450850">
              <a:lnSpc>
                <a:spcPct val="80000"/>
              </a:lnSpc>
              <a:buFontTx/>
              <a:buChar char="-"/>
              <a:defRPr/>
            </a:pPr>
            <a:r>
              <a:rPr lang="fr-FR" sz="2000" dirty="0"/>
              <a:t>concours Castor Informatique : du 7 novembre au 5 décembre 2021, inscriptions ouvertes ;</a:t>
            </a:r>
            <a:endParaRPr sz="2000" dirty="0"/>
          </a:p>
          <a:p>
            <a:pPr marL="450850" lvl="2" indent="-184150" defTabSz="450850">
              <a:lnSpc>
                <a:spcPct val="80000"/>
              </a:lnSpc>
              <a:buFontTx/>
              <a:buChar char="-"/>
              <a:defRPr/>
            </a:pPr>
            <a:r>
              <a:rPr lang="fr-FR" sz="2000" dirty="0"/>
              <a:t>concours C-Génial : inscriptions jusqu’au 10 novembre 2021;</a:t>
            </a:r>
            <a:endParaRPr sz="2000" dirty="0"/>
          </a:p>
          <a:p>
            <a:pPr marL="450850" lvl="2" indent="-184150" defTabSz="450850">
              <a:lnSpc>
                <a:spcPct val="80000"/>
              </a:lnSpc>
              <a:buFontTx/>
              <a:buChar char="-"/>
              <a:defRPr/>
            </a:pPr>
            <a:r>
              <a:rPr lang="fr-FR" sz="2000" dirty="0"/>
              <a:t>concours </a:t>
            </a:r>
            <a:r>
              <a:rPr lang="fr-FR" sz="2000" dirty="0" err="1"/>
              <a:t>AlKindi</a:t>
            </a:r>
            <a:endParaRPr lang="fr-FR" sz="2000" dirty="0"/>
          </a:p>
          <a:p>
            <a:pPr marL="450850" lvl="2" indent="-184150" defTabSz="450850">
              <a:lnSpc>
                <a:spcPct val="80000"/>
              </a:lnSpc>
              <a:buFontTx/>
              <a:buChar char="-"/>
              <a:defRPr/>
            </a:pPr>
            <a:r>
              <a:rPr lang="fr-FR" sz="2000" dirty="0"/>
              <a:t>compétition européenne de statistiques.</a:t>
            </a:r>
            <a:endParaRPr dirty="0"/>
          </a:p>
          <a:p>
            <a:pPr marL="450850" lvl="2" indent="-184150" defTabSz="450850">
              <a:lnSpc>
                <a:spcPct val="80000"/>
              </a:lnSpc>
              <a:buFontTx/>
              <a:buChar char="-"/>
              <a:defRPr/>
            </a:pPr>
            <a:endParaRPr lang="fr-FR" sz="2000" dirty="0">
              <a:latin typeface="Arial"/>
            </a:endParaRPr>
          </a:p>
          <a:p>
            <a:pPr marL="354013" lvl="2" indent="-342900" defTabSz="450850">
              <a:lnSpc>
                <a:spcPct val="80000"/>
              </a:lnSpc>
              <a:buFont typeface="Arial"/>
              <a:buChar char="•"/>
              <a:defRPr/>
            </a:pPr>
            <a:r>
              <a:rPr lang="fr-FR" sz="2200" dirty="0">
                <a:solidFill>
                  <a:srgbClr val="002060"/>
                </a:solidFill>
              </a:rPr>
              <a:t>Le site </a:t>
            </a:r>
            <a:r>
              <a:rPr lang="fr-FR" sz="2200" dirty="0" err="1">
                <a:solidFill>
                  <a:srgbClr val="002060"/>
                </a:solidFill>
              </a:rPr>
              <a:t>euler</a:t>
            </a:r>
            <a:r>
              <a:rPr lang="fr-FR" sz="2200" dirty="0">
                <a:solidFill>
                  <a:srgbClr val="002060"/>
                </a:solidFill>
              </a:rPr>
              <a:t> :</a:t>
            </a:r>
            <a:endParaRPr dirty="0"/>
          </a:p>
          <a:p>
            <a:pPr marL="442913" lvl="2" indent="0" defTabSz="450850">
              <a:lnSpc>
                <a:spcPct val="80000"/>
              </a:lnSpc>
              <a:buNone/>
              <a:defRPr/>
            </a:pPr>
            <a:r>
              <a:rPr lang="fr-FR" sz="2000" dirty="0">
                <a:solidFill>
                  <a:srgbClr val="002060"/>
                </a:solidFill>
              </a:rPr>
              <a:t>canal principal d’information et </a:t>
            </a:r>
            <a:r>
              <a:rPr lang="fr-FR" sz="2000" dirty="0" err="1">
                <a:solidFill>
                  <a:srgbClr val="002060"/>
                </a:solidFill>
              </a:rPr>
              <a:t>euler-Wims</a:t>
            </a:r>
            <a:r>
              <a:rPr lang="fr-FR" sz="2000" dirty="0">
                <a:solidFill>
                  <a:srgbClr val="002060"/>
                </a:solidFill>
              </a:rPr>
              <a:t> pour l’accompagnement individualisé des élèves, en classe et hors la classe </a:t>
            </a:r>
            <a:endParaRPr dirty="0"/>
          </a:p>
          <a:p>
            <a:pPr marL="450850" lvl="2" indent="-184150" defTabSz="450850">
              <a:lnSpc>
                <a:spcPct val="80000"/>
              </a:lnSpc>
              <a:buFontTx/>
              <a:buChar char="-"/>
              <a:defRPr/>
            </a:pPr>
            <a:endParaRPr lang="fr-F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95701" y="3071884"/>
            <a:ext cx="10972800" cy="990600"/>
          </a:xfrm>
        </p:spPr>
        <p:txBody>
          <a:bodyPr>
            <a:noAutofit/>
          </a:bodyPr>
          <a:lstStyle/>
          <a:p>
            <a:pPr algn="ctr">
              <a:defRPr/>
            </a:pPr>
            <a:r>
              <a:rPr lang="fr-FR" sz="6000" dirty="0"/>
              <a:t>Baccalauréat</a:t>
            </a:r>
            <a:endParaRPr dirty="0"/>
          </a:p>
        </p:txBody>
      </p:sp>
    </p:spTree>
    <p:extLst>
      <p:ext uri="{BB962C8B-B14F-4D97-AF65-F5344CB8AC3E}">
        <p14:creationId xmlns:p14="http://schemas.microsoft.com/office/powerpoint/2010/main" val="130343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normAutofit fontScale="90000"/>
          </a:bodyPr>
          <a:lstStyle/>
          <a:p>
            <a:pPr>
              <a:defRPr/>
            </a:pPr>
            <a:r>
              <a:rPr lang="fr-FR" dirty="0"/>
              <a:t>Baccalauréat : contrôle continu et évaluations terminales</a:t>
            </a:r>
            <a:endParaRPr dirty="0"/>
          </a:p>
        </p:txBody>
      </p:sp>
      <p:sp>
        <p:nvSpPr>
          <p:cNvPr id="5" name="Espace réservé du contenu 2"/>
          <p:cNvSpPr>
            <a:spLocks noGrp="1"/>
          </p:cNvSpPr>
          <p:nvPr>
            <p:ph idx="1"/>
          </p:nvPr>
        </p:nvSpPr>
        <p:spPr bwMode="auto"/>
        <p:txBody>
          <a:bodyPr>
            <a:normAutofit/>
          </a:bodyPr>
          <a:lstStyle/>
          <a:p>
            <a:pPr marL="0" indent="0">
              <a:buNone/>
            </a:pPr>
            <a:r>
              <a:rPr lang="fr-FR" b="1" dirty="0"/>
              <a:t>Les textes réglementaires :</a:t>
            </a:r>
          </a:p>
          <a:p>
            <a:pPr marL="0" indent="0">
              <a:buNone/>
            </a:pPr>
            <a:endParaRPr lang="fr-FR" b="1" dirty="0"/>
          </a:p>
          <a:p>
            <a:pPr lvl="0"/>
            <a:r>
              <a:rPr lang="fr-FR" dirty="0"/>
              <a:t>décret 27 juillet 2021 ;</a:t>
            </a:r>
          </a:p>
          <a:p>
            <a:pPr lvl="0"/>
            <a:r>
              <a:rPr lang="fr-FR" dirty="0"/>
              <a:t>arrêté ;</a:t>
            </a:r>
          </a:p>
          <a:p>
            <a:pPr lvl="0"/>
            <a:r>
              <a:rPr lang="fr-FR" dirty="0">
                <a:hlinkClick r:id="rId3"/>
              </a:rPr>
              <a:t>note de service du 28 juillet 2021 </a:t>
            </a:r>
            <a:r>
              <a:rPr lang="fr-FR" dirty="0"/>
              <a:t>:</a:t>
            </a:r>
          </a:p>
          <a:p>
            <a:pPr lvl="0"/>
            <a:endParaRPr lang="fr-FR" dirty="0"/>
          </a:p>
          <a:p>
            <a:r>
              <a:rPr lang="fr-FR" dirty="0"/>
              <a:t>Des mesures transitoires pour la session 2022</a:t>
            </a:r>
          </a:p>
          <a:p>
            <a:endParaRPr lang="fr-FR" sz="1400" dirty="0"/>
          </a:p>
          <a:p>
            <a:r>
              <a:rPr lang="fr-FR" dirty="0"/>
              <a:t>Pour le baccalauréat, un enseignement est évalué sous une forme unique soit par une épreuve terminale soit en contrôle continu</a:t>
            </a:r>
          </a:p>
          <a:p>
            <a:pPr lvl="0"/>
            <a:endParaRPr lang="fr-FR" b="1" dirty="0"/>
          </a:p>
          <a:p>
            <a:pPr lvl="0"/>
            <a:endParaRPr lang="fr-FR" b="1" dirty="0"/>
          </a:p>
          <a:p>
            <a:pPr lvl="0"/>
            <a:endParaRPr lang="fr-FR" dirty="0"/>
          </a:p>
          <a:p>
            <a:pPr>
              <a:defRPr/>
            </a:pPr>
            <a:endParaRPr dirty="0"/>
          </a:p>
        </p:txBody>
      </p:sp>
    </p:spTree>
    <p:extLst>
      <p:ext uri="{BB962C8B-B14F-4D97-AF65-F5344CB8AC3E}">
        <p14:creationId xmlns:p14="http://schemas.microsoft.com/office/powerpoint/2010/main" val="379210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715064-9974-43A0-B002-732A9175B8CB}"/>
              </a:ext>
            </a:extLst>
          </p:cNvPr>
          <p:cNvSpPr>
            <a:spLocks noGrp="1"/>
          </p:cNvSpPr>
          <p:nvPr>
            <p:ph type="title"/>
            <p:custDataLst>
              <p:tags r:id="rId1"/>
            </p:custDataLst>
          </p:nvPr>
        </p:nvSpPr>
        <p:spPr>
          <a:xfrm>
            <a:off x="609600" y="681924"/>
            <a:ext cx="11101952" cy="918275"/>
          </a:xfrm>
        </p:spPr>
        <p:txBody>
          <a:bodyPr>
            <a:normAutofit/>
          </a:bodyPr>
          <a:lstStyle/>
          <a:p>
            <a:r>
              <a:rPr lang="fr-FR" dirty="0"/>
              <a:t>Baccalauréat : évaluations terminales</a:t>
            </a:r>
          </a:p>
        </p:txBody>
      </p:sp>
      <p:sp>
        <p:nvSpPr>
          <p:cNvPr id="3" name="Espace réservé du contenu 2">
            <a:extLst>
              <a:ext uri="{FF2B5EF4-FFF2-40B4-BE49-F238E27FC236}">
                <a16:creationId xmlns:a16="http://schemas.microsoft.com/office/drawing/2014/main" id="{C76249F8-E511-4E8F-8A2D-4F6EB6958824}"/>
              </a:ext>
            </a:extLst>
          </p:cNvPr>
          <p:cNvSpPr>
            <a:spLocks noGrp="1"/>
          </p:cNvSpPr>
          <p:nvPr>
            <p:ph idx="1"/>
            <p:custDataLst>
              <p:tags r:id="rId2"/>
            </p:custDataLst>
          </p:nvPr>
        </p:nvSpPr>
        <p:spPr/>
        <p:txBody>
          <a:bodyPr/>
          <a:lstStyle/>
          <a:p>
            <a:endParaRPr lang="fr-FR" sz="1400" dirty="0"/>
          </a:p>
          <a:p>
            <a:endParaRPr lang="fr-FR" dirty="0"/>
          </a:p>
          <a:p>
            <a:endParaRPr lang="fr-FR" dirty="0"/>
          </a:p>
          <a:p>
            <a:r>
              <a:rPr lang="fr-FR" dirty="0"/>
              <a:t>Les épreuves terminales :</a:t>
            </a:r>
          </a:p>
          <a:p>
            <a:endParaRPr lang="fr-FR" dirty="0"/>
          </a:p>
          <a:p>
            <a:endParaRPr lang="fr-FR" dirty="0"/>
          </a:p>
          <a:p>
            <a:endParaRPr lang="fr-FR" dirty="0"/>
          </a:p>
        </p:txBody>
      </p:sp>
      <p:graphicFrame>
        <p:nvGraphicFramePr>
          <p:cNvPr id="7" name="Tableau 6">
            <a:extLst>
              <a:ext uri="{FF2B5EF4-FFF2-40B4-BE49-F238E27FC236}">
                <a16:creationId xmlns:a16="http://schemas.microsoft.com/office/drawing/2014/main" id="{EB423880-AA6B-40FA-99EE-35FDDAB78752}"/>
              </a:ext>
            </a:extLst>
          </p:cNvPr>
          <p:cNvGraphicFramePr>
            <a:graphicFrameLocks noGrp="1"/>
          </p:cNvGraphicFramePr>
          <p:nvPr>
            <p:custDataLst>
              <p:tags r:id="rId3"/>
            </p:custDataLst>
            <p:extLst>
              <p:ext uri="{D42A27DB-BD31-4B8C-83A1-F6EECF244321}">
                <p14:modId xmlns:p14="http://schemas.microsoft.com/office/powerpoint/2010/main" val="1004363137"/>
              </p:ext>
            </p:extLst>
          </p:nvPr>
        </p:nvGraphicFramePr>
        <p:xfrm>
          <a:off x="609600" y="3020033"/>
          <a:ext cx="10723105" cy="1747520"/>
        </p:xfrm>
        <a:graphic>
          <a:graphicData uri="http://schemas.openxmlformats.org/drawingml/2006/table">
            <a:tbl>
              <a:tblPr firstRow="1" bandRow="1">
                <a:tableStyleId>{5C22544A-7EE6-4342-B048-85BDC9FD1C3A}</a:tableStyleId>
              </a:tblPr>
              <a:tblGrid>
                <a:gridCol w="3428120">
                  <a:extLst>
                    <a:ext uri="{9D8B030D-6E8A-4147-A177-3AD203B41FA5}">
                      <a16:colId xmlns:a16="http://schemas.microsoft.com/office/drawing/2014/main" val="2963658106"/>
                    </a:ext>
                  </a:extLst>
                </a:gridCol>
                <a:gridCol w="3589361">
                  <a:extLst>
                    <a:ext uri="{9D8B030D-6E8A-4147-A177-3AD203B41FA5}">
                      <a16:colId xmlns:a16="http://schemas.microsoft.com/office/drawing/2014/main" val="1257685735"/>
                    </a:ext>
                  </a:extLst>
                </a:gridCol>
                <a:gridCol w="3705624">
                  <a:extLst>
                    <a:ext uri="{9D8B030D-6E8A-4147-A177-3AD203B41FA5}">
                      <a16:colId xmlns:a16="http://schemas.microsoft.com/office/drawing/2014/main" val="3537469504"/>
                    </a:ext>
                  </a:extLst>
                </a:gridCol>
              </a:tblGrid>
              <a:tr h="0">
                <a:tc>
                  <a:txBody>
                    <a:bodyPr/>
                    <a:lstStyle/>
                    <a:p>
                      <a:endParaRPr lang="fr-FR" dirty="0"/>
                    </a:p>
                  </a:txBody>
                  <a:tcPr/>
                </a:tc>
                <a:tc>
                  <a:txBody>
                    <a:bodyPr/>
                    <a:lstStyle/>
                    <a:p>
                      <a:pPr algn="ctr"/>
                      <a:r>
                        <a:rPr lang="fr-FR" dirty="0"/>
                        <a:t>Enseignement</a:t>
                      </a:r>
                    </a:p>
                  </a:txBody>
                  <a:tcPr/>
                </a:tc>
                <a:tc>
                  <a:txBody>
                    <a:bodyPr/>
                    <a:lstStyle/>
                    <a:p>
                      <a:pPr algn="ctr"/>
                      <a:r>
                        <a:rPr lang="fr-FR" dirty="0"/>
                        <a:t>Baccalauréat</a:t>
                      </a:r>
                    </a:p>
                  </a:txBody>
                  <a:tcPr/>
                </a:tc>
                <a:extLst>
                  <a:ext uri="{0D108BD9-81ED-4DB2-BD59-A6C34878D82A}">
                    <a16:rowId xmlns:a16="http://schemas.microsoft.com/office/drawing/2014/main" val="1314631014"/>
                  </a:ext>
                </a:extLst>
              </a:tr>
              <a:tr h="370840">
                <a:tc>
                  <a:txBody>
                    <a:bodyPr/>
                    <a:lstStyle/>
                    <a:p>
                      <a:r>
                        <a:rPr lang="fr-FR" dirty="0"/>
                        <a:t>Spécialité mathématiques poursuivie en Terminale</a:t>
                      </a:r>
                    </a:p>
                  </a:txBody>
                  <a:tcPr/>
                </a:tc>
                <a:tc>
                  <a:txBody>
                    <a:bodyPr/>
                    <a:lstStyle/>
                    <a:p>
                      <a:r>
                        <a:rPr lang="fr-FR" dirty="0"/>
                        <a:t>Voie générale</a:t>
                      </a:r>
                    </a:p>
                  </a:txBody>
                  <a:tcPr anchor="ctr"/>
                </a:tc>
                <a:tc>
                  <a:txBody>
                    <a:bodyPr/>
                    <a:lstStyle/>
                    <a:p>
                      <a:r>
                        <a:rPr lang="fr-FR" dirty="0"/>
                        <a:t>Écrite 4h, coefficient 16</a:t>
                      </a:r>
                    </a:p>
                  </a:txBody>
                  <a:tcPr anchor="ctr"/>
                </a:tc>
                <a:extLst>
                  <a:ext uri="{0D108BD9-81ED-4DB2-BD59-A6C34878D82A}">
                    <a16:rowId xmlns:a16="http://schemas.microsoft.com/office/drawing/2014/main" val="974900394"/>
                  </a:ext>
                </a:extLst>
              </a:tr>
              <a:tr h="370840">
                <a:tc rowSpan="2">
                  <a:txBody>
                    <a:bodyPr/>
                    <a:lstStyle/>
                    <a:p>
                      <a:r>
                        <a:rPr lang="fr-FR" dirty="0"/>
                        <a:t>Spécialité physique chimie et mathématiques</a:t>
                      </a:r>
                    </a:p>
                  </a:txBody>
                  <a:tcPr/>
                </a:tc>
                <a:tc>
                  <a:txBody>
                    <a:bodyPr/>
                    <a:lstStyle/>
                    <a:p>
                      <a:r>
                        <a:rPr lang="fr-FR" dirty="0"/>
                        <a:t>Voie technologique STI2D </a:t>
                      </a:r>
                    </a:p>
                  </a:txBody>
                  <a:tcPr/>
                </a:tc>
                <a:tc rowSpan="2">
                  <a:txBody>
                    <a:bodyPr/>
                    <a:lstStyle/>
                    <a:p>
                      <a:pPr>
                        <a:spcBef>
                          <a:spcPts val="1200"/>
                        </a:spcBef>
                      </a:pPr>
                      <a:r>
                        <a:rPr lang="fr-FR" dirty="0"/>
                        <a:t>Écrite 3h, coefficient 16</a:t>
                      </a:r>
                    </a:p>
                  </a:txBody>
                  <a:tcPr anchor="ctr"/>
                </a:tc>
                <a:extLst>
                  <a:ext uri="{0D108BD9-81ED-4DB2-BD59-A6C34878D82A}">
                    <a16:rowId xmlns:a16="http://schemas.microsoft.com/office/drawing/2014/main" val="2377172678"/>
                  </a:ext>
                </a:extLst>
              </a:tr>
              <a:tr h="370840">
                <a:tc vMerge="1">
                  <a:txBody>
                    <a:bodyPr/>
                    <a:lstStyle/>
                    <a:p>
                      <a:endParaRPr lang="fr-FR" dirty="0"/>
                    </a:p>
                  </a:txBody>
                  <a:tcPr/>
                </a:tc>
                <a:tc>
                  <a:txBody>
                    <a:bodyPr/>
                    <a:lstStyle/>
                    <a:p>
                      <a:r>
                        <a:rPr lang="fr-FR" dirty="0"/>
                        <a:t>Voie technologique STL </a:t>
                      </a:r>
                    </a:p>
                  </a:txBody>
                  <a:tcPr/>
                </a:tc>
                <a:tc vMerge="1">
                  <a:txBody>
                    <a:bodyPr/>
                    <a:lstStyle/>
                    <a:p>
                      <a:endParaRPr lang="fr-FR" dirty="0"/>
                    </a:p>
                  </a:txBody>
                  <a:tcPr/>
                </a:tc>
                <a:extLst>
                  <a:ext uri="{0D108BD9-81ED-4DB2-BD59-A6C34878D82A}">
                    <a16:rowId xmlns:a16="http://schemas.microsoft.com/office/drawing/2014/main" val="2319127034"/>
                  </a:ext>
                </a:extLst>
              </a:tr>
            </a:tbl>
          </a:graphicData>
        </a:graphic>
      </p:graphicFrame>
    </p:spTree>
    <p:extLst>
      <p:ext uri="{BB962C8B-B14F-4D97-AF65-F5344CB8AC3E}">
        <p14:creationId xmlns:p14="http://schemas.microsoft.com/office/powerpoint/2010/main" val="3459119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Thème1">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Arial"/>
        <a:cs typeface="Arial"/>
      </a:majorFont>
      <a:minorFont>
        <a:latin typeface="Arial"/>
        <a:ea typeface="Arial"/>
        <a:cs typeface="Arial"/>
      </a:minorFont>
    </a:fontScheme>
    <a:fmtScheme name="Clarté">
      <a:fillStyleLst>
        <a:solidFill>
          <a:schemeClr val="phClr"/>
        </a:solidFill>
        <a:gradFill>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gradFill>
        <a:gradFill>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4110</Words>
  <Application>Microsoft Macintosh PowerPoint</Application>
  <PresentationFormat>Grand écran</PresentationFormat>
  <Paragraphs>521</Paragraphs>
  <Slides>38</Slides>
  <Notes>31</Notes>
  <HiddenSlides>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Arial</vt:lpstr>
      <vt:lpstr>Calibri</vt:lpstr>
      <vt:lpstr>Cambria Math</vt:lpstr>
      <vt:lpstr>Courier New</vt:lpstr>
      <vt:lpstr>Roboto</vt:lpstr>
      <vt:lpstr>Symbol</vt:lpstr>
      <vt:lpstr>Thème1</vt:lpstr>
      <vt:lpstr>Rentrée mathématique</vt:lpstr>
      <vt:lpstr>Lycée</vt:lpstr>
      <vt:lpstr>Plan de la réunion</vt:lpstr>
      <vt:lpstr>Les IPR de mathématiques de l’académie de Versailles</vt:lpstr>
      <vt:lpstr>Présentation PowerPoint</vt:lpstr>
      <vt:lpstr>Les initiatives académiques</vt:lpstr>
      <vt:lpstr>Baccalauréat</vt:lpstr>
      <vt:lpstr>Baccalauréat : contrôle continu et évaluations terminales</vt:lpstr>
      <vt:lpstr>Baccalauréat : évaluations terminales</vt:lpstr>
      <vt:lpstr>Les adaptations pour l’épreuve finale de terminale - Voie générale</vt:lpstr>
      <vt:lpstr>Présentation PowerPoint</vt:lpstr>
      <vt:lpstr>Présentation PowerPoint</vt:lpstr>
      <vt:lpstr>Baccalauréat – Contrôle continu Mesures transitoires session 2022</vt:lpstr>
      <vt:lpstr>Baccalauréat – Contrôle continu À partir de la session 2023</vt:lpstr>
      <vt:lpstr>L’évaluation dans le cadre du contrôle continu</vt:lpstr>
      <vt:lpstr>L’évaluation dans le cadre du contrôle continu</vt:lpstr>
      <vt:lpstr>L’évaluation dans le cadre du contrôle continu Le cas de l’enseignement scientifique</vt:lpstr>
      <vt:lpstr>Le Grand Oral</vt:lpstr>
      <vt:lpstr>Des ressources pour travailler des compétences variées</vt:lpstr>
      <vt:lpstr>Mobiliser des connaissances variées Automatismes – Oral </vt:lpstr>
      <vt:lpstr>Mobiliser des compétences variées  Chercher – Communiquer</vt:lpstr>
      <vt:lpstr>Mobiliser des compétences variées  Chercher – Communiquer</vt:lpstr>
      <vt:lpstr>Mobiliser des compétences variées Représenter – Raisonner</vt:lpstr>
      <vt:lpstr>Mobiliser des compétences variées Modéliser – Représenter </vt:lpstr>
      <vt:lpstr>Exercice et travail sur l’oral</vt:lpstr>
      <vt:lpstr>Euler-wims</vt:lpstr>
      <vt:lpstr>euler</vt:lpstr>
      <vt:lpstr>euler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Formations</vt:lpstr>
      <vt:lpstr>Calendrier du Baccalauréat 2022</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Rentrée mathématique</dc:title>
  <dc:creator>Evelyne Roudneff</dc:creator>
  <cp:lastModifiedBy>Laurence Gigan</cp:lastModifiedBy>
  <cp:revision>78</cp:revision>
  <dcterms:modified xsi:type="dcterms:W3CDTF">2021-10-05T20:45:17Z</dcterms:modified>
</cp:coreProperties>
</file>