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1" r:id="rId1"/>
  </p:sldMasterIdLst>
  <p:notesMasterIdLst>
    <p:notesMasterId r:id="rId38"/>
  </p:notesMasterIdLst>
  <p:sldIdLst>
    <p:sldId id="296" r:id="rId2"/>
    <p:sldId id="297" r:id="rId3"/>
    <p:sldId id="298" r:id="rId4"/>
    <p:sldId id="299" r:id="rId5"/>
    <p:sldId id="300" r:id="rId6"/>
    <p:sldId id="301" r:id="rId7"/>
    <p:sldId id="317" r:id="rId8"/>
    <p:sldId id="335" r:id="rId9"/>
    <p:sldId id="324" r:id="rId10"/>
    <p:sldId id="325" r:id="rId11"/>
    <p:sldId id="311" r:id="rId12"/>
    <p:sldId id="321" r:id="rId13"/>
    <p:sldId id="322" r:id="rId14"/>
    <p:sldId id="323" r:id="rId15"/>
    <p:sldId id="318" r:id="rId16"/>
    <p:sldId id="336" r:id="rId17"/>
    <p:sldId id="327" r:id="rId18"/>
    <p:sldId id="330" r:id="rId19"/>
    <p:sldId id="328" r:id="rId20"/>
    <p:sldId id="329" r:id="rId21"/>
    <p:sldId id="332" r:id="rId22"/>
    <p:sldId id="303" r:id="rId23"/>
    <p:sldId id="304" r:id="rId24"/>
    <p:sldId id="305" r:id="rId25"/>
    <p:sldId id="306" r:id="rId26"/>
    <p:sldId id="307" r:id="rId27"/>
    <p:sldId id="314" r:id="rId28"/>
    <p:sldId id="333" r:id="rId29"/>
    <p:sldId id="334" r:id="rId30"/>
    <p:sldId id="308" r:id="rId31"/>
    <p:sldId id="309" r:id="rId32"/>
    <p:sldId id="288" r:id="rId33"/>
    <p:sldId id="310" r:id="rId34"/>
    <p:sldId id="319" r:id="rId35"/>
    <p:sldId id="315" r:id="rId36"/>
    <p:sldId id="337" r:id="rId3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533C"/>
    <a:srgbClr val="FF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7" autoAdjust="0"/>
    <p:restoredTop sz="87744" autoAdjust="0"/>
  </p:normalViewPr>
  <p:slideViewPr>
    <p:cSldViewPr>
      <p:cViewPr>
        <p:scale>
          <a:sx n="60" d="100"/>
          <a:sy n="60" d="100"/>
        </p:scale>
        <p:origin x="-16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AF0CCA-8909-4D6E-80F8-92596F7B17A1}" type="doc">
      <dgm:prSet loTypeId="urn:microsoft.com/office/officeart/2005/8/layout/hierarchy3" loCatId="relationship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fr-FR"/>
        </a:p>
      </dgm:t>
    </dgm:pt>
    <dgm:pt modelId="{0CCA15EC-C359-4243-AA86-74A5461D5987}">
      <dgm:prSet phldrT="[Texte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fr-FR" sz="1800" b="1" dirty="0" smtClean="0">
              <a:solidFill>
                <a:srgbClr val="3617FF"/>
              </a:solidFill>
            </a:rPr>
            <a:t>Titularisation</a:t>
          </a:r>
          <a:endParaRPr lang="fr-FR" sz="1800" b="1" dirty="0">
            <a:solidFill>
              <a:srgbClr val="3617FF"/>
            </a:solidFill>
          </a:endParaRPr>
        </a:p>
      </dgm:t>
    </dgm:pt>
    <dgm:pt modelId="{307C0E8D-6379-49E7-9B5A-C1D6FE5DF602}" type="parTrans" cxnId="{8F01323E-B3D1-4509-8132-32E24FB08B50}">
      <dgm:prSet/>
      <dgm:spPr/>
      <dgm:t>
        <a:bodyPr/>
        <a:lstStyle/>
        <a:p>
          <a:endParaRPr lang="fr-FR"/>
        </a:p>
      </dgm:t>
    </dgm:pt>
    <dgm:pt modelId="{3CB04CFD-471C-482C-8567-D5C0157098B8}" type="sibTrans" cxnId="{8F01323E-B3D1-4509-8132-32E24FB08B50}">
      <dgm:prSet/>
      <dgm:spPr/>
      <dgm:t>
        <a:bodyPr/>
        <a:lstStyle/>
        <a:p>
          <a:endParaRPr lang="fr-FR"/>
        </a:p>
      </dgm:t>
    </dgm:pt>
    <dgm:pt modelId="{63CBA239-0D02-4D86-BD5D-6FC6D58993AA}">
      <dgm:prSet phldrT="[Texte]" custT="1"/>
      <dgm:spPr/>
      <dgm:t>
        <a:bodyPr/>
        <a:lstStyle/>
        <a:p>
          <a:r>
            <a:rPr lang="fr-FR" sz="1800" b="1" dirty="0" smtClean="0"/>
            <a:t>Avis du chef d’établissement</a:t>
          </a:r>
          <a:endParaRPr lang="fr-FR" sz="1800" b="1" dirty="0"/>
        </a:p>
      </dgm:t>
    </dgm:pt>
    <dgm:pt modelId="{0FA6F081-DDDD-4E06-A154-C69564C68A7D}" type="parTrans" cxnId="{0098BAF5-2C13-44CD-9706-E1645015BFE1}">
      <dgm:prSet/>
      <dgm:spPr/>
      <dgm:t>
        <a:bodyPr/>
        <a:lstStyle/>
        <a:p>
          <a:endParaRPr lang="fr-FR"/>
        </a:p>
      </dgm:t>
    </dgm:pt>
    <dgm:pt modelId="{67F871C4-BAB8-4522-8F0F-2762E5097F48}" type="sibTrans" cxnId="{0098BAF5-2C13-44CD-9706-E1645015BFE1}">
      <dgm:prSet/>
      <dgm:spPr/>
      <dgm:t>
        <a:bodyPr/>
        <a:lstStyle/>
        <a:p>
          <a:endParaRPr lang="fr-FR"/>
        </a:p>
      </dgm:t>
    </dgm:pt>
    <dgm:pt modelId="{415D1DBD-9D71-45C3-BA7A-C25B13C1EFF2}">
      <dgm:prSet phldrT="[Texte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fr-FR" sz="1800" b="1" dirty="0" smtClean="0"/>
        </a:p>
        <a:p>
          <a:r>
            <a:rPr lang="fr-FR" sz="1800" b="1" dirty="0" smtClean="0"/>
            <a:t>Avis corps d’inspection</a:t>
          </a:r>
        </a:p>
        <a:p>
          <a:endParaRPr lang="fr-FR" sz="1800" b="1" dirty="0"/>
        </a:p>
      </dgm:t>
    </dgm:pt>
    <dgm:pt modelId="{CE174BC3-86B7-422A-8228-692D5AA23034}" type="parTrans" cxnId="{FF2F0765-E668-4810-9C6C-6DC89CC99B50}">
      <dgm:prSet/>
      <dgm:spPr/>
      <dgm:t>
        <a:bodyPr/>
        <a:lstStyle/>
        <a:p>
          <a:endParaRPr lang="fr-FR"/>
        </a:p>
      </dgm:t>
    </dgm:pt>
    <dgm:pt modelId="{58714CE9-D6A7-4ED5-80C4-6331B54A7684}" type="sibTrans" cxnId="{FF2F0765-E668-4810-9C6C-6DC89CC99B50}">
      <dgm:prSet/>
      <dgm:spPr/>
      <dgm:t>
        <a:bodyPr/>
        <a:lstStyle/>
        <a:p>
          <a:endParaRPr lang="fr-FR"/>
        </a:p>
      </dgm:t>
    </dgm:pt>
    <dgm:pt modelId="{22122AB8-1BF5-44AA-983F-8D4AAB42108D}">
      <dgm:prSet phldrT="[Texte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1800" b="1" dirty="0" smtClean="0"/>
            <a:t>Master ou équivalent  acquis </a:t>
          </a:r>
          <a:endParaRPr lang="fr-FR" sz="1800" b="1" dirty="0"/>
        </a:p>
      </dgm:t>
    </dgm:pt>
    <dgm:pt modelId="{6292E907-9755-4CEF-9D75-CB10605013E6}" type="parTrans" cxnId="{26FD4492-8E7C-44FB-89A3-057D8FD6EF3D}">
      <dgm:prSet/>
      <dgm:spPr/>
      <dgm:t>
        <a:bodyPr/>
        <a:lstStyle/>
        <a:p>
          <a:endParaRPr lang="fr-FR"/>
        </a:p>
      </dgm:t>
    </dgm:pt>
    <dgm:pt modelId="{201F2155-9155-47CA-9AF8-059DD1227E8B}" type="sibTrans" cxnId="{26FD4492-8E7C-44FB-89A3-057D8FD6EF3D}">
      <dgm:prSet/>
      <dgm:spPr/>
      <dgm:t>
        <a:bodyPr/>
        <a:lstStyle/>
        <a:p>
          <a:endParaRPr lang="fr-FR"/>
        </a:p>
      </dgm:t>
    </dgm:pt>
    <dgm:pt modelId="{A6674FDA-87A7-436B-8DED-CF6B0841DAB6}">
      <dgm:prSet phldrT="[Texte]" custT="1"/>
      <dgm:spPr/>
      <dgm:t>
        <a:bodyPr/>
        <a:lstStyle/>
        <a:p>
          <a:r>
            <a:rPr lang="fr-FR" sz="1800" b="1" dirty="0" smtClean="0"/>
            <a:t>Avis ESPE, </a:t>
          </a:r>
        </a:p>
        <a:p>
          <a:r>
            <a:rPr lang="fr-FR" sz="1800" b="1" dirty="0" smtClean="0"/>
            <a:t>ou de l’organisme de formation</a:t>
          </a:r>
          <a:endParaRPr lang="fr-FR" sz="1800" b="1" dirty="0"/>
        </a:p>
      </dgm:t>
    </dgm:pt>
    <dgm:pt modelId="{0582E7DB-4B5F-4EDD-930A-CB51A314F2F1}" type="parTrans" cxnId="{E7A19D51-6141-4301-8475-34B2984479C6}">
      <dgm:prSet/>
      <dgm:spPr/>
      <dgm:t>
        <a:bodyPr/>
        <a:lstStyle/>
        <a:p>
          <a:endParaRPr lang="fr-FR"/>
        </a:p>
      </dgm:t>
    </dgm:pt>
    <dgm:pt modelId="{287D4FB8-21F9-4AFB-8209-EDE386E5A888}" type="sibTrans" cxnId="{E7A19D51-6141-4301-8475-34B2984479C6}">
      <dgm:prSet/>
      <dgm:spPr/>
      <dgm:t>
        <a:bodyPr/>
        <a:lstStyle/>
        <a:p>
          <a:endParaRPr lang="fr-FR"/>
        </a:p>
      </dgm:t>
    </dgm:pt>
    <dgm:pt modelId="{307F6EAC-3CD2-432E-9C09-A15B89E14DE8}" type="pres">
      <dgm:prSet presAssocID="{76AF0CCA-8909-4D6E-80F8-92596F7B17A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64BEE572-59A6-4C90-BA96-DC89F9FD314D}" type="pres">
      <dgm:prSet presAssocID="{0CCA15EC-C359-4243-AA86-74A5461D5987}" presName="root" presStyleCnt="0"/>
      <dgm:spPr/>
    </dgm:pt>
    <dgm:pt modelId="{53242FF1-A4F8-4387-9A1D-E7917F92D04A}" type="pres">
      <dgm:prSet presAssocID="{0CCA15EC-C359-4243-AA86-74A5461D5987}" presName="rootComposite" presStyleCnt="0"/>
      <dgm:spPr/>
    </dgm:pt>
    <dgm:pt modelId="{345207F9-2344-4077-B597-FCF99F81CE9C}" type="pres">
      <dgm:prSet presAssocID="{0CCA15EC-C359-4243-AA86-74A5461D5987}" presName="rootText" presStyleLbl="node1" presStyleIdx="0" presStyleCnt="2" custScaleX="214690" custScaleY="62113"/>
      <dgm:spPr/>
      <dgm:t>
        <a:bodyPr/>
        <a:lstStyle/>
        <a:p>
          <a:endParaRPr lang="fr-FR"/>
        </a:p>
      </dgm:t>
    </dgm:pt>
    <dgm:pt modelId="{91BA7E41-E1B8-4F16-B07C-DAA6CDBBE9F2}" type="pres">
      <dgm:prSet presAssocID="{0CCA15EC-C359-4243-AA86-74A5461D5987}" presName="rootConnector" presStyleLbl="node1" presStyleIdx="0" presStyleCnt="2"/>
      <dgm:spPr/>
      <dgm:t>
        <a:bodyPr/>
        <a:lstStyle/>
        <a:p>
          <a:endParaRPr lang="fr-FR"/>
        </a:p>
      </dgm:t>
    </dgm:pt>
    <dgm:pt modelId="{3F16A988-3F19-44FF-88C2-6B1C1C5BFFC6}" type="pres">
      <dgm:prSet presAssocID="{0CCA15EC-C359-4243-AA86-74A5461D5987}" presName="childShape" presStyleCnt="0"/>
      <dgm:spPr/>
    </dgm:pt>
    <dgm:pt modelId="{7A39D4DE-95ED-44B5-B865-58D274FD9516}" type="pres">
      <dgm:prSet presAssocID="{0FA6F081-DDDD-4E06-A154-C69564C68A7D}" presName="Name13" presStyleLbl="parChTrans1D2" presStyleIdx="0" presStyleCnt="3"/>
      <dgm:spPr/>
      <dgm:t>
        <a:bodyPr/>
        <a:lstStyle/>
        <a:p>
          <a:endParaRPr lang="fr-FR"/>
        </a:p>
      </dgm:t>
    </dgm:pt>
    <dgm:pt modelId="{FCD85028-D350-4973-B661-9526A03BAA20}" type="pres">
      <dgm:prSet presAssocID="{63CBA239-0D02-4D86-BD5D-6FC6D58993AA}" presName="childText" presStyleLbl="bgAcc1" presStyleIdx="0" presStyleCnt="3" custScaleX="320378" custScaleY="7076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457F646-5865-4199-83DB-3108315581AD}" type="pres">
      <dgm:prSet presAssocID="{CE174BC3-86B7-422A-8228-692D5AA23034}" presName="Name13" presStyleLbl="parChTrans1D2" presStyleIdx="1" presStyleCnt="3"/>
      <dgm:spPr/>
      <dgm:t>
        <a:bodyPr/>
        <a:lstStyle/>
        <a:p>
          <a:endParaRPr lang="fr-FR"/>
        </a:p>
      </dgm:t>
    </dgm:pt>
    <dgm:pt modelId="{CCF722EA-C838-4E11-BA8F-61A45E16F7A8}" type="pres">
      <dgm:prSet presAssocID="{415D1DBD-9D71-45C3-BA7A-C25B13C1EFF2}" presName="childText" presStyleLbl="bgAcc1" presStyleIdx="1" presStyleCnt="3" custScaleX="320378" custScaleY="5889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783A9AF-3458-4968-9CCC-08CB85E8C615}" type="pres">
      <dgm:prSet presAssocID="{0582E7DB-4B5F-4EDD-930A-CB51A314F2F1}" presName="Name13" presStyleLbl="parChTrans1D2" presStyleIdx="2" presStyleCnt="3"/>
      <dgm:spPr/>
      <dgm:t>
        <a:bodyPr/>
        <a:lstStyle/>
        <a:p>
          <a:endParaRPr lang="fr-FR"/>
        </a:p>
      </dgm:t>
    </dgm:pt>
    <dgm:pt modelId="{6C074FDC-29E6-4972-83FD-7AB5A83A6541}" type="pres">
      <dgm:prSet presAssocID="{A6674FDA-87A7-436B-8DED-CF6B0841DAB6}" presName="childText" presStyleLbl="bgAcc1" presStyleIdx="2" presStyleCnt="3" custScaleX="332841" custScaleY="9630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FA1AD9A-CCE0-4252-8174-3FE752F30571}" type="pres">
      <dgm:prSet presAssocID="{22122AB8-1BF5-44AA-983F-8D4AAB42108D}" presName="root" presStyleCnt="0"/>
      <dgm:spPr/>
    </dgm:pt>
    <dgm:pt modelId="{9A7DAA8D-3D3B-4898-AE48-A71A995459F6}" type="pres">
      <dgm:prSet presAssocID="{22122AB8-1BF5-44AA-983F-8D4AAB42108D}" presName="rootComposite" presStyleCnt="0"/>
      <dgm:spPr/>
    </dgm:pt>
    <dgm:pt modelId="{377F3843-82AE-4C1A-93EC-74BD83E9DBE7}" type="pres">
      <dgm:prSet presAssocID="{22122AB8-1BF5-44AA-983F-8D4AAB42108D}" presName="rootText" presStyleLbl="node1" presStyleIdx="1" presStyleCnt="2" custScaleX="162391" custLinFactY="100000" custLinFactNeighborX="-14510" custLinFactNeighborY="163414"/>
      <dgm:spPr/>
      <dgm:t>
        <a:bodyPr/>
        <a:lstStyle/>
        <a:p>
          <a:endParaRPr lang="fr-FR"/>
        </a:p>
      </dgm:t>
    </dgm:pt>
    <dgm:pt modelId="{F16E6B15-241C-4849-81B6-226CB6532239}" type="pres">
      <dgm:prSet presAssocID="{22122AB8-1BF5-44AA-983F-8D4AAB42108D}" presName="rootConnector" presStyleLbl="node1" presStyleIdx="1" presStyleCnt="2"/>
      <dgm:spPr/>
      <dgm:t>
        <a:bodyPr/>
        <a:lstStyle/>
        <a:p>
          <a:endParaRPr lang="fr-FR"/>
        </a:p>
      </dgm:t>
    </dgm:pt>
    <dgm:pt modelId="{9C6A2848-A276-4E52-BD60-E5591866B566}" type="pres">
      <dgm:prSet presAssocID="{22122AB8-1BF5-44AA-983F-8D4AAB42108D}" presName="childShape" presStyleCnt="0"/>
      <dgm:spPr/>
    </dgm:pt>
  </dgm:ptLst>
  <dgm:cxnLst>
    <dgm:cxn modelId="{1EE24F0A-3370-1146-A0C1-1FF30062EE0D}" type="presOf" srcId="{22122AB8-1BF5-44AA-983F-8D4AAB42108D}" destId="{F16E6B15-241C-4849-81B6-226CB6532239}" srcOrd="1" destOrd="0" presId="urn:microsoft.com/office/officeart/2005/8/layout/hierarchy3"/>
    <dgm:cxn modelId="{EAEA954F-334A-5F48-ACCF-306F0DA38D4B}" type="presOf" srcId="{76AF0CCA-8909-4D6E-80F8-92596F7B17A1}" destId="{307F6EAC-3CD2-432E-9C09-A15B89E14DE8}" srcOrd="0" destOrd="0" presId="urn:microsoft.com/office/officeart/2005/8/layout/hierarchy3"/>
    <dgm:cxn modelId="{709F3141-6BB8-0F47-8772-E7F26B283691}" type="presOf" srcId="{0FA6F081-DDDD-4E06-A154-C69564C68A7D}" destId="{7A39D4DE-95ED-44B5-B865-58D274FD9516}" srcOrd="0" destOrd="0" presId="urn:microsoft.com/office/officeart/2005/8/layout/hierarchy3"/>
    <dgm:cxn modelId="{0098BAF5-2C13-44CD-9706-E1645015BFE1}" srcId="{0CCA15EC-C359-4243-AA86-74A5461D5987}" destId="{63CBA239-0D02-4D86-BD5D-6FC6D58993AA}" srcOrd="0" destOrd="0" parTransId="{0FA6F081-DDDD-4E06-A154-C69564C68A7D}" sibTransId="{67F871C4-BAB8-4522-8F0F-2762E5097F48}"/>
    <dgm:cxn modelId="{65C11B14-219B-A24F-B198-5920AADE9536}" type="presOf" srcId="{0CCA15EC-C359-4243-AA86-74A5461D5987}" destId="{345207F9-2344-4077-B597-FCF99F81CE9C}" srcOrd="0" destOrd="0" presId="urn:microsoft.com/office/officeart/2005/8/layout/hierarchy3"/>
    <dgm:cxn modelId="{00FF857D-62A5-8944-BDB7-ED3C21710F23}" type="presOf" srcId="{63CBA239-0D02-4D86-BD5D-6FC6D58993AA}" destId="{FCD85028-D350-4973-B661-9526A03BAA20}" srcOrd="0" destOrd="0" presId="urn:microsoft.com/office/officeart/2005/8/layout/hierarchy3"/>
    <dgm:cxn modelId="{D496147F-5EEE-D543-A983-9C68A88FA0AD}" type="presOf" srcId="{CE174BC3-86B7-422A-8228-692D5AA23034}" destId="{9457F646-5865-4199-83DB-3108315581AD}" srcOrd="0" destOrd="0" presId="urn:microsoft.com/office/officeart/2005/8/layout/hierarchy3"/>
    <dgm:cxn modelId="{E7A19D51-6141-4301-8475-34B2984479C6}" srcId="{0CCA15EC-C359-4243-AA86-74A5461D5987}" destId="{A6674FDA-87A7-436B-8DED-CF6B0841DAB6}" srcOrd="2" destOrd="0" parTransId="{0582E7DB-4B5F-4EDD-930A-CB51A314F2F1}" sibTransId="{287D4FB8-21F9-4AFB-8209-EDE386E5A888}"/>
    <dgm:cxn modelId="{8F01323E-B3D1-4509-8132-32E24FB08B50}" srcId="{76AF0CCA-8909-4D6E-80F8-92596F7B17A1}" destId="{0CCA15EC-C359-4243-AA86-74A5461D5987}" srcOrd="0" destOrd="0" parTransId="{307C0E8D-6379-49E7-9B5A-C1D6FE5DF602}" sibTransId="{3CB04CFD-471C-482C-8567-D5C0157098B8}"/>
    <dgm:cxn modelId="{79695A44-4FD2-A04D-9EBF-C80D77E5E5CE}" type="presOf" srcId="{A6674FDA-87A7-436B-8DED-CF6B0841DAB6}" destId="{6C074FDC-29E6-4972-83FD-7AB5A83A6541}" srcOrd="0" destOrd="0" presId="urn:microsoft.com/office/officeart/2005/8/layout/hierarchy3"/>
    <dgm:cxn modelId="{26FD4492-8E7C-44FB-89A3-057D8FD6EF3D}" srcId="{76AF0CCA-8909-4D6E-80F8-92596F7B17A1}" destId="{22122AB8-1BF5-44AA-983F-8D4AAB42108D}" srcOrd="1" destOrd="0" parTransId="{6292E907-9755-4CEF-9D75-CB10605013E6}" sibTransId="{201F2155-9155-47CA-9AF8-059DD1227E8B}"/>
    <dgm:cxn modelId="{0B3EC531-E42D-B042-9E23-549CAE3D4D49}" type="presOf" srcId="{415D1DBD-9D71-45C3-BA7A-C25B13C1EFF2}" destId="{CCF722EA-C838-4E11-BA8F-61A45E16F7A8}" srcOrd="0" destOrd="0" presId="urn:microsoft.com/office/officeart/2005/8/layout/hierarchy3"/>
    <dgm:cxn modelId="{DB393573-59A7-D54B-B5C6-CC47950DE443}" type="presOf" srcId="{0582E7DB-4B5F-4EDD-930A-CB51A314F2F1}" destId="{8783A9AF-3458-4968-9CCC-08CB85E8C615}" srcOrd="0" destOrd="0" presId="urn:microsoft.com/office/officeart/2005/8/layout/hierarchy3"/>
    <dgm:cxn modelId="{FF2F0765-E668-4810-9C6C-6DC89CC99B50}" srcId="{0CCA15EC-C359-4243-AA86-74A5461D5987}" destId="{415D1DBD-9D71-45C3-BA7A-C25B13C1EFF2}" srcOrd="1" destOrd="0" parTransId="{CE174BC3-86B7-422A-8228-692D5AA23034}" sibTransId="{58714CE9-D6A7-4ED5-80C4-6331B54A7684}"/>
    <dgm:cxn modelId="{CA1F1776-2658-764A-B851-1971AE2C9CA3}" type="presOf" srcId="{0CCA15EC-C359-4243-AA86-74A5461D5987}" destId="{91BA7E41-E1B8-4F16-B07C-DAA6CDBBE9F2}" srcOrd="1" destOrd="0" presId="urn:microsoft.com/office/officeart/2005/8/layout/hierarchy3"/>
    <dgm:cxn modelId="{7DEAFF64-79E3-564C-9AAC-5FC34EF33AFE}" type="presOf" srcId="{22122AB8-1BF5-44AA-983F-8D4AAB42108D}" destId="{377F3843-82AE-4C1A-93EC-74BD83E9DBE7}" srcOrd="0" destOrd="0" presId="urn:microsoft.com/office/officeart/2005/8/layout/hierarchy3"/>
    <dgm:cxn modelId="{EB8026A8-654F-3D49-88D2-10872C7126B3}" type="presParOf" srcId="{307F6EAC-3CD2-432E-9C09-A15B89E14DE8}" destId="{64BEE572-59A6-4C90-BA96-DC89F9FD314D}" srcOrd="0" destOrd="0" presId="urn:microsoft.com/office/officeart/2005/8/layout/hierarchy3"/>
    <dgm:cxn modelId="{40D788A8-BD8D-1D4B-BD4F-1BC70891D50E}" type="presParOf" srcId="{64BEE572-59A6-4C90-BA96-DC89F9FD314D}" destId="{53242FF1-A4F8-4387-9A1D-E7917F92D04A}" srcOrd="0" destOrd="0" presId="urn:microsoft.com/office/officeart/2005/8/layout/hierarchy3"/>
    <dgm:cxn modelId="{BF834B94-4629-B440-B95A-B58DA35D73E5}" type="presParOf" srcId="{53242FF1-A4F8-4387-9A1D-E7917F92D04A}" destId="{345207F9-2344-4077-B597-FCF99F81CE9C}" srcOrd="0" destOrd="0" presId="urn:microsoft.com/office/officeart/2005/8/layout/hierarchy3"/>
    <dgm:cxn modelId="{4560B2DF-23E4-7641-8C06-30E8255F1E21}" type="presParOf" srcId="{53242FF1-A4F8-4387-9A1D-E7917F92D04A}" destId="{91BA7E41-E1B8-4F16-B07C-DAA6CDBBE9F2}" srcOrd="1" destOrd="0" presId="urn:microsoft.com/office/officeart/2005/8/layout/hierarchy3"/>
    <dgm:cxn modelId="{53C52007-EBC5-2A4E-BA62-ACCF79271339}" type="presParOf" srcId="{64BEE572-59A6-4C90-BA96-DC89F9FD314D}" destId="{3F16A988-3F19-44FF-88C2-6B1C1C5BFFC6}" srcOrd="1" destOrd="0" presId="urn:microsoft.com/office/officeart/2005/8/layout/hierarchy3"/>
    <dgm:cxn modelId="{906B68BD-D4F4-C042-A5A6-E7E94BC320A5}" type="presParOf" srcId="{3F16A988-3F19-44FF-88C2-6B1C1C5BFFC6}" destId="{7A39D4DE-95ED-44B5-B865-58D274FD9516}" srcOrd="0" destOrd="0" presId="urn:microsoft.com/office/officeart/2005/8/layout/hierarchy3"/>
    <dgm:cxn modelId="{3AA5042D-D934-C742-992C-46270E850C17}" type="presParOf" srcId="{3F16A988-3F19-44FF-88C2-6B1C1C5BFFC6}" destId="{FCD85028-D350-4973-B661-9526A03BAA20}" srcOrd="1" destOrd="0" presId="urn:microsoft.com/office/officeart/2005/8/layout/hierarchy3"/>
    <dgm:cxn modelId="{EE43934B-ECF5-3047-811D-D668D9DBA107}" type="presParOf" srcId="{3F16A988-3F19-44FF-88C2-6B1C1C5BFFC6}" destId="{9457F646-5865-4199-83DB-3108315581AD}" srcOrd="2" destOrd="0" presId="urn:microsoft.com/office/officeart/2005/8/layout/hierarchy3"/>
    <dgm:cxn modelId="{9721472E-C2E9-1D4B-8299-E19C67167A35}" type="presParOf" srcId="{3F16A988-3F19-44FF-88C2-6B1C1C5BFFC6}" destId="{CCF722EA-C838-4E11-BA8F-61A45E16F7A8}" srcOrd="3" destOrd="0" presId="urn:microsoft.com/office/officeart/2005/8/layout/hierarchy3"/>
    <dgm:cxn modelId="{8B14B720-38D0-BD49-BDD6-19EF024B15D5}" type="presParOf" srcId="{3F16A988-3F19-44FF-88C2-6B1C1C5BFFC6}" destId="{8783A9AF-3458-4968-9CCC-08CB85E8C615}" srcOrd="4" destOrd="0" presId="urn:microsoft.com/office/officeart/2005/8/layout/hierarchy3"/>
    <dgm:cxn modelId="{B82AF3FD-9839-8D4B-800A-9F65607749CC}" type="presParOf" srcId="{3F16A988-3F19-44FF-88C2-6B1C1C5BFFC6}" destId="{6C074FDC-29E6-4972-83FD-7AB5A83A6541}" srcOrd="5" destOrd="0" presId="urn:microsoft.com/office/officeart/2005/8/layout/hierarchy3"/>
    <dgm:cxn modelId="{EC865FE4-4EBD-B24D-8164-56AA3153BD8A}" type="presParOf" srcId="{307F6EAC-3CD2-432E-9C09-A15B89E14DE8}" destId="{FFA1AD9A-CCE0-4252-8174-3FE752F30571}" srcOrd="1" destOrd="0" presId="urn:microsoft.com/office/officeart/2005/8/layout/hierarchy3"/>
    <dgm:cxn modelId="{F31F0F03-3EA1-5047-9A40-2015E5B64C84}" type="presParOf" srcId="{FFA1AD9A-CCE0-4252-8174-3FE752F30571}" destId="{9A7DAA8D-3D3B-4898-AE48-A71A995459F6}" srcOrd="0" destOrd="0" presId="urn:microsoft.com/office/officeart/2005/8/layout/hierarchy3"/>
    <dgm:cxn modelId="{5127EF39-5E04-AC42-A9AC-0CE5AE10B8C6}" type="presParOf" srcId="{9A7DAA8D-3D3B-4898-AE48-A71A995459F6}" destId="{377F3843-82AE-4C1A-93EC-74BD83E9DBE7}" srcOrd="0" destOrd="0" presId="urn:microsoft.com/office/officeart/2005/8/layout/hierarchy3"/>
    <dgm:cxn modelId="{DEF08217-4DAC-AE44-AA67-0DC227C975C1}" type="presParOf" srcId="{9A7DAA8D-3D3B-4898-AE48-A71A995459F6}" destId="{F16E6B15-241C-4849-81B6-226CB6532239}" srcOrd="1" destOrd="0" presId="urn:microsoft.com/office/officeart/2005/8/layout/hierarchy3"/>
    <dgm:cxn modelId="{E1C27E34-0795-9149-B69A-B4C4D4FD8F2D}" type="presParOf" srcId="{FFA1AD9A-CCE0-4252-8174-3FE752F30571}" destId="{9C6A2848-A276-4E52-BD60-E5591866B566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5207F9-2344-4077-B597-FCF99F81CE9C}">
      <dsp:nvSpPr>
        <dsp:cNvPr id="0" name=""/>
        <dsp:cNvSpPr/>
      </dsp:nvSpPr>
      <dsp:spPr>
        <a:xfrm>
          <a:off x="3316" y="288030"/>
          <a:ext cx="3491574" cy="505082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rgbClr val="3617FF"/>
              </a:solidFill>
            </a:rPr>
            <a:t>Titularisation</a:t>
          </a:r>
          <a:endParaRPr lang="fr-FR" sz="1800" b="1" kern="1200" dirty="0">
            <a:solidFill>
              <a:srgbClr val="3617FF"/>
            </a:solidFill>
          </a:endParaRPr>
        </a:p>
      </dsp:txBody>
      <dsp:txXfrm>
        <a:off x="18109" y="302823"/>
        <a:ext cx="3461988" cy="475496"/>
      </dsp:txXfrm>
    </dsp:sp>
    <dsp:sp modelId="{7A39D4DE-95ED-44B5-B865-58D274FD9516}">
      <dsp:nvSpPr>
        <dsp:cNvPr id="0" name=""/>
        <dsp:cNvSpPr/>
      </dsp:nvSpPr>
      <dsp:spPr>
        <a:xfrm>
          <a:off x="352473" y="793112"/>
          <a:ext cx="349157" cy="4909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0998"/>
              </a:lnTo>
              <a:lnTo>
                <a:pt x="349157" y="490998"/>
              </a:lnTo>
            </a:path>
          </a:pathLst>
        </a:custGeom>
        <a:noFill/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D85028-D350-4973-B661-9526A03BAA20}">
      <dsp:nvSpPr>
        <dsp:cNvPr id="0" name=""/>
        <dsp:cNvSpPr/>
      </dsp:nvSpPr>
      <dsp:spPr>
        <a:xfrm>
          <a:off x="701631" y="996404"/>
          <a:ext cx="4168330" cy="5754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Avis du chef d’établissement</a:t>
          </a:r>
          <a:endParaRPr lang="fr-FR" sz="1800" b="1" kern="1200" dirty="0"/>
        </a:p>
      </dsp:txBody>
      <dsp:txXfrm>
        <a:off x="718484" y="1013257"/>
        <a:ext cx="4134624" cy="541706"/>
      </dsp:txXfrm>
    </dsp:sp>
    <dsp:sp modelId="{9457F646-5865-4199-83DB-3108315581AD}">
      <dsp:nvSpPr>
        <dsp:cNvPr id="0" name=""/>
        <dsp:cNvSpPr/>
      </dsp:nvSpPr>
      <dsp:spPr>
        <a:xfrm>
          <a:off x="352473" y="793112"/>
          <a:ext cx="349157" cy="12214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1433"/>
              </a:lnTo>
              <a:lnTo>
                <a:pt x="349157" y="1221433"/>
              </a:lnTo>
            </a:path>
          </a:pathLst>
        </a:custGeom>
        <a:noFill/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F722EA-C838-4E11-BA8F-61A45E16F7A8}">
      <dsp:nvSpPr>
        <dsp:cNvPr id="0" name=""/>
        <dsp:cNvSpPr/>
      </dsp:nvSpPr>
      <dsp:spPr>
        <a:xfrm>
          <a:off x="701631" y="1775108"/>
          <a:ext cx="4168330" cy="478873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6425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Avis corps d’inspection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b="1" kern="1200" dirty="0"/>
        </a:p>
      </dsp:txBody>
      <dsp:txXfrm>
        <a:off x="715657" y="1789134"/>
        <a:ext cx="4140278" cy="450821"/>
      </dsp:txXfrm>
    </dsp:sp>
    <dsp:sp modelId="{8783A9AF-3458-4968-9CCC-08CB85E8C615}">
      <dsp:nvSpPr>
        <dsp:cNvPr id="0" name=""/>
        <dsp:cNvSpPr/>
      </dsp:nvSpPr>
      <dsp:spPr>
        <a:xfrm>
          <a:off x="352473" y="793112"/>
          <a:ext cx="349157" cy="20557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5705"/>
              </a:lnTo>
              <a:lnTo>
                <a:pt x="349157" y="2055705"/>
              </a:lnTo>
            </a:path>
          </a:pathLst>
        </a:custGeom>
        <a:noFill/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074FDC-29E6-4972-83FD-7AB5A83A6541}">
      <dsp:nvSpPr>
        <dsp:cNvPr id="0" name=""/>
        <dsp:cNvSpPr/>
      </dsp:nvSpPr>
      <dsp:spPr>
        <a:xfrm>
          <a:off x="701631" y="2457274"/>
          <a:ext cx="4330482" cy="7830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Avis ESPE,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ou de l’organisme de formation</a:t>
          </a:r>
          <a:endParaRPr lang="fr-FR" sz="1800" b="1" kern="1200" dirty="0"/>
        </a:p>
      </dsp:txBody>
      <dsp:txXfrm>
        <a:off x="724567" y="2480210"/>
        <a:ext cx="4284610" cy="737215"/>
      </dsp:txXfrm>
    </dsp:sp>
    <dsp:sp modelId="{377F3843-82AE-4C1A-93EC-74BD83E9DBE7}">
      <dsp:nvSpPr>
        <dsp:cNvPr id="0" name=""/>
        <dsp:cNvSpPr/>
      </dsp:nvSpPr>
      <dsp:spPr>
        <a:xfrm>
          <a:off x="5040564" y="2430024"/>
          <a:ext cx="2641018" cy="81316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hade val="86000"/>
                <a:satMod val="140000"/>
              </a:schemeClr>
            </a:gs>
            <a:gs pos="45000">
              <a:schemeClr val="dk1">
                <a:tint val="48000"/>
                <a:satMod val="150000"/>
              </a:schemeClr>
            </a:gs>
            <a:gs pos="100000">
              <a:schemeClr val="dk1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Master ou équivalent  acquis </a:t>
          </a:r>
          <a:endParaRPr lang="fr-FR" sz="1800" b="1" kern="1200" dirty="0"/>
        </a:p>
      </dsp:txBody>
      <dsp:txXfrm>
        <a:off x="5064381" y="2453841"/>
        <a:ext cx="2593384" cy="7655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1C8D1E5-D282-496A-B412-DA65EAABA2E2}" type="datetimeFigureOut">
              <a:rPr lang="fr-FR"/>
              <a:pPr>
                <a:defRPr/>
              </a:pPr>
              <a:t>27/08/2018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140B2F8-46CF-47D6-9A00-822FCBDEB5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0316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francoise.issard-roch@math.u-psud.fr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Public : lauréats du concours rénové ou </a:t>
            </a:r>
            <a:r>
              <a:rPr lang="fr-FR" dirty="0" err="1" smtClean="0"/>
              <a:t>agreg</a:t>
            </a:r>
            <a:r>
              <a:rPr lang="fr-FR" dirty="0" smtClean="0"/>
              <a:t> ou autres cas ,</a:t>
            </a:r>
            <a:r>
              <a:rPr lang="fr-FR" baseline="0" dirty="0" smtClean="0"/>
              <a:t> Fonctionnaire stagiaire service  à mi-temps dans l’académie de Versailles</a:t>
            </a:r>
          </a:p>
          <a:p>
            <a:r>
              <a:rPr lang="fr-FR" baseline="0" dirty="0" smtClean="0"/>
              <a:t>ESPE : dépendent de Versailles , Paris ou Créteil 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40B2F8-46CF-47D6-9A00-822FCBDEB5D6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487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dirty="0" smtClean="0"/>
              <a:t>Le</a:t>
            </a:r>
            <a:r>
              <a:rPr lang="fr-FR" baseline="0" dirty="0" smtClean="0"/>
              <a:t> master MEEF second degré PLC en mathématiques et les parcours  adaptés –AEU ou DU </a:t>
            </a:r>
          </a:p>
          <a:p>
            <a:pPr eaLnBrk="1" hangingPunct="1">
              <a:spcBef>
                <a:spcPct val="0"/>
              </a:spcBef>
            </a:pPr>
            <a:r>
              <a:rPr lang="fr-FR" baseline="0" dirty="0" smtClean="0"/>
              <a:t>Rappeler l’obligation de formation </a:t>
            </a:r>
            <a:endParaRPr lang="fr-FR" dirty="0" smtClean="0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F43BA6F-B1A4-4447-B3A6-7CFB44083838}" type="slidenum">
              <a:rPr lang="fr-FR" smtClean="0"/>
              <a:pPr/>
              <a:t>11</a:t>
            </a:fld>
            <a:endParaRPr 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40B2F8-46CF-47D6-9A00-822FCBDEB5D6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53693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2600" dirty="0" smtClean="0">
                <a:hlinkClick r:id="rId3"/>
              </a:rPr>
              <a:t>francoise.issard-roch@math.u-psud.fr</a:t>
            </a:r>
            <a:endParaRPr lang="fr-FR" sz="260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40B2F8-46CF-47D6-9A00-822FCBDEB5D6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13245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40B2F8-46CF-47D6-9A00-822FCBDEB5D6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87765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40B2F8-46CF-47D6-9A00-822FCBDEB5D6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87765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40B2F8-46CF-47D6-9A00-822FCBDEB5D6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87765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40B2F8-46CF-47D6-9A00-822FCBDEB5D6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87765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40B2F8-46CF-47D6-9A00-822FCBDEB5D6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87765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40B2F8-46CF-47D6-9A00-822FCBDEB5D6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87765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Petit</a:t>
            </a:r>
            <a:r>
              <a:rPr lang="fr-FR" baseline="0" dirty="0" smtClean="0"/>
              <a:t> point sur les 19 compétences professionnelles de base attendues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40B2F8-46CF-47D6-9A00-822FCBDEB5D6}" type="slidenum">
              <a:rPr lang="fr-FR" smtClean="0"/>
              <a:pPr>
                <a:defRPr/>
              </a:pPr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5790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Rôle des IPR et des PAIR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40B2F8-46CF-47D6-9A00-822FCBDEB5D6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95721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fr-FR" dirty="0" smtClean="0"/>
              <a:t>Discours clair à tout point de vue : contenu, objectifs, évaluation.</a:t>
            </a:r>
          </a:p>
          <a:p>
            <a:pPr eaLnBrk="1" hangingPunct="1">
              <a:spcBef>
                <a:spcPct val="0"/>
              </a:spcBef>
            </a:pPr>
            <a:r>
              <a:rPr lang="fr-FR" dirty="0" smtClean="0"/>
              <a:t>Il y a un contrat . On ne piège pas les élèves.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40B2F8-46CF-47D6-9A00-822FCBDEB5D6}" type="slidenum">
              <a:rPr lang="fr-FR" smtClean="0"/>
              <a:pPr>
                <a:defRPr/>
              </a:pPr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7401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Se </a:t>
            </a:r>
            <a:r>
              <a:rPr lang="fr-FR" dirty="0" smtClean="0"/>
              <a:t>méfier des manuels,</a:t>
            </a:r>
            <a:r>
              <a:rPr lang="fr-FR" baseline="0" dirty="0" smtClean="0"/>
              <a:t> contenus solides.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Le professeur est garant du contenu construit avec les élèves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40B2F8-46CF-47D6-9A00-822FCBDEB5D6}" type="slidenum">
              <a:rPr lang="fr-FR" smtClean="0"/>
              <a:pPr>
                <a:defRPr/>
              </a:pPr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16260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fr-FR" dirty="0" smtClean="0"/>
              <a:t>Apprendre aux élèves à réfléchir c’est construire le cours avec les élèves</a:t>
            </a:r>
          </a:p>
          <a:p>
            <a:pPr marL="171450" indent="-171450">
              <a:buFontTx/>
              <a:buChar char="-"/>
            </a:pPr>
            <a:r>
              <a:rPr lang="fr-FR" dirty="0" smtClean="0"/>
              <a:t>Un exercice comportant trop de questions ne permet pas aux élèves de réfléchir. Il faut donner plus</a:t>
            </a:r>
            <a:r>
              <a:rPr lang="fr-FR" baseline="0" dirty="0" smtClean="0"/>
              <a:t> de problèmes ouverts</a:t>
            </a:r>
          </a:p>
          <a:p>
            <a:pPr marL="171450" indent="-171450">
              <a:buFontTx/>
              <a:buChar char="-"/>
            </a:pPr>
            <a:r>
              <a:rPr lang="fr-FR" baseline="0" dirty="0" smtClean="0"/>
              <a:t>La construction de ces compétences passe par des activités diverses et ne peut se faire qu’avec des énoncés corrects en apprenant à s’appuyer dessus</a:t>
            </a:r>
          </a:p>
          <a:p>
            <a:pPr marL="171450" indent="-171450">
              <a:buFontTx/>
              <a:buChar char="-"/>
            </a:pPr>
            <a:r>
              <a:rPr lang="fr-FR" baseline="0" dirty="0" smtClean="0"/>
              <a:t>Le travail à la maison doit être relevé et évalué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- Travailler </a:t>
            </a:r>
            <a:r>
              <a:rPr lang="fr-FR" baseline="0" dirty="0" smtClean="0"/>
              <a:t>en groupe ne veut pas dire « séances dédiées  »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40B2F8-46CF-47D6-9A00-822FCBDEB5D6}" type="slidenum">
              <a:rPr lang="fr-FR" smtClean="0"/>
              <a:pPr>
                <a:defRPr/>
              </a:pPr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83113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Il ne faut pas se contenter des seules démonstrations citées dans le document.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40B2F8-46CF-47D6-9A00-822FCBDEB5D6}" type="slidenum">
              <a:rPr lang="fr-FR" smtClean="0"/>
              <a:pPr>
                <a:defRPr/>
              </a:pPr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53013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40B2F8-46CF-47D6-9A00-822FCBDEB5D6}" type="slidenum">
              <a:rPr lang="fr-FR" smtClean="0"/>
              <a:pPr>
                <a:defRPr/>
              </a:pPr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48375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40B2F8-46CF-47D6-9A00-822FCBDEB5D6}" type="slidenum">
              <a:rPr lang="fr-FR" smtClean="0"/>
              <a:pPr>
                <a:defRPr/>
              </a:pPr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8470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40B2F8-46CF-47D6-9A00-822FCBDEB5D6}" type="slidenum">
              <a:rPr lang="fr-FR" smtClean="0"/>
              <a:pPr>
                <a:defRPr/>
              </a:pPr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011197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Public : lauréats du concours rénové ou </a:t>
            </a:r>
            <a:r>
              <a:rPr lang="fr-FR" dirty="0" err="1" smtClean="0"/>
              <a:t>agreg</a:t>
            </a:r>
            <a:r>
              <a:rPr lang="fr-FR" dirty="0" smtClean="0"/>
              <a:t> ou autres cas ,</a:t>
            </a:r>
            <a:r>
              <a:rPr lang="fr-FR" baseline="0" dirty="0" smtClean="0"/>
              <a:t> Fonctionnaire stagiaire service  à mi-temps dans l’académie de Versailles</a:t>
            </a:r>
          </a:p>
          <a:p>
            <a:r>
              <a:rPr lang="fr-FR" baseline="0" dirty="0" smtClean="0"/>
              <a:t>ESPE : dépendent de Versailles , Paris ou Créteil 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40B2F8-46CF-47D6-9A00-822FCBDEB5D6}" type="slidenum">
              <a:rPr lang="fr-FR" smtClean="0"/>
              <a:pPr>
                <a:defRPr/>
              </a:pPr>
              <a:t>35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48750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40B2F8-46CF-47D6-9A00-822FCBDEB5D6}" type="slidenum">
              <a:rPr lang="fr-FR" smtClean="0"/>
              <a:pPr>
                <a:defRPr/>
              </a:pPr>
              <a:t>36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619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fr-FR" dirty="0" smtClean="0"/>
              <a:t>Connaissance de l’affectation universitaire le 28 au soir</a:t>
            </a:r>
          </a:p>
          <a:p>
            <a:pPr eaLnBrk="1" hangingPunct="1">
              <a:spcBef>
                <a:spcPct val="0"/>
              </a:spcBef>
            </a:pPr>
            <a:r>
              <a:rPr lang="fr-FR" dirty="0" smtClean="0"/>
              <a:t>Accueil des élèves, à partir du 1</a:t>
            </a:r>
            <a:r>
              <a:rPr lang="fr-FR" baseline="30000" dirty="0" smtClean="0"/>
              <a:t>er</a:t>
            </a:r>
            <a:r>
              <a:rPr lang="fr-FR" dirty="0" smtClean="0"/>
              <a:t>. Vous ne serez probablement pas PP, mais ça ne vous empêche pas d’être là pour l’accueil d’une de vos classes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40B2F8-46CF-47D6-9A00-822FCBDEB5D6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5600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fr-FR" dirty="0" smtClean="0"/>
              <a:t>les devoirs : </a:t>
            </a:r>
          </a:p>
          <a:p>
            <a:pPr eaLnBrk="1" hangingPunct="1">
              <a:spcBef>
                <a:spcPct val="0"/>
              </a:spcBef>
            </a:pPr>
            <a:r>
              <a:rPr lang="fr-FR" dirty="0" smtClean="0"/>
              <a:t>Rendre compte  de son travail : Remplir le cahier de texte…</a:t>
            </a:r>
          </a:p>
          <a:p>
            <a:pPr eaLnBrk="1" hangingPunct="1">
              <a:spcBef>
                <a:spcPct val="0"/>
              </a:spcBef>
            </a:pPr>
            <a:r>
              <a:rPr lang="fr-FR" dirty="0" smtClean="0"/>
              <a:t>Des temps pleins et des temps partiels …</a:t>
            </a:r>
          </a:p>
          <a:p>
            <a:pPr eaLnBrk="1" hangingPunct="1">
              <a:spcBef>
                <a:spcPct val="0"/>
              </a:spcBef>
            </a:pPr>
            <a:r>
              <a:rPr lang="fr-FR" dirty="0" smtClean="0"/>
              <a:t>ESPE : préciser que si M1MEEF acquis </a:t>
            </a:r>
            <a:r>
              <a:rPr lang="fr-FR" dirty="0" err="1" smtClean="0"/>
              <a:t>ds</a:t>
            </a:r>
            <a:r>
              <a:rPr lang="fr-FR" dirty="0" smtClean="0"/>
              <a:t> une autre ESPE ile de France (Paris ou </a:t>
            </a:r>
            <a:r>
              <a:rPr lang="fr-FR" dirty="0" err="1" smtClean="0"/>
              <a:t>créteil</a:t>
            </a:r>
            <a:r>
              <a:rPr lang="fr-FR" dirty="0" smtClean="0"/>
              <a:t>) le m2MEEF se fait </a:t>
            </a:r>
            <a:r>
              <a:rPr lang="fr-FR" dirty="0" err="1" smtClean="0"/>
              <a:t>ds</a:t>
            </a:r>
            <a:r>
              <a:rPr lang="fr-FR" dirty="0" smtClean="0"/>
              <a:t> cette même ESPE</a:t>
            </a:r>
            <a:r>
              <a:rPr lang="fr-FR" baseline="0" dirty="0" smtClean="0"/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fr-FR" baseline="0" dirty="0" smtClean="0"/>
              <a:t>Pas de détails sur la formation elle sera présentée le lendemain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40B2F8-46CF-47D6-9A00-822FCBDEB5D6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2379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fr-FR" dirty="0" smtClean="0"/>
              <a:t>Le chef d’établissement est aussi le responsable pédagogique (préciser ce qu’on entend par là)</a:t>
            </a:r>
          </a:p>
          <a:p>
            <a:pPr eaLnBrk="1" hangingPunct="1">
              <a:spcBef>
                <a:spcPct val="0"/>
              </a:spcBef>
            </a:pPr>
            <a:r>
              <a:rPr lang="fr-FR" dirty="0" smtClean="0"/>
              <a:t>Cahier de texte, conseil pédagogique, orientations prises, projet d’établissement, droit de regard sur les évaluations, avancement du programme. Parler du pilotage partagé.</a:t>
            </a:r>
          </a:p>
          <a:p>
            <a:pPr eaLnBrk="1" hangingPunct="1">
              <a:spcBef>
                <a:spcPct val="0"/>
              </a:spcBef>
            </a:pPr>
            <a:r>
              <a:rPr lang="fr-FR" dirty="0" smtClean="0"/>
              <a:t>Conseil : assister à un CA, une</a:t>
            </a:r>
            <a:r>
              <a:rPr lang="fr-FR" baseline="0" dirty="0" smtClean="0"/>
              <a:t> CP, réunion du conseil pédagogique, conseil école-collège…</a:t>
            </a:r>
          </a:p>
          <a:p>
            <a:pPr eaLnBrk="1" hangingPunct="1">
              <a:spcBef>
                <a:spcPct val="0"/>
              </a:spcBef>
            </a:pPr>
            <a:r>
              <a:rPr lang="fr-FR" baseline="0" dirty="0" smtClean="0"/>
              <a:t>Participer aux liaisons, olympiades…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JZ :  </a:t>
            </a:r>
            <a:r>
              <a:rPr lang="fr-FR" baseline="0" dirty="0" smtClean="0">
                <a:solidFill>
                  <a:srgbClr val="FFFF00"/>
                </a:solidFill>
              </a:rPr>
              <a:t>ne pas négliger l’interdisciplinaire (les enseignements d’exploration, les TPE, les futurs EPI) !</a:t>
            </a:r>
            <a:endParaRPr lang="fr-FR" dirty="0" smtClean="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40B2F8-46CF-47D6-9A00-822FCBDEB5D6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53290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Mi-temps : tout est obligatoire,</a:t>
            </a:r>
            <a:r>
              <a:rPr lang="fr-FR" baseline="0" dirty="0" smtClean="0"/>
              <a:t> écrit professionnel à rendre (mémoire ou « production d’un travail scientifique, de nature réflexive »)</a:t>
            </a:r>
          </a:p>
          <a:p>
            <a:r>
              <a:rPr lang="fr-FR" baseline="0" dirty="0" smtClean="0"/>
              <a:t>Evaluation : assiduité et production écrite</a:t>
            </a:r>
          </a:p>
          <a:p>
            <a:r>
              <a:rPr lang="fr-FR" b="1" dirty="0" smtClean="0"/>
              <a:t>Titularisation</a:t>
            </a:r>
            <a:r>
              <a:rPr lang="fr-FR" b="1" baseline="0" dirty="0" smtClean="0"/>
              <a:t> : elle se fonde aussi sur l’avis de l’IPR référent et du CE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40B2F8-46CF-47D6-9A00-822FCBDEB5D6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63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fr-FR" dirty="0" smtClean="0"/>
              <a:t>Corps d’inspection : IPR pour capes, IG pour </a:t>
            </a:r>
            <a:r>
              <a:rPr lang="fr-FR" dirty="0" err="1" smtClean="0"/>
              <a:t>agreg</a:t>
            </a:r>
            <a:r>
              <a:rPr lang="fr-FR" dirty="0" smtClean="0"/>
              <a:t> pour les agrégés</a:t>
            </a:r>
          </a:p>
          <a:p>
            <a:r>
              <a:rPr lang="fr-FR" dirty="0" smtClean="0"/>
              <a:t>3 avis , titularisation prononcée par un jury de titularisation (2</a:t>
            </a:r>
            <a:r>
              <a:rPr lang="fr-FR" baseline="30000" dirty="0" smtClean="0"/>
              <a:t>nd</a:t>
            </a:r>
            <a:r>
              <a:rPr lang="fr-FR" baseline="0" dirty="0" smtClean="0"/>
              <a:t> degré)</a:t>
            </a:r>
          </a:p>
          <a:p>
            <a:r>
              <a:rPr lang="fr-FR" baseline="0" dirty="0" smtClean="0"/>
              <a:t>Permet des avis croisés sur le niveau des compétences du stagiaire</a:t>
            </a:r>
          </a:p>
          <a:p>
            <a:r>
              <a:rPr lang="fr-FR" baseline="0" dirty="0" smtClean="0"/>
              <a:t>Avis </a:t>
            </a:r>
            <a:r>
              <a:rPr lang="fr-FR" baseline="0" dirty="0" err="1" smtClean="0"/>
              <a:t>espe</a:t>
            </a:r>
            <a:r>
              <a:rPr lang="fr-FR" baseline="0" dirty="0" smtClean="0"/>
              <a:t> : expliquer assiduité, engagement dans la formation, compétences professionnelles (formation et stage)</a:t>
            </a:r>
            <a:endParaRPr lang="fr-FR" dirty="0" smtClean="0"/>
          </a:p>
        </p:txBody>
      </p:sp>
      <p:sp>
        <p:nvSpPr>
          <p:cNvPr id="358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3AF3F5-3199-4A99-9518-7A2F978A903D}" type="slidenum">
              <a:rPr lang="fr-FR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40B2F8-46CF-47D6-9A00-822FCBDEB5D6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63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fr-FR" dirty="0" smtClean="0"/>
          </a:p>
          <a:p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40B2F8-46CF-47D6-9A00-822FCBDEB5D6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63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379B79-3C0C-4847-A485-F7BEC469C880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392E1-9078-4A6C-967E-B64780361B9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39B13A-6721-4026-9978-4775497D3B6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EAF54A-CFE4-47FB-AAC6-CB8C3A39C560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2FAF11-EF4C-4F6A-8A73-14699733514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EBA0A-D8F2-4B4B-BFBC-7D59A04629F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E1B647-6A8F-461A-806C-3822EC76012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27002A-1F68-41F6-AFCB-768F338BE93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5BBBBC-150F-47CF-BA59-42D8F8FB5E4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12858E-6D77-4A82-8747-A71FC807F7E5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103180-9F30-434D-8F40-FF5049F0500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D2FAF11-EF4C-4F6A-8A73-14699733514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celine.leforestier@u-cergy.fr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aroline.valadon@u-cergy.fr" TargetMode="External"/><Relationship Id="rId4" Type="http://schemas.openxmlformats.org/officeDocument/2006/relationships/hyperlink" Target="mailto:emmanuel.volte@u-cergy.fr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nathalie.david@univ-evry.fr" TargetMode="External"/><Relationship Id="rId2" Type="http://schemas.openxmlformats.org/officeDocument/2006/relationships/hyperlink" Target="mailto:sebastien.planchenault@ac-versailles.fr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francoise.issard-roch@u-psud.fr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stermeef-maths@math.u-psud.fr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marie-helene.leyaouanq@u-pec.fr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renom.nom@ac-versailles.f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Frederique.chauvin@ac-versailles.fr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eduscol.education.fr/" TargetMode="External"/><Relationship Id="rId2" Type="http://schemas.openxmlformats.org/officeDocument/2006/relationships/hyperlink" Target="http://www.education.gouv.f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pe-versailles.fr/" TargetMode="External"/><Relationship Id="rId5" Type="http://schemas.openxmlformats.org/officeDocument/2006/relationships/hyperlink" Target="http://euler.ac-versailles.fr/" TargetMode="External"/><Relationship Id="rId4" Type="http://schemas.openxmlformats.org/officeDocument/2006/relationships/hyperlink" Target="http://eduscol.education.fr/maths" TargetMode="Externa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edu-sondage.ac-versailles.fr/index.php/816119?lang=fr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5"/>
                </a:solidFill>
              </a:rPr>
              <a:t>Accueil</a:t>
            </a:r>
            <a:endParaRPr lang="fr-FR" dirty="0">
              <a:solidFill>
                <a:schemeClr val="accent5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292934"/>
                </a:solidFill>
              </a:rPr>
              <a:t>Rentrée des professeurs stagiaires</a:t>
            </a:r>
          </a:p>
          <a:p>
            <a:r>
              <a:rPr lang="fr-FR" dirty="0" smtClean="0">
                <a:solidFill>
                  <a:srgbClr val="292934"/>
                </a:solidFill>
              </a:rPr>
              <a:t>Mathématiques </a:t>
            </a:r>
          </a:p>
          <a:p>
            <a:r>
              <a:rPr lang="fr-FR" dirty="0" smtClean="0">
                <a:solidFill>
                  <a:srgbClr val="292934"/>
                </a:solidFill>
              </a:rPr>
              <a:t>Août 2018</a:t>
            </a:r>
            <a:endParaRPr lang="fr-FR" dirty="0">
              <a:solidFill>
                <a:srgbClr val="292934"/>
              </a:solidFill>
            </a:endParaRPr>
          </a:p>
        </p:txBody>
      </p:sp>
      <p:pic>
        <p:nvPicPr>
          <p:cNvPr id="1026" name="Picture 2" descr="MARIAN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620688"/>
            <a:ext cx="1060450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725144"/>
            <a:ext cx="1545590" cy="1707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81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Formation des stagiaires à </a:t>
            </a:r>
            <a:r>
              <a:rPr lang="fr-FR" b="1" dirty="0" smtClean="0">
                <a:solidFill>
                  <a:srgbClr val="C00000"/>
                </a:solidFill>
              </a:rPr>
              <a:t>mi-temps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Selon votre situation, deux cas sont possibles :</a:t>
            </a:r>
          </a:p>
          <a:p>
            <a:pPr marL="906463" lvl="1" indent="-373063">
              <a:buFont typeface="Wingdings" charset="2"/>
              <a:buChar char="§"/>
            </a:pPr>
            <a:r>
              <a:rPr lang="fr-FR" sz="2400" dirty="0">
                <a:solidFill>
                  <a:srgbClr val="292934"/>
                </a:solidFill>
              </a:rPr>
              <a:t>M2 MEEF parcours PLC mathématiques dans </a:t>
            </a:r>
            <a:r>
              <a:rPr lang="fr-FR" sz="2400" dirty="0" smtClean="0">
                <a:solidFill>
                  <a:srgbClr val="292934"/>
                </a:solidFill>
              </a:rPr>
              <a:t>une des trois ESPÉ d’Île-de-France ;</a:t>
            </a:r>
          </a:p>
          <a:p>
            <a:pPr marL="906463" lvl="1" indent="-373063">
              <a:buFont typeface="Wingdings" charset="2"/>
              <a:buChar char="§"/>
            </a:pPr>
            <a:r>
              <a:rPr lang="fr-FR" sz="2400" b="1" dirty="0" smtClean="0">
                <a:solidFill>
                  <a:srgbClr val="292934"/>
                </a:solidFill>
              </a:rPr>
              <a:t>ou</a:t>
            </a:r>
            <a:r>
              <a:rPr lang="fr-FR" sz="2400" dirty="0" smtClean="0">
                <a:solidFill>
                  <a:srgbClr val="292934"/>
                </a:solidFill>
              </a:rPr>
              <a:t> un parcours adapté en mathématiques à l’ESP</a:t>
            </a:r>
            <a:r>
              <a:rPr lang="fr-FR" sz="2400" dirty="0"/>
              <a:t>É</a:t>
            </a:r>
            <a:r>
              <a:rPr lang="fr-FR" sz="2400" dirty="0" smtClean="0">
                <a:solidFill>
                  <a:srgbClr val="292934"/>
                </a:solidFill>
              </a:rPr>
              <a:t> de Versailles DU.</a:t>
            </a:r>
          </a:p>
          <a:p>
            <a:pPr marL="182880" lvl="1">
              <a:buFont typeface="Wingdings" charset="2"/>
              <a:buChar char="§"/>
            </a:pPr>
            <a:endParaRPr lang="fr-FR" dirty="0"/>
          </a:p>
          <a:p>
            <a:pPr marL="0" indent="0" algn="just"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Remarque : si vous dépendez de l’ESPÉ de l’académie de Versailles, l’université d’inscription vous sera précisée à la fin de cette journée ou demain à ORSAY.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318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eaLnBrk="1" hangingPunct="1"/>
            <a:r>
              <a:rPr lang="fr-FR" sz="3200" dirty="0" smtClean="0">
                <a:solidFill>
                  <a:srgbClr val="C00000"/>
                </a:solidFill>
              </a:rPr>
              <a:t>La formation MEEF en mathématiques dans l’ESP</a:t>
            </a:r>
            <a:r>
              <a:rPr lang="fr-FR" sz="3200" dirty="0" smtClean="0">
                <a:solidFill>
                  <a:srgbClr val="C00000"/>
                </a:solidFill>
                <a:latin typeface="Arial"/>
                <a:cs typeface="Arial"/>
              </a:rPr>
              <a:t>É</a:t>
            </a:r>
            <a:r>
              <a:rPr lang="fr-FR" sz="3200" dirty="0" smtClean="0">
                <a:solidFill>
                  <a:srgbClr val="C00000"/>
                </a:solidFill>
              </a:rPr>
              <a:t> de l’académie de Versailles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Quelle formation ? </a:t>
            </a:r>
          </a:p>
          <a:p>
            <a:pPr marL="788987" lvl="1" indent="-342900">
              <a:buFont typeface="Wingdings" charset="2"/>
              <a:buChar char="§"/>
            </a:pPr>
            <a:r>
              <a:rPr lang="fr-FR" dirty="0" smtClean="0"/>
              <a:t>M2 MEEF second degré PLC en mathématiques ;</a:t>
            </a:r>
          </a:p>
          <a:p>
            <a:pPr marL="788987" lvl="1" indent="-342900">
              <a:buFont typeface="Wingdings" charset="2"/>
              <a:buChar char="§"/>
            </a:pPr>
            <a:r>
              <a:rPr lang="fr-FR" b="1" dirty="0"/>
              <a:t>o</a:t>
            </a:r>
            <a:r>
              <a:rPr lang="fr-FR" b="1" dirty="0" smtClean="0"/>
              <a:t>u</a:t>
            </a:r>
            <a:r>
              <a:rPr lang="fr-FR" dirty="0" smtClean="0"/>
              <a:t> parcours de formation adapté DU.</a:t>
            </a:r>
            <a:endParaRPr lang="fr-FR" dirty="0"/>
          </a:p>
          <a:p>
            <a:pPr marL="447675" lvl="1" indent="-1588" algn="just">
              <a:buNone/>
            </a:pPr>
            <a:r>
              <a:rPr lang="fr-FR" dirty="0" smtClean="0"/>
              <a:t>Pour vous accompagner, en plus d’un tuteur académique, vous aurez </a:t>
            </a:r>
            <a:r>
              <a:rPr lang="fr-FR" b="1" dirty="0" smtClean="0"/>
              <a:t>un tuteur universitaire</a:t>
            </a:r>
            <a:r>
              <a:rPr lang="fr-FR" dirty="0" smtClean="0"/>
              <a:t>.</a:t>
            </a:r>
            <a:endParaRPr lang="fr-FR" b="1" dirty="0" smtClean="0"/>
          </a:p>
          <a:p>
            <a:pPr>
              <a:buFont typeface="Arial"/>
              <a:buChar char="•"/>
            </a:pPr>
            <a:r>
              <a:rPr lang="fr-FR" dirty="0" smtClean="0">
                <a:solidFill>
                  <a:srgbClr val="0000FF"/>
                </a:solidFill>
              </a:rPr>
              <a:t>Quel lieu ?</a:t>
            </a:r>
          </a:p>
          <a:p>
            <a:pPr marL="812800" lvl="1" indent="-368300">
              <a:buFont typeface="Wingdings" charset="2"/>
              <a:buChar char="§"/>
            </a:pPr>
            <a:r>
              <a:rPr lang="fr-FR" dirty="0" smtClean="0"/>
              <a:t>Université de Cergy-Pontoise ;</a:t>
            </a:r>
          </a:p>
          <a:p>
            <a:pPr marL="812800" lvl="1" indent="-368300">
              <a:buFont typeface="Wingdings" charset="2"/>
              <a:buChar char="§"/>
            </a:pPr>
            <a:r>
              <a:rPr lang="fr-FR" dirty="0" smtClean="0"/>
              <a:t>Université d’Évry-Val d’Essonne ;</a:t>
            </a:r>
          </a:p>
          <a:p>
            <a:pPr marL="812800" lvl="1" indent="-368300">
              <a:buFont typeface="Wingdings" charset="2"/>
              <a:buChar char="§"/>
            </a:pPr>
            <a:r>
              <a:rPr lang="fr-FR" dirty="0" smtClean="0"/>
              <a:t>Université Paris-Sud (Orsay).</a:t>
            </a:r>
          </a:p>
          <a:p>
            <a:pPr>
              <a:buFont typeface="Arial"/>
              <a:buChar char="•"/>
            </a:pPr>
            <a:r>
              <a:rPr lang="fr-FR" dirty="0" smtClean="0">
                <a:solidFill>
                  <a:srgbClr val="0000FF"/>
                </a:solidFill>
              </a:rPr>
              <a:t>Quels jours ?</a:t>
            </a:r>
          </a:p>
          <a:p>
            <a:pPr lvl="1" indent="-11113">
              <a:buNone/>
            </a:pPr>
            <a:r>
              <a:rPr lang="fr-FR" dirty="0" smtClean="0"/>
              <a:t>Les mardi et mercredi, matin et/ou après-midi.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552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C00000"/>
                </a:solidFill>
              </a:rPr>
              <a:t>Les </a:t>
            </a:r>
            <a:r>
              <a:rPr lang="fr-FR" b="1" dirty="0">
                <a:solidFill>
                  <a:srgbClr val="C00000"/>
                </a:solidFill>
              </a:rPr>
              <a:t>trois</a:t>
            </a:r>
            <a:r>
              <a:rPr lang="fr-FR" dirty="0">
                <a:solidFill>
                  <a:srgbClr val="C00000"/>
                </a:solidFill>
              </a:rPr>
              <a:t> lieux de formation MEEF en </a:t>
            </a:r>
            <a:r>
              <a:rPr lang="fr-FR" dirty="0" smtClean="0">
                <a:solidFill>
                  <a:srgbClr val="C00000"/>
                </a:solidFill>
              </a:rPr>
              <a:t>mathématiques (1)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FR" sz="3200" b="1" dirty="0" smtClean="0"/>
              <a:t>Université de Cergy-Pontoise</a:t>
            </a:r>
          </a:p>
          <a:p>
            <a:pPr marL="0" indent="0">
              <a:buNone/>
            </a:pPr>
            <a:endParaRPr lang="fr-FR" sz="1800" b="1" dirty="0" smtClean="0"/>
          </a:p>
          <a:p>
            <a:pPr>
              <a:buNone/>
            </a:pPr>
            <a:r>
              <a:rPr lang="fr-FR" sz="2600" b="1" dirty="0" smtClean="0">
                <a:solidFill>
                  <a:srgbClr val="000000"/>
                </a:solidFill>
              </a:rPr>
              <a:t>Responsables </a:t>
            </a:r>
          </a:p>
          <a:p>
            <a:pPr>
              <a:buNone/>
            </a:pPr>
            <a:r>
              <a:rPr lang="fr-FR" sz="2600" dirty="0" smtClean="0"/>
              <a:t>Céline LEFORESTIER      01 </a:t>
            </a:r>
            <a:r>
              <a:rPr lang="fr-FR" sz="2600" dirty="0"/>
              <a:t>34 25 65 </a:t>
            </a:r>
            <a:r>
              <a:rPr lang="fr-FR" sz="2600" dirty="0" smtClean="0"/>
              <a:t>48    </a:t>
            </a:r>
          </a:p>
          <a:p>
            <a:pPr>
              <a:buNone/>
            </a:pPr>
            <a:r>
              <a:rPr lang="fr-FR" sz="2600" dirty="0" smtClean="0">
                <a:solidFill>
                  <a:srgbClr val="000000"/>
                </a:solidFill>
              </a:rPr>
              <a:t>Emmanuel VOLTE     01 34 25 65 48</a:t>
            </a:r>
            <a:endParaRPr lang="fr-FR" sz="2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2600" dirty="0">
                <a:hlinkClick r:id="rId3"/>
              </a:rPr>
              <a:t>celine.leforestier@u-cergy.fr</a:t>
            </a:r>
            <a:r>
              <a:rPr lang="fr-FR" sz="2600" dirty="0"/>
              <a:t> </a:t>
            </a:r>
            <a:endParaRPr lang="fr-FR" sz="2600" dirty="0" smtClean="0">
              <a:solidFill>
                <a:srgbClr val="FF0000"/>
              </a:solidFill>
              <a:hlinkClick r:id="rId4"/>
            </a:endParaRPr>
          </a:p>
          <a:p>
            <a:pPr>
              <a:buNone/>
            </a:pPr>
            <a:r>
              <a:rPr lang="fr-FR" sz="2600" dirty="0" smtClean="0">
                <a:solidFill>
                  <a:srgbClr val="FF0000"/>
                </a:solidFill>
                <a:hlinkClick r:id="rId4"/>
              </a:rPr>
              <a:t>emmanuel.volte</a:t>
            </a:r>
            <a:r>
              <a:rPr lang="fr-FR" sz="2600" dirty="0">
                <a:solidFill>
                  <a:srgbClr val="FF0000"/>
                </a:solidFill>
                <a:hlinkClick r:id="rId4"/>
              </a:rPr>
              <a:t>@u-</a:t>
            </a:r>
            <a:r>
              <a:rPr lang="fr-FR" sz="2600" dirty="0" smtClean="0">
                <a:solidFill>
                  <a:srgbClr val="FF0000"/>
                </a:solidFill>
                <a:hlinkClick r:id="rId4"/>
              </a:rPr>
              <a:t>cergy.fr</a:t>
            </a:r>
            <a:endParaRPr lang="fr-FR" sz="2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18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fr-FR" sz="2600" b="1" dirty="0" smtClean="0"/>
              <a:t>Secrétariat </a:t>
            </a:r>
            <a:r>
              <a:rPr lang="fr-FR" sz="2600" dirty="0" smtClean="0"/>
              <a:t> </a:t>
            </a:r>
          </a:p>
          <a:p>
            <a:pPr marL="0" indent="0">
              <a:buNone/>
            </a:pPr>
            <a:r>
              <a:rPr lang="fr-FR" sz="2600" dirty="0" smtClean="0"/>
              <a:t>Caroline VALADON </a:t>
            </a:r>
            <a:r>
              <a:rPr lang="fr-FR" sz="2600" dirty="0"/>
              <a:t/>
            </a:r>
            <a:br>
              <a:rPr lang="fr-FR" sz="2600" dirty="0"/>
            </a:br>
            <a:r>
              <a:rPr lang="fr-FR" sz="2600" dirty="0"/>
              <a:t>Département Mathématiques</a:t>
            </a:r>
            <a:br>
              <a:rPr lang="fr-FR" sz="2600" dirty="0"/>
            </a:br>
            <a:r>
              <a:rPr lang="fr-FR" sz="2600" dirty="0"/>
              <a:t>UFR SCIENCES ET TECHNIQUES</a:t>
            </a:r>
            <a:br>
              <a:rPr lang="fr-FR" sz="2600" dirty="0"/>
            </a:br>
            <a:r>
              <a:rPr lang="fr-FR" sz="2600" dirty="0" smtClean="0"/>
              <a:t>01 34 25 65 61</a:t>
            </a:r>
          </a:p>
          <a:p>
            <a:pPr marL="0" indent="0">
              <a:buNone/>
            </a:pPr>
            <a:r>
              <a:rPr lang="fr-FR" sz="2600" dirty="0" smtClean="0">
                <a:solidFill>
                  <a:srgbClr val="FF0000"/>
                </a:solidFill>
                <a:hlinkClick r:id="rId5"/>
              </a:rPr>
              <a:t>caroline.valadon</a:t>
            </a:r>
            <a:r>
              <a:rPr lang="fr-FR" sz="2600" dirty="0">
                <a:solidFill>
                  <a:srgbClr val="FF0000"/>
                </a:solidFill>
                <a:hlinkClick r:id="rId5"/>
              </a:rPr>
              <a:t>@u-cergy.fr</a:t>
            </a:r>
            <a:endParaRPr lang="fr-FR" sz="2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600" b="1" dirty="0"/>
          </a:p>
        </p:txBody>
      </p:sp>
    </p:spTree>
    <p:extLst>
      <p:ext uri="{BB962C8B-B14F-4D97-AF65-F5344CB8AC3E}">
        <p14:creationId xmlns:p14="http://schemas.microsoft.com/office/powerpoint/2010/main" val="374930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C00000"/>
                </a:solidFill>
              </a:rPr>
              <a:t>Les </a:t>
            </a:r>
            <a:r>
              <a:rPr lang="fr-FR" b="1" dirty="0">
                <a:solidFill>
                  <a:srgbClr val="C00000"/>
                </a:solidFill>
              </a:rPr>
              <a:t>trois</a:t>
            </a:r>
            <a:r>
              <a:rPr lang="fr-FR" dirty="0">
                <a:solidFill>
                  <a:srgbClr val="C00000"/>
                </a:solidFill>
              </a:rPr>
              <a:t> lieux de formation MEEF en </a:t>
            </a:r>
            <a:r>
              <a:rPr lang="fr-FR" dirty="0" smtClean="0">
                <a:solidFill>
                  <a:srgbClr val="C00000"/>
                </a:solidFill>
              </a:rPr>
              <a:t>mathématiques (2)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sz="3200" b="1" dirty="0" smtClean="0"/>
              <a:t>Université d’Évry-Val d’Essonne</a:t>
            </a:r>
          </a:p>
          <a:p>
            <a:pPr marL="0" indent="0">
              <a:buNone/>
            </a:pPr>
            <a:endParaRPr lang="fr-FR" sz="1800" b="1" dirty="0" smtClean="0"/>
          </a:p>
          <a:p>
            <a:pPr marL="0" lvl="1" indent="0">
              <a:buNone/>
            </a:pPr>
            <a:r>
              <a:rPr lang="fr-FR" sz="2400" b="1" dirty="0" smtClean="0">
                <a:solidFill>
                  <a:srgbClr val="000000"/>
                </a:solidFill>
              </a:rPr>
              <a:t>Responsable</a:t>
            </a:r>
            <a:r>
              <a:rPr lang="fr-FR" sz="2400" dirty="0" smtClean="0">
                <a:solidFill>
                  <a:srgbClr val="000000"/>
                </a:solidFill>
              </a:rPr>
              <a:t> </a:t>
            </a:r>
          </a:p>
          <a:p>
            <a:pPr marL="0" lvl="1" indent="0">
              <a:buNone/>
            </a:pPr>
            <a:r>
              <a:rPr lang="fr-FR" sz="2400" dirty="0" smtClean="0"/>
              <a:t>Sébastien PLANCHENAULT</a:t>
            </a:r>
          </a:p>
          <a:p>
            <a:pPr marL="0" indent="0">
              <a:spcAft>
                <a:spcPts val="0"/>
              </a:spcAft>
              <a:buNone/>
            </a:pPr>
            <a:r>
              <a:rPr lang="fr-FR" dirty="0" smtClean="0">
                <a:ea typeface="Times New Roman"/>
              </a:rPr>
              <a:t>06 18 18 13 27</a:t>
            </a:r>
            <a:endParaRPr lang="fr-FR" dirty="0">
              <a:ea typeface="Calibri"/>
            </a:endParaRPr>
          </a:p>
          <a:p>
            <a:pPr marL="0" lvl="1" indent="0">
              <a:buNone/>
            </a:pPr>
            <a:r>
              <a:rPr lang="fr-FR" sz="2400" u="sng" dirty="0" smtClean="0">
                <a:hlinkClick r:id="rId2"/>
              </a:rPr>
              <a:t>sebastien.planchenault@ac-versailles.fr</a:t>
            </a:r>
            <a:endParaRPr lang="fr-FR" sz="24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dirty="0" smtClean="0"/>
              <a:t>Secrétariat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 smtClean="0"/>
              <a:t>Nathalie </a:t>
            </a:r>
            <a:r>
              <a:rPr lang="fr-FR" dirty="0"/>
              <a:t>David</a:t>
            </a:r>
          </a:p>
          <a:p>
            <a:pPr marL="0" indent="0">
              <a:buNone/>
            </a:pPr>
            <a:r>
              <a:rPr lang="fr-FR" dirty="0" smtClean="0"/>
              <a:t>IBGBI </a:t>
            </a:r>
            <a:r>
              <a:rPr lang="fr-FR" dirty="0"/>
              <a:t>scolarité 1er étage</a:t>
            </a:r>
          </a:p>
          <a:p>
            <a:pPr marL="0" indent="0">
              <a:buNone/>
            </a:pPr>
            <a:r>
              <a:rPr lang="fr-FR" dirty="0" smtClean="0"/>
              <a:t>01 64 85 34 14</a:t>
            </a:r>
          </a:p>
          <a:p>
            <a:pPr marL="0" indent="0">
              <a:buNone/>
            </a:pPr>
            <a:r>
              <a:rPr lang="fr-FR" u="sng" dirty="0" smtClean="0">
                <a:hlinkClick r:id="rId3"/>
              </a:rPr>
              <a:t>nathalie.david</a:t>
            </a:r>
            <a:r>
              <a:rPr lang="fr-FR" u="sng" dirty="0">
                <a:hlinkClick r:id="rId3"/>
              </a:rPr>
              <a:t>@univ-evry.fr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sz="2600" b="1" dirty="0"/>
          </a:p>
        </p:txBody>
      </p:sp>
    </p:spTree>
    <p:extLst>
      <p:ext uri="{BB962C8B-B14F-4D97-AF65-F5344CB8AC3E}">
        <p14:creationId xmlns:p14="http://schemas.microsoft.com/office/powerpoint/2010/main" val="168151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C00000"/>
                </a:solidFill>
              </a:rPr>
              <a:t>Les </a:t>
            </a:r>
            <a:r>
              <a:rPr lang="fr-FR" b="1" dirty="0">
                <a:solidFill>
                  <a:srgbClr val="C00000"/>
                </a:solidFill>
              </a:rPr>
              <a:t>trois</a:t>
            </a:r>
            <a:r>
              <a:rPr lang="fr-FR" dirty="0">
                <a:solidFill>
                  <a:srgbClr val="C00000"/>
                </a:solidFill>
              </a:rPr>
              <a:t> lieux de formation MEEF en </a:t>
            </a:r>
            <a:r>
              <a:rPr lang="fr-FR" dirty="0" smtClean="0">
                <a:solidFill>
                  <a:srgbClr val="C00000"/>
                </a:solidFill>
              </a:rPr>
              <a:t>mathématiques (3)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FR" sz="3200" b="1" dirty="0" smtClean="0"/>
              <a:t>Université Paris-Sud  (Orsay)</a:t>
            </a:r>
          </a:p>
          <a:p>
            <a:pPr marL="0" indent="0">
              <a:buNone/>
            </a:pPr>
            <a:endParaRPr lang="fr-FR" sz="1800" b="1" dirty="0" smtClean="0"/>
          </a:p>
          <a:p>
            <a:pPr marL="0" lvl="1" indent="0">
              <a:buNone/>
            </a:pPr>
            <a:r>
              <a:rPr lang="fr-FR" sz="2600" b="1" dirty="0" smtClean="0">
                <a:solidFill>
                  <a:srgbClr val="000000"/>
                </a:solidFill>
              </a:rPr>
              <a:t>Responsable</a:t>
            </a:r>
          </a:p>
          <a:p>
            <a:pPr marL="0" lvl="1" indent="0">
              <a:buNone/>
            </a:pPr>
            <a:r>
              <a:rPr lang="fr-FR" sz="2600" dirty="0" smtClean="0"/>
              <a:t>Françoise </a:t>
            </a:r>
            <a:r>
              <a:rPr lang="fr-FR" sz="2600" dirty="0"/>
              <a:t>ISSARD-ROCH</a:t>
            </a:r>
          </a:p>
          <a:p>
            <a:pPr marL="0" lvl="1" indent="0">
              <a:buNone/>
            </a:pPr>
            <a:r>
              <a:rPr lang="fr-FR" sz="2600" dirty="0"/>
              <a:t>01 69 15 39 </a:t>
            </a:r>
            <a:r>
              <a:rPr lang="fr-FR" sz="2600" dirty="0" smtClean="0"/>
              <a:t>43	</a:t>
            </a:r>
          </a:p>
          <a:p>
            <a:pPr marL="0" lvl="1" indent="0">
              <a:buNone/>
            </a:pPr>
            <a:r>
              <a:rPr lang="fr-FR" sz="2600" dirty="0" smtClean="0">
                <a:hlinkClick r:id="rId3"/>
              </a:rPr>
              <a:t>francoise.issard</a:t>
            </a:r>
            <a:r>
              <a:rPr lang="fr-FR" sz="2600" dirty="0">
                <a:hlinkClick r:id="rId3"/>
              </a:rPr>
              <a:t>-</a:t>
            </a:r>
            <a:r>
              <a:rPr lang="fr-FR" sz="2600" dirty="0" smtClean="0">
                <a:hlinkClick r:id="rId3"/>
              </a:rPr>
              <a:t>roch</a:t>
            </a:r>
            <a:r>
              <a:rPr lang="fr-FR" sz="2600" dirty="0">
                <a:hlinkClick r:id="rId3"/>
              </a:rPr>
              <a:t>@</a:t>
            </a:r>
            <a:r>
              <a:rPr lang="fr-FR" sz="2600" dirty="0" smtClean="0">
                <a:hlinkClick r:id="rId3"/>
              </a:rPr>
              <a:t>u</a:t>
            </a:r>
            <a:r>
              <a:rPr lang="fr-FR" sz="2600" dirty="0">
                <a:hlinkClick r:id="rId3"/>
              </a:rPr>
              <a:t>-psud.fr</a:t>
            </a:r>
            <a:endParaRPr lang="fr-FR" sz="2600" dirty="0"/>
          </a:p>
          <a:p>
            <a:pPr marL="0" lvl="1" indent="0">
              <a:buNone/>
            </a:pPr>
            <a:endParaRPr lang="fr-FR" sz="1800" dirty="0" smtClean="0">
              <a:solidFill>
                <a:srgbClr val="000000"/>
              </a:solidFill>
            </a:endParaRPr>
          </a:p>
          <a:p>
            <a:pPr marL="0" lvl="1" indent="0">
              <a:buNone/>
            </a:pPr>
            <a:r>
              <a:rPr lang="fr-FR" sz="2600" b="1" dirty="0">
                <a:solidFill>
                  <a:srgbClr val="292934"/>
                </a:solidFill>
              </a:rPr>
              <a:t>Secrétariat </a:t>
            </a:r>
            <a:endParaRPr lang="fr-FR" sz="2600" b="1" dirty="0" smtClean="0">
              <a:solidFill>
                <a:srgbClr val="292934"/>
              </a:solidFill>
            </a:endParaRPr>
          </a:p>
          <a:p>
            <a:pPr marL="0" lvl="1" indent="0">
              <a:buNone/>
            </a:pPr>
            <a:r>
              <a:rPr lang="fr-FR" sz="2600" dirty="0" smtClean="0"/>
              <a:t>xxx</a:t>
            </a:r>
            <a:r>
              <a:rPr lang="fr-FR" sz="2600" dirty="0" smtClean="0">
                <a:solidFill>
                  <a:srgbClr val="FF0000"/>
                </a:solidFill>
              </a:rPr>
              <a:t> </a:t>
            </a:r>
            <a:r>
              <a:rPr lang="fr-FR" sz="2600" dirty="0" smtClean="0">
                <a:solidFill>
                  <a:srgbClr val="292934"/>
                </a:solidFill>
              </a:rPr>
              <a:t>(</a:t>
            </a:r>
            <a:r>
              <a:rPr lang="fr-FR" sz="2600" dirty="0" smtClean="0"/>
              <a:t>arrive le 3 septembre) </a:t>
            </a:r>
          </a:p>
          <a:p>
            <a:pPr marL="0" lvl="1" indent="0">
              <a:buNone/>
            </a:pPr>
            <a:r>
              <a:rPr lang="fr-FR" sz="2600" dirty="0" smtClean="0">
                <a:solidFill>
                  <a:srgbClr val="292934"/>
                </a:solidFill>
              </a:rPr>
              <a:t>bat 307 bureau 1F1</a:t>
            </a:r>
          </a:p>
          <a:p>
            <a:pPr marL="0" lvl="1" indent="0">
              <a:buNone/>
            </a:pPr>
            <a:r>
              <a:rPr lang="fr-FR" sz="2600" dirty="0">
                <a:solidFill>
                  <a:srgbClr val="292934"/>
                </a:solidFill>
              </a:rPr>
              <a:t>01 69 15 77 72 </a:t>
            </a:r>
            <a:endParaRPr lang="fr-FR" sz="2600" dirty="0" smtClean="0">
              <a:solidFill>
                <a:srgbClr val="292934"/>
              </a:solidFill>
            </a:endParaRPr>
          </a:p>
          <a:p>
            <a:pPr marL="0" lvl="1" indent="0">
              <a:buNone/>
            </a:pPr>
            <a:r>
              <a:rPr lang="fr-FR" sz="2600" dirty="0">
                <a:solidFill>
                  <a:srgbClr val="0000FF"/>
                </a:solidFill>
                <a:hlinkClick r:id="rId4"/>
              </a:rPr>
              <a:t>mastermeef-maths@math.u-psud.fr</a:t>
            </a:r>
            <a:r>
              <a:rPr lang="fr-FR" sz="2600" dirty="0">
                <a:solidFill>
                  <a:srgbClr val="0000FF"/>
                </a:solidFill>
              </a:rPr>
              <a:t>	</a:t>
            </a:r>
            <a:r>
              <a:rPr lang="fr-FR" sz="2600" dirty="0" smtClean="0">
                <a:solidFill>
                  <a:srgbClr val="0000FF"/>
                </a:solidFill>
              </a:rPr>
              <a:t>en précisant que vous êtes fonctionnaire stagiaire M2MEEF ou DU </a:t>
            </a:r>
            <a:endParaRPr lang="fr-FR" sz="26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fr-FR" sz="2600" b="1" dirty="0"/>
          </a:p>
        </p:txBody>
      </p:sp>
    </p:spTree>
    <p:extLst>
      <p:ext uri="{BB962C8B-B14F-4D97-AF65-F5344CB8AC3E}">
        <p14:creationId xmlns:p14="http://schemas.microsoft.com/office/powerpoint/2010/main" val="16816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Avant la rentrée des élèves, pour les stagiaires à </a:t>
            </a:r>
            <a:r>
              <a:rPr lang="fr-FR" b="1" dirty="0" smtClean="0">
                <a:solidFill>
                  <a:srgbClr val="C00000"/>
                </a:solidFill>
              </a:rPr>
              <a:t>temps complet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0418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sz="3400" b="1" dirty="0" smtClean="0">
                <a:solidFill>
                  <a:srgbClr val="0000FF"/>
                </a:solidFill>
              </a:rPr>
              <a:t>Mardi 28 </a:t>
            </a:r>
            <a:r>
              <a:rPr lang="fr-FR" sz="3400" b="1" dirty="0">
                <a:solidFill>
                  <a:srgbClr val="0000FF"/>
                </a:solidFill>
              </a:rPr>
              <a:t>août de 9 h à 16 h 30</a:t>
            </a:r>
            <a:r>
              <a:rPr lang="fr-FR" sz="3400" dirty="0">
                <a:solidFill>
                  <a:srgbClr val="0000FF"/>
                </a:solidFill>
              </a:rPr>
              <a:t> </a:t>
            </a:r>
            <a:r>
              <a:rPr lang="fr-FR" sz="3400" dirty="0" smtClean="0">
                <a:solidFill>
                  <a:srgbClr val="0000FF"/>
                </a:solidFill>
              </a:rPr>
              <a:t> accueil à partir de 8h30</a:t>
            </a:r>
            <a:endParaRPr lang="fr-FR" sz="34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fr-FR" sz="3400" dirty="0" smtClean="0">
                <a:solidFill>
                  <a:srgbClr val="0000FF"/>
                </a:solidFill>
              </a:rPr>
              <a:t>Université Paris-sud, site d’Orsay :</a:t>
            </a:r>
          </a:p>
          <a:p>
            <a:pPr marL="0" indent="0">
              <a:buNone/>
            </a:pPr>
            <a:r>
              <a:rPr lang="fr-FR" sz="3400" dirty="0" smtClean="0">
                <a:solidFill>
                  <a:srgbClr val="0000FF"/>
                </a:solidFill>
              </a:rPr>
              <a:t>Institut  Mathématique d’Orsay Bâtiment 307, salle 0A1</a:t>
            </a:r>
            <a:r>
              <a:rPr lang="fr-FR" sz="3100" dirty="0" smtClean="0">
                <a:solidFill>
                  <a:srgbClr val="0000FF"/>
                </a:solidFill>
              </a:rPr>
              <a:t> </a:t>
            </a:r>
            <a:endParaRPr lang="fr-FR" sz="31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rgbClr val="292934"/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rgbClr val="292934"/>
                </a:solidFill>
              </a:rPr>
              <a:t>Accès : </a:t>
            </a:r>
          </a:p>
          <a:p>
            <a:pPr>
              <a:buFont typeface="Arial"/>
              <a:buChar char="•"/>
            </a:pPr>
            <a:r>
              <a:rPr lang="fr-FR" b="1" dirty="0" smtClean="0">
                <a:solidFill>
                  <a:srgbClr val="292934"/>
                </a:solidFill>
              </a:rPr>
              <a:t>par le RER B station Orsay-ville : sortir par le tunnel descendre jusqu’à la rivière tourner à gauche en direction du conservatoire de musique et traverser la rivière devant le conservatoire, le bat 307 est juste de l’autre coté</a:t>
            </a:r>
          </a:p>
          <a:p>
            <a:pPr>
              <a:buFont typeface="Arial"/>
              <a:buChar char="•"/>
            </a:pPr>
            <a:r>
              <a:rPr lang="fr-FR" b="1" dirty="0">
                <a:solidFill>
                  <a:srgbClr val="292934"/>
                </a:solidFill>
              </a:rPr>
              <a:t>e</a:t>
            </a:r>
            <a:r>
              <a:rPr lang="fr-FR" b="1" dirty="0" smtClean="0">
                <a:solidFill>
                  <a:srgbClr val="292934"/>
                </a:solidFill>
              </a:rPr>
              <a:t>n voiture : entrer dans le campus à Orsay et suivre le fléchage bat 310 , le bat 307 est en dessous du 310</a:t>
            </a:r>
          </a:p>
          <a:p>
            <a:pPr marL="0" indent="0">
              <a:buNone/>
            </a:pPr>
            <a:endParaRPr lang="fr-FR" dirty="0">
              <a:solidFill>
                <a:srgbClr val="292934"/>
              </a:solidFill>
            </a:endParaRPr>
          </a:p>
          <a:p>
            <a:pPr marL="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Pensez à apporter votre repas du midi (un micro-onde est disponible</a:t>
            </a:r>
            <a:r>
              <a:rPr lang="fr-FR" sz="2600" dirty="0">
                <a:solidFill>
                  <a:srgbClr val="FF0000"/>
                </a:solidFill>
              </a:rPr>
              <a:t>)</a:t>
            </a:r>
            <a:r>
              <a:rPr lang="fr-FR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fr-FR" dirty="0" smtClean="0">
              <a:solidFill>
                <a:srgbClr val="292934"/>
              </a:solidFill>
            </a:endParaRPr>
          </a:p>
          <a:p>
            <a:pPr marL="0" indent="0">
              <a:buNone/>
            </a:pPr>
            <a:r>
              <a:rPr lang="fr-FR" sz="3100" b="1" dirty="0" smtClean="0">
                <a:solidFill>
                  <a:srgbClr val="0000FF"/>
                </a:solidFill>
              </a:rPr>
              <a:t>Mercredi 29 août</a:t>
            </a:r>
            <a:endParaRPr lang="fr-FR" sz="31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fr-FR" sz="3100" dirty="0" smtClean="0">
                <a:solidFill>
                  <a:srgbClr val="0000FF"/>
                </a:solidFill>
              </a:rPr>
              <a:t>Prise de contact avec l’établissement d’affectation</a:t>
            </a:r>
          </a:p>
          <a:p>
            <a:pPr marL="0" indent="0">
              <a:buNone/>
            </a:pPr>
            <a:endParaRPr lang="fr-FR" dirty="0" smtClean="0">
              <a:solidFill>
                <a:srgbClr val="292934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752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Avant la rentrée des élèves, pour les stagiaires à </a:t>
            </a:r>
            <a:r>
              <a:rPr lang="fr-FR" b="1" dirty="0" smtClean="0">
                <a:solidFill>
                  <a:srgbClr val="C00000"/>
                </a:solidFill>
              </a:rPr>
              <a:t>mi-temps 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48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sz="3500" b="1" dirty="0" smtClean="0">
                <a:solidFill>
                  <a:srgbClr val="0000FF"/>
                </a:solidFill>
              </a:rPr>
              <a:t>Mardi 28 </a:t>
            </a:r>
            <a:r>
              <a:rPr lang="fr-FR" sz="3500" b="1" dirty="0">
                <a:solidFill>
                  <a:srgbClr val="0000FF"/>
                </a:solidFill>
              </a:rPr>
              <a:t>août de 9 h à 16 h 30</a:t>
            </a:r>
            <a:r>
              <a:rPr lang="fr-FR" sz="3500" dirty="0">
                <a:solidFill>
                  <a:srgbClr val="0000FF"/>
                </a:solidFill>
              </a:rPr>
              <a:t> </a:t>
            </a:r>
            <a:r>
              <a:rPr lang="fr-FR" sz="3500" dirty="0" smtClean="0">
                <a:solidFill>
                  <a:srgbClr val="0000FF"/>
                </a:solidFill>
              </a:rPr>
              <a:t> accueil à partir de 8h30</a:t>
            </a:r>
            <a:endParaRPr lang="fr-FR" sz="35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fr-FR" sz="3500" dirty="0" smtClean="0">
                <a:solidFill>
                  <a:srgbClr val="0000FF"/>
                </a:solidFill>
              </a:rPr>
              <a:t>Université Paris-sud, site d’Orsay :</a:t>
            </a:r>
          </a:p>
          <a:p>
            <a:pPr marL="0" indent="0">
              <a:buNone/>
            </a:pPr>
            <a:r>
              <a:rPr lang="fr-FR" sz="3500" dirty="0" smtClean="0">
                <a:solidFill>
                  <a:srgbClr val="0000FF"/>
                </a:solidFill>
              </a:rPr>
              <a:t>Institut  Mathématique d’Orsay Bâtiment 307, salle 0A1 </a:t>
            </a:r>
            <a:endParaRPr lang="fr-FR" sz="35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fr-FR" sz="2200" dirty="0" smtClean="0">
              <a:solidFill>
                <a:srgbClr val="292934"/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rgbClr val="292934"/>
                </a:solidFill>
              </a:rPr>
              <a:t>Accès : </a:t>
            </a:r>
          </a:p>
          <a:p>
            <a:pPr>
              <a:buFont typeface="Arial"/>
              <a:buChar char="•"/>
            </a:pPr>
            <a:r>
              <a:rPr lang="fr-FR" b="1" dirty="0" smtClean="0">
                <a:solidFill>
                  <a:srgbClr val="292934"/>
                </a:solidFill>
              </a:rPr>
              <a:t>par le RER B station Orsay-ville : sortir par le tunnel descendre jusqu’à la rivière tourner à gauche en direction du conservatoire de musique et traverser la rivière devant le conservatoire, le bat 307 est juste de l’autre coté</a:t>
            </a:r>
          </a:p>
          <a:p>
            <a:pPr>
              <a:buFont typeface="Arial"/>
              <a:buChar char="•"/>
            </a:pPr>
            <a:r>
              <a:rPr lang="fr-FR" b="1" dirty="0">
                <a:solidFill>
                  <a:srgbClr val="292934"/>
                </a:solidFill>
              </a:rPr>
              <a:t>e</a:t>
            </a:r>
            <a:r>
              <a:rPr lang="fr-FR" b="1" dirty="0" smtClean="0">
                <a:solidFill>
                  <a:srgbClr val="292934"/>
                </a:solidFill>
              </a:rPr>
              <a:t>n voiture : entrer dans le campus à Orsay et suivre le fléchage bat 310 , le bat 307 est en dessous du 310</a:t>
            </a:r>
          </a:p>
          <a:p>
            <a:pPr marL="0" indent="0">
              <a:buNone/>
            </a:pPr>
            <a:endParaRPr lang="fr-FR" dirty="0">
              <a:solidFill>
                <a:srgbClr val="292934"/>
              </a:solidFill>
            </a:endParaRPr>
          </a:p>
          <a:p>
            <a:pPr marL="0" indent="0">
              <a:buNone/>
            </a:pPr>
            <a:r>
              <a:rPr lang="fr-FR" sz="2900" b="1" dirty="0">
                <a:solidFill>
                  <a:srgbClr val="FF0000"/>
                </a:solidFill>
              </a:rPr>
              <a:t>Pensez à apporter votre repas du midi (un micro-onde est disponible</a:t>
            </a:r>
            <a:r>
              <a:rPr lang="fr-FR" sz="2900" dirty="0">
                <a:solidFill>
                  <a:srgbClr val="FF0000"/>
                </a:solidFill>
              </a:rPr>
              <a:t>).</a:t>
            </a:r>
          </a:p>
          <a:p>
            <a:pPr marL="0" indent="0">
              <a:buNone/>
            </a:pPr>
            <a:endParaRPr lang="fr-FR" dirty="0">
              <a:solidFill>
                <a:srgbClr val="292934"/>
              </a:solidFill>
            </a:endParaRPr>
          </a:p>
          <a:p>
            <a:pPr marL="0" indent="0">
              <a:buNone/>
            </a:pPr>
            <a:r>
              <a:rPr lang="fr-FR" sz="3500" b="1" dirty="0" smtClean="0">
                <a:solidFill>
                  <a:srgbClr val="0000FF"/>
                </a:solidFill>
              </a:rPr>
              <a:t>Mercredi 29 août</a:t>
            </a:r>
            <a:endParaRPr lang="fr-FR" sz="35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fr-FR" sz="3500" dirty="0" smtClean="0">
                <a:solidFill>
                  <a:srgbClr val="0000FF"/>
                </a:solidFill>
              </a:rPr>
              <a:t>Prise de contact avec l’établissement d’affectation</a:t>
            </a:r>
          </a:p>
          <a:p>
            <a:pPr marL="0" indent="0">
              <a:buNone/>
            </a:pPr>
            <a:endParaRPr lang="fr-FR" sz="22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fr-FR" sz="3500" b="1" dirty="0">
                <a:solidFill>
                  <a:srgbClr val="0000FF"/>
                </a:solidFill>
              </a:rPr>
              <a:t>Jeudi 30 août </a:t>
            </a:r>
          </a:p>
          <a:p>
            <a:pPr>
              <a:buNone/>
            </a:pPr>
            <a:r>
              <a:rPr lang="fr-FR" sz="3500" dirty="0">
                <a:solidFill>
                  <a:srgbClr val="0000FF"/>
                </a:solidFill>
              </a:rPr>
              <a:t>Formation sur les pôles d’affectation </a:t>
            </a:r>
          </a:p>
          <a:p>
            <a:pPr marL="0" indent="0">
              <a:buNone/>
            </a:pPr>
            <a:endParaRPr lang="fr-FR" dirty="0" smtClean="0">
              <a:solidFill>
                <a:srgbClr val="292934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446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Avant la rentrée des élèves, pour les stagiaires à </a:t>
            </a:r>
            <a:r>
              <a:rPr lang="fr-FR" b="1" dirty="0" smtClean="0">
                <a:solidFill>
                  <a:srgbClr val="C00000"/>
                </a:solidFill>
              </a:rPr>
              <a:t>mi-temps</a:t>
            </a:r>
            <a:r>
              <a:rPr lang="fr-FR" dirty="0" smtClean="0">
                <a:solidFill>
                  <a:srgbClr val="C00000"/>
                </a:solidFill>
              </a:rPr>
              <a:t> (1)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b="1" dirty="0" smtClean="0"/>
          </a:p>
          <a:p>
            <a:pPr marL="0" indent="0" algn="ctr">
              <a:buNone/>
            </a:pPr>
            <a:r>
              <a:rPr lang="fr-FR" sz="2800" b="1" dirty="0" smtClean="0"/>
              <a:t>Université de Cergy</a:t>
            </a:r>
            <a:endParaRPr lang="fr-FR" sz="2800" b="1" dirty="0"/>
          </a:p>
          <a:p>
            <a:pPr marL="0" indent="0">
              <a:buNone/>
            </a:pPr>
            <a:endParaRPr lang="fr-FR" sz="1300" b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dirty="0"/>
              <a:t>Amphi Curie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dirty="0"/>
              <a:t>Site de Saint-Martin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dirty="0"/>
              <a:t>2, avenue Adolphe-Chauvin</a:t>
            </a:r>
            <a:br>
              <a:rPr lang="fr-FR" dirty="0"/>
            </a:br>
            <a:r>
              <a:rPr lang="fr-FR" dirty="0"/>
              <a:t>95302 Cergy-Pontoise cedex</a:t>
            </a:r>
          </a:p>
          <a:p>
            <a:pPr marL="0" indent="0">
              <a:buNone/>
            </a:pPr>
            <a:endParaRPr lang="fr-FR" sz="18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b="1" i="1" dirty="0">
                <a:solidFill>
                  <a:srgbClr val="0000FF"/>
                </a:solidFill>
              </a:rPr>
              <a:t>Jeudi </a:t>
            </a:r>
            <a:r>
              <a:rPr lang="fr-FR" b="1" i="1" dirty="0" smtClean="0">
                <a:solidFill>
                  <a:srgbClr val="0000FF"/>
                </a:solidFill>
              </a:rPr>
              <a:t>30 </a:t>
            </a:r>
            <a:r>
              <a:rPr lang="fr-FR" b="1" i="1" dirty="0">
                <a:solidFill>
                  <a:srgbClr val="0000FF"/>
                </a:solidFill>
              </a:rPr>
              <a:t>août </a:t>
            </a:r>
            <a:r>
              <a:rPr lang="fr-FR" b="1" i="1" dirty="0" smtClean="0">
                <a:solidFill>
                  <a:srgbClr val="0000FF"/>
                </a:solidFill>
              </a:rPr>
              <a:t>de 9 heures à 16 h 30 </a:t>
            </a:r>
          </a:p>
          <a:p>
            <a:pPr marL="0" indent="0">
              <a:buNone/>
            </a:pPr>
            <a:r>
              <a:rPr lang="fr-FR" dirty="0">
                <a:solidFill>
                  <a:srgbClr val="292934"/>
                </a:solidFill>
              </a:rPr>
              <a:t>Pensez à apporter votre repas du midi.</a:t>
            </a:r>
          </a:p>
          <a:p>
            <a:pPr marL="0" indent="0">
              <a:buNone/>
            </a:pPr>
            <a:endParaRPr lang="fr-FR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20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Avant la rentrée des élèves, pour les stagiaires à </a:t>
            </a:r>
            <a:r>
              <a:rPr lang="fr-FR" b="1" dirty="0" smtClean="0">
                <a:solidFill>
                  <a:srgbClr val="C00000"/>
                </a:solidFill>
              </a:rPr>
              <a:t>mi-temps</a:t>
            </a:r>
            <a:r>
              <a:rPr lang="fr-FR" dirty="0" smtClean="0">
                <a:solidFill>
                  <a:srgbClr val="C00000"/>
                </a:solidFill>
              </a:rPr>
              <a:t> (2)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276872"/>
            <a:ext cx="8229600" cy="4200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800" b="1" dirty="0"/>
              <a:t>Université d’Évry-Val d’Essonne</a:t>
            </a:r>
          </a:p>
          <a:p>
            <a:pPr marL="0" indent="0">
              <a:buNone/>
            </a:pPr>
            <a:endParaRPr lang="fr-FR" sz="1300" b="1" dirty="0" smtClean="0"/>
          </a:p>
          <a:p>
            <a:pPr marL="0" indent="0">
              <a:buNone/>
            </a:pPr>
            <a:r>
              <a:rPr lang="fr-FR" dirty="0"/>
              <a:t>Grand Amphi du bâtiment IBGBI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23</a:t>
            </a:r>
            <a:r>
              <a:rPr lang="fr-FR" dirty="0"/>
              <a:t>, boulevard de France 91037 </a:t>
            </a:r>
            <a:r>
              <a:rPr lang="fr-FR" dirty="0" smtClean="0"/>
              <a:t>Évry</a:t>
            </a:r>
            <a:endParaRPr lang="fr-FR" b="1" dirty="0">
              <a:solidFill>
                <a:srgbClr val="292934"/>
              </a:solidFill>
            </a:endParaRPr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 smtClean="0">
                <a:solidFill>
                  <a:srgbClr val="0000FF"/>
                </a:solidFill>
              </a:rPr>
              <a:t>Jeudi 30 </a:t>
            </a:r>
            <a:r>
              <a:rPr lang="fr-FR" b="1" dirty="0">
                <a:solidFill>
                  <a:srgbClr val="0000FF"/>
                </a:solidFill>
              </a:rPr>
              <a:t>août de 9 heures à 16 h 30 </a:t>
            </a:r>
            <a:endParaRPr lang="fr-FR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292934"/>
                </a:solidFill>
              </a:rPr>
              <a:t>Pensez à apporter votre repas du midi.</a:t>
            </a:r>
            <a:endParaRPr lang="fr-FR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2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Avant la rentrée des élèves, pour les stagiaires à </a:t>
            </a:r>
            <a:r>
              <a:rPr lang="fr-FR" b="1" dirty="0" smtClean="0">
                <a:solidFill>
                  <a:srgbClr val="C00000"/>
                </a:solidFill>
              </a:rPr>
              <a:t>mi-temps</a:t>
            </a:r>
            <a:r>
              <a:rPr lang="fr-FR" dirty="0" smtClean="0">
                <a:solidFill>
                  <a:srgbClr val="C00000"/>
                </a:solidFill>
              </a:rPr>
              <a:t> (3)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844824"/>
            <a:ext cx="8229600" cy="45601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800" b="1" dirty="0"/>
              <a:t>Université </a:t>
            </a:r>
            <a:r>
              <a:rPr lang="fr-FR" sz="2800" b="1" dirty="0" smtClean="0"/>
              <a:t>Paris-sud  (site d’Orsay</a:t>
            </a:r>
            <a:r>
              <a:rPr lang="fr-FR" sz="2800" b="1" dirty="0"/>
              <a:t>)</a:t>
            </a:r>
          </a:p>
          <a:p>
            <a:pPr marL="0" indent="0">
              <a:buNone/>
            </a:pPr>
            <a:endParaRPr lang="fr-FR" sz="1800" dirty="0" smtClean="0"/>
          </a:p>
          <a:p>
            <a:pPr marL="0" indent="0">
              <a:buNone/>
            </a:pPr>
            <a:r>
              <a:rPr lang="fr-FR" dirty="0" smtClean="0"/>
              <a:t>Institut de Mathématique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dirty="0" smtClean="0"/>
              <a:t>Bâtiment 307 salle 0A7 et 0A6</a:t>
            </a:r>
            <a:endParaRPr lang="fr-FR" dirty="0"/>
          </a:p>
          <a:p>
            <a:pPr marL="0" indent="0">
              <a:buNone/>
            </a:pP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b="1" dirty="0">
                <a:solidFill>
                  <a:srgbClr val="0000FF"/>
                </a:solidFill>
              </a:rPr>
              <a:t>Jeudi </a:t>
            </a:r>
            <a:r>
              <a:rPr lang="fr-FR" b="1" dirty="0" smtClean="0">
                <a:solidFill>
                  <a:srgbClr val="0000FF"/>
                </a:solidFill>
              </a:rPr>
              <a:t>30 </a:t>
            </a:r>
            <a:r>
              <a:rPr lang="fr-FR" b="1" dirty="0">
                <a:solidFill>
                  <a:srgbClr val="0000FF"/>
                </a:solidFill>
              </a:rPr>
              <a:t>août de 9 heures à </a:t>
            </a:r>
            <a:r>
              <a:rPr lang="fr-FR" b="1" dirty="0" smtClean="0">
                <a:solidFill>
                  <a:srgbClr val="0000FF"/>
                </a:solidFill>
              </a:rPr>
              <a:t>17h</a:t>
            </a:r>
          </a:p>
          <a:p>
            <a:pPr marL="0" indent="0">
              <a:buNone/>
            </a:pPr>
            <a:r>
              <a:rPr lang="fr-FR" dirty="0">
                <a:solidFill>
                  <a:srgbClr val="292934"/>
                </a:solidFill>
              </a:rPr>
              <a:t>Pensez à apporter votre repas du </a:t>
            </a:r>
            <a:r>
              <a:rPr lang="fr-FR" dirty="0" smtClean="0">
                <a:solidFill>
                  <a:srgbClr val="292934"/>
                </a:solidFill>
              </a:rPr>
              <a:t>midi (un micro-onde est disponible).</a:t>
            </a:r>
            <a:endParaRPr lang="fr-FR" dirty="0">
              <a:solidFill>
                <a:srgbClr val="292934"/>
              </a:solidFill>
            </a:endParaRPr>
          </a:p>
          <a:p>
            <a:pPr marL="0" indent="0">
              <a:buNone/>
            </a:pPr>
            <a:endParaRPr lang="fr-FR" sz="2800" i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fr-FR" sz="2800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26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6000" dirty="0">
                <a:solidFill>
                  <a:srgbClr val="C00000"/>
                </a:solidFill>
              </a:rPr>
              <a:t>Félicitations</a:t>
            </a:r>
            <a:br>
              <a:rPr lang="fr-FR" sz="6000" dirty="0">
                <a:solidFill>
                  <a:srgbClr val="C00000"/>
                </a:solidFill>
              </a:rPr>
            </a:br>
            <a:r>
              <a:rPr lang="fr-FR" sz="6000" dirty="0">
                <a:solidFill>
                  <a:srgbClr val="C00000"/>
                </a:solidFill>
              </a:rPr>
              <a:t>et bienvenue </a:t>
            </a:r>
            <a:br>
              <a:rPr lang="fr-FR" sz="6000" dirty="0">
                <a:solidFill>
                  <a:srgbClr val="C00000"/>
                </a:solidFill>
              </a:rPr>
            </a:br>
            <a:r>
              <a:rPr lang="fr-FR" sz="6000" dirty="0">
                <a:solidFill>
                  <a:srgbClr val="C00000"/>
                </a:solidFill>
              </a:rPr>
              <a:t>dans l’académie </a:t>
            </a:r>
            <a:br>
              <a:rPr lang="fr-FR" sz="6000" dirty="0">
                <a:solidFill>
                  <a:srgbClr val="C00000"/>
                </a:solidFill>
              </a:rPr>
            </a:br>
            <a:r>
              <a:rPr lang="fr-FR" sz="6000" dirty="0">
                <a:solidFill>
                  <a:srgbClr val="C00000"/>
                </a:solidFill>
              </a:rPr>
              <a:t>de </a:t>
            </a:r>
            <a:r>
              <a:rPr lang="fr-FR" sz="6000" dirty="0" smtClean="0">
                <a:solidFill>
                  <a:srgbClr val="C00000"/>
                </a:solidFill>
              </a:rPr>
              <a:t>Versailles !</a:t>
            </a:r>
            <a:endParaRPr lang="fr-FR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00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Avant la rentrée des élèves, pour les stagiaires à </a:t>
            </a:r>
            <a:r>
              <a:rPr lang="fr-FR" b="1" dirty="0" smtClean="0">
                <a:solidFill>
                  <a:srgbClr val="C00000"/>
                </a:solidFill>
              </a:rPr>
              <a:t>mi-temps</a:t>
            </a:r>
            <a:r>
              <a:rPr lang="fr-FR" dirty="0" smtClean="0">
                <a:solidFill>
                  <a:srgbClr val="C00000"/>
                </a:solidFill>
              </a:rPr>
              <a:t> (4)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9654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b="1" dirty="0" smtClean="0"/>
              <a:t>ESPÉ de Paris</a:t>
            </a:r>
            <a:endParaRPr lang="fr-FR" sz="1800" b="1" dirty="0">
              <a:solidFill>
                <a:srgbClr val="292934"/>
              </a:solidFill>
            </a:endParaRPr>
          </a:p>
          <a:p>
            <a:pPr marL="0" indent="0">
              <a:buNone/>
            </a:pPr>
            <a:r>
              <a:rPr lang="fr-FR" sz="2000" b="1" i="1" dirty="0" smtClean="0">
                <a:solidFill>
                  <a:srgbClr val="292934"/>
                </a:solidFill>
              </a:rPr>
              <a:t>Mardi 28 août </a:t>
            </a:r>
          </a:p>
          <a:p>
            <a:r>
              <a:rPr lang="fr-FR" sz="2000" i="1" dirty="0" smtClean="0">
                <a:solidFill>
                  <a:srgbClr val="292934"/>
                </a:solidFill>
              </a:rPr>
              <a:t>8h30 </a:t>
            </a:r>
            <a:r>
              <a:rPr lang="fr-FR" sz="2000" i="1" dirty="0">
                <a:solidFill>
                  <a:srgbClr val="292934"/>
                </a:solidFill>
              </a:rPr>
              <a:t>– Grand amphithéâtre de la </a:t>
            </a:r>
            <a:r>
              <a:rPr lang="fr-FR" sz="2000" i="1" dirty="0" smtClean="0">
                <a:solidFill>
                  <a:srgbClr val="292934"/>
                </a:solidFill>
              </a:rPr>
              <a:t>Sorbonne :</a:t>
            </a:r>
            <a:endParaRPr lang="fr-FR" sz="2000" i="1" dirty="0">
              <a:solidFill>
                <a:srgbClr val="292934"/>
              </a:solidFill>
            </a:endParaRPr>
          </a:p>
          <a:p>
            <a:pPr marL="0" indent="0">
              <a:buNone/>
            </a:pPr>
            <a:r>
              <a:rPr lang="fr-FR" sz="2000" i="1" dirty="0">
                <a:solidFill>
                  <a:srgbClr val="292934"/>
                </a:solidFill>
              </a:rPr>
              <a:t>a</a:t>
            </a:r>
            <a:r>
              <a:rPr lang="fr-FR" sz="2000" i="1" dirty="0" smtClean="0">
                <a:solidFill>
                  <a:srgbClr val="292934"/>
                </a:solidFill>
              </a:rPr>
              <a:t>ccueil </a:t>
            </a:r>
            <a:r>
              <a:rPr lang="fr-FR" sz="2000" i="1" dirty="0">
                <a:solidFill>
                  <a:srgbClr val="292934"/>
                </a:solidFill>
              </a:rPr>
              <a:t>par le directeur de </a:t>
            </a:r>
            <a:r>
              <a:rPr lang="fr-FR" sz="2000" i="1" dirty="0" smtClean="0">
                <a:solidFill>
                  <a:srgbClr val="292934"/>
                </a:solidFill>
              </a:rPr>
              <a:t>l’ESPÉ </a:t>
            </a:r>
            <a:r>
              <a:rPr lang="fr-FR" sz="2000" i="1" dirty="0">
                <a:solidFill>
                  <a:srgbClr val="292934"/>
                </a:solidFill>
              </a:rPr>
              <a:t>et le directeur adjoint chargé du 2</a:t>
            </a:r>
            <a:r>
              <a:rPr lang="fr-FR" sz="2000" i="1" baseline="30000" dirty="0">
                <a:solidFill>
                  <a:srgbClr val="292934"/>
                </a:solidFill>
              </a:rPr>
              <a:t>nd</a:t>
            </a:r>
            <a:r>
              <a:rPr lang="fr-FR" sz="2000" i="1" dirty="0">
                <a:solidFill>
                  <a:srgbClr val="292934"/>
                </a:solidFill>
              </a:rPr>
              <a:t> </a:t>
            </a:r>
            <a:r>
              <a:rPr lang="fr-FR" sz="2000" i="1" dirty="0" smtClean="0">
                <a:solidFill>
                  <a:srgbClr val="292934"/>
                </a:solidFill>
              </a:rPr>
              <a:t>degré</a:t>
            </a:r>
            <a:r>
              <a:rPr lang="fr-FR" sz="2000" i="1" dirty="0">
                <a:solidFill>
                  <a:srgbClr val="292934"/>
                </a:solidFill>
              </a:rPr>
              <a:t> </a:t>
            </a:r>
          </a:p>
          <a:p>
            <a:r>
              <a:rPr lang="fr-FR" sz="2000" i="1" dirty="0">
                <a:solidFill>
                  <a:srgbClr val="292934"/>
                </a:solidFill>
              </a:rPr>
              <a:t>13h30 </a:t>
            </a:r>
            <a:r>
              <a:rPr lang="fr-FR" sz="2000" i="1" dirty="0" smtClean="0">
                <a:solidFill>
                  <a:srgbClr val="292934"/>
                </a:solidFill>
              </a:rPr>
              <a:t>–17h30  </a:t>
            </a:r>
            <a:r>
              <a:rPr lang="fr-FR" sz="2000" i="1" dirty="0">
                <a:solidFill>
                  <a:srgbClr val="292934"/>
                </a:solidFill>
              </a:rPr>
              <a:t>site MOLITOR (10 rue Molitor 75016 Paris</a:t>
            </a:r>
            <a:r>
              <a:rPr lang="fr-FR" sz="2000" i="1" dirty="0" smtClean="0">
                <a:solidFill>
                  <a:srgbClr val="292934"/>
                </a:solidFill>
              </a:rPr>
              <a:t>) : </a:t>
            </a:r>
          </a:p>
          <a:p>
            <a:pPr marL="0" indent="0">
              <a:buNone/>
            </a:pPr>
            <a:r>
              <a:rPr lang="fr-FR" sz="2000" i="1" dirty="0" smtClean="0">
                <a:solidFill>
                  <a:srgbClr val="292934"/>
                </a:solidFill>
              </a:rPr>
              <a:t>début </a:t>
            </a:r>
            <a:r>
              <a:rPr lang="fr-FR" sz="2000" i="1" dirty="0">
                <a:solidFill>
                  <a:srgbClr val="292934"/>
                </a:solidFill>
              </a:rPr>
              <a:t>de la </a:t>
            </a:r>
            <a:r>
              <a:rPr lang="fr-FR" sz="2000" i="1" dirty="0" smtClean="0">
                <a:solidFill>
                  <a:srgbClr val="292934"/>
                </a:solidFill>
              </a:rPr>
              <a:t>formation</a:t>
            </a:r>
          </a:p>
          <a:p>
            <a:pPr marL="0" indent="0">
              <a:buNone/>
            </a:pPr>
            <a:r>
              <a:rPr lang="fr-FR" sz="2000" b="1" dirty="0" smtClean="0">
                <a:solidFill>
                  <a:srgbClr val="FF0000"/>
                </a:solidFill>
              </a:rPr>
              <a:t>Apporter PC portable ou clé USB pour l’après-midi</a:t>
            </a:r>
            <a:endParaRPr lang="fr-FR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000" b="1" i="1" dirty="0" smtClean="0">
              <a:solidFill>
                <a:srgbClr val="292934"/>
              </a:solidFill>
            </a:endParaRPr>
          </a:p>
          <a:p>
            <a:pPr marL="0" indent="0">
              <a:buNone/>
            </a:pPr>
            <a:r>
              <a:rPr lang="fr-FR" sz="2000" b="1" i="1" dirty="0" smtClean="0">
                <a:solidFill>
                  <a:srgbClr val="292934"/>
                </a:solidFill>
              </a:rPr>
              <a:t>Mercredi 29 août</a:t>
            </a:r>
            <a:endParaRPr lang="fr-FR" sz="2000" i="1" dirty="0">
              <a:solidFill>
                <a:srgbClr val="292934"/>
              </a:solidFill>
            </a:endParaRPr>
          </a:p>
          <a:p>
            <a:pPr marL="0" indent="0">
              <a:buNone/>
            </a:pPr>
            <a:r>
              <a:rPr lang="fr-FR" sz="2000" i="1" dirty="0">
                <a:solidFill>
                  <a:srgbClr val="292934"/>
                </a:solidFill>
              </a:rPr>
              <a:t>Prise de contact avec l’établissement d’affectation</a:t>
            </a:r>
          </a:p>
          <a:p>
            <a:pPr marL="0" indent="0">
              <a:buNone/>
            </a:pPr>
            <a:endParaRPr lang="fr-FR" sz="2000" i="1" dirty="0" smtClean="0">
              <a:solidFill>
                <a:srgbClr val="292934"/>
              </a:solidFill>
            </a:endParaRPr>
          </a:p>
          <a:p>
            <a:pPr marL="0" indent="0">
              <a:buNone/>
            </a:pPr>
            <a:r>
              <a:rPr lang="fr-FR" sz="2000" b="1" i="1" dirty="0" smtClean="0">
                <a:solidFill>
                  <a:srgbClr val="292934"/>
                </a:solidFill>
              </a:rPr>
              <a:t>Jeudi 30 </a:t>
            </a:r>
            <a:r>
              <a:rPr lang="fr-FR" sz="2000" b="1" i="1" dirty="0">
                <a:solidFill>
                  <a:srgbClr val="292934"/>
                </a:solidFill>
              </a:rPr>
              <a:t>août</a:t>
            </a:r>
          </a:p>
          <a:p>
            <a:pPr marL="0" indent="0">
              <a:buNone/>
            </a:pPr>
            <a:r>
              <a:rPr lang="fr-FR" sz="2000" i="1" dirty="0" smtClean="0">
                <a:solidFill>
                  <a:srgbClr val="292934"/>
                </a:solidFill>
              </a:rPr>
              <a:t>9h-12h et 13h30-16h30 journée </a:t>
            </a:r>
            <a:r>
              <a:rPr lang="fr-FR" sz="2000" i="1" dirty="0">
                <a:solidFill>
                  <a:srgbClr val="292934"/>
                </a:solidFill>
              </a:rPr>
              <a:t>de formation sur le site Molitor</a:t>
            </a:r>
          </a:p>
          <a:p>
            <a:pPr marL="0" indent="0">
              <a:buNone/>
            </a:pPr>
            <a:endParaRPr lang="fr-FR" sz="2000" dirty="0">
              <a:solidFill>
                <a:srgbClr val="292934"/>
              </a:solidFill>
            </a:endParaRPr>
          </a:p>
          <a:p>
            <a:pPr marL="0" indent="0">
              <a:buNone/>
            </a:pPr>
            <a:endParaRPr lang="fr-FR" sz="2000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48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C00000"/>
                </a:solidFill>
              </a:rPr>
              <a:t>Avant la rentrée des élèves, pour les stagiaires à </a:t>
            </a:r>
            <a:r>
              <a:rPr lang="fr-FR" b="1" dirty="0">
                <a:solidFill>
                  <a:srgbClr val="C00000"/>
                </a:solidFill>
              </a:rPr>
              <a:t>mi-temps</a:t>
            </a:r>
            <a:r>
              <a:rPr lang="fr-FR" dirty="0">
                <a:solidFill>
                  <a:srgbClr val="C00000"/>
                </a:solidFill>
              </a:rPr>
              <a:t> (4</a:t>
            </a:r>
            <a:r>
              <a:rPr lang="fr-FR" dirty="0" smtClean="0">
                <a:solidFill>
                  <a:srgbClr val="C00000"/>
                </a:solidFill>
              </a:rPr>
              <a:t>) 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fr-FR" sz="2800" b="1" dirty="0"/>
              <a:t>ESPÉ </a:t>
            </a:r>
            <a:r>
              <a:rPr lang="fr-FR" sz="2800" b="1" dirty="0" smtClean="0"/>
              <a:t>de Créteil</a:t>
            </a:r>
          </a:p>
          <a:p>
            <a:pPr marL="0" indent="0">
              <a:buNone/>
            </a:pPr>
            <a:r>
              <a:rPr lang="fr-FR" dirty="0"/>
              <a:t>Marie-Hélène Le </a:t>
            </a:r>
            <a:r>
              <a:rPr lang="fr-FR" dirty="0" err="1"/>
              <a:t>Yaouanq</a:t>
            </a:r>
            <a:r>
              <a:rPr lang="fr-FR" dirty="0"/>
              <a:t> </a:t>
            </a:r>
            <a:r>
              <a:rPr lang="fr-FR" dirty="0" smtClean="0">
                <a:hlinkClick r:id="rId2"/>
              </a:rPr>
              <a:t>marie-helene.leyaouanq@u-pec.fr</a:t>
            </a:r>
            <a:r>
              <a:rPr lang="fr-FR" dirty="0" smtClean="0"/>
              <a:t> </a:t>
            </a:r>
            <a:endParaRPr lang="fr-FR" b="1" dirty="0" smtClean="0"/>
          </a:p>
          <a:p>
            <a:endParaRPr lang="fr-FR" dirty="0" smtClean="0">
              <a:solidFill>
                <a:srgbClr val="292934"/>
              </a:solidFill>
            </a:endParaRPr>
          </a:p>
          <a:p>
            <a:pPr marL="0" indent="0">
              <a:buNone/>
            </a:pPr>
            <a:r>
              <a:rPr lang="fr-FR" b="1" i="1" dirty="0" smtClean="0"/>
              <a:t>Mardi 28 </a:t>
            </a:r>
            <a:r>
              <a:rPr lang="fr-FR" b="1" i="1" dirty="0"/>
              <a:t>août </a:t>
            </a:r>
            <a:r>
              <a:rPr lang="fr-FR" i="1" dirty="0" smtClean="0"/>
              <a:t>de 9h00 à 16h30</a:t>
            </a:r>
            <a:endParaRPr lang="fr-FR" i="1" dirty="0"/>
          </a:p>
          <a:p>
            <a:pPr>
              <a:buFont typeface="Arial"/>
              <a:buChar char="•"/>
            </a:pPr>
            <a:r>
              <a:rPr lang="fr-FR" i="1" dirty="0"/>
              <a:t>ESPÉ - Site de TORCY</a:t>
            </a:r>
            <a:br>
              <a:rPr lang="fr-FR" i="1" dirty="0"/>
            </a:br>
            <a:r>
              <a:rPr lang="fr-FR" i="1" dirty="0"/>
              <a:t>2 Avenue Salvador Allendé 77200 TORCY</a:t>
            </a:r>
            <a:br>
              <a:rPr lang="fr-FR" i="1" dirty="0"/>
            </a:br>
            <a:r>
              <a:rPr lang="fr-FR" i="1" dirty="0" smtClean="0"/>
              <a:t>9h-10h Amphi</a:t>
            </a:r>
          </a:p>
          <a:p>
            <a:pPr>
              <a:buFont typeface="Arial"/>
              <a:buChar char="•"/>
            </a:pPr>
            <a:r>
              <a:rPr lang="fr-FR" i="1" dirty="0" smtClean="0"/>
              <a:t>Puis Salles </a:t>
            </a:r>
            <a:r>
              <a:rPr lang="fr-FR" i="1" dirty="0"/>
              <a:t>:101-102-103-104-105-</a:t>
            </a:r>
            <a:r>
              <a:rPr lang="fr-FR" i="1" dirty="0" smtClean="0"/>
              <a:t>107</a:t>
            </a:r>
            <a:endParaRPr lang="fr-FR" i="1" dirty="0"/>
          </a:p>
          <a:p>
            <a:pPr marL="0" indent="0" algn="just">
              <a:buNone/>
            </a:pPr>
            <a:endParaRPr lang="fr-FR" i="1" dirty="0" smtClean="0"/>
          </a:p>
          <a:p>
            <a:pPr marL="0" indent="0">
              <a:buNone/>
            </a:pPr>
            <a:r>
              <a:rPr lang="fr-FR" b="1" i="1" dirty="0" smtClean="0"/>
              <a:t>Mercredi 29 </a:t>
            </a:r>
            <a:r>
              <a:rPr lang="fr-FR" b="1" i="1" dirty="0"/>
              <a:t>août</a:t>
            </a:r>
            <a:endParaRPr lang="fr-FR" i="1" dirty="0"/>
          </a:p>
          <a:p>
            <a:pPr marL="0" indent="0">
              <a:buNone/>
            </a:pPr>
            <a:r>
              <a:rPr lang="fr-FR" i="1" dirty="0"/>
              <a:t>Prise de contact avec l’établissement d’affectation</a:t>
            </a:r>
          </a:p>
          <a:p>
            <a:pPr marL="0" indent="0" algn="just">
              <a:buNone/>
            </a:pPr>
            <a:endParaRPr lang="fr-FR" i="1" dirty="0" smtClean="0"/>
          </a:p>
          <a:p>
            <a:pPr marL="0" indent="0" algn="just">
              <a:buNone/>
            </a:pPr>
            <a:r>
              <a:rPr lang="fr-FR" b="1" i="1" dirty="0" smtClean="0"/>
              <a:t> Jeudi </a:t>
            </a:r>
            <a:r>
              <a:rPr lang="fr-FR" b="1" i="1" dirty="0"/>
              <a:t>30 </a:t>
            </a:r>
            <a:r>
              <a:rPr lang="fr-FR" b="1" i="1" dirty="0" smtClean="0"/>
              <a:t>août  </a:t>
            </a:r>
            <a:r>
              <a:rPr lang="fr-FR" i="1" dirty="0" smtClean="0"/>
              <a:t>de </a:t>
            </a:r>
            <a:r>
              <a:rPr lang="fr-FR" i="1" dirty="0"/>
              <a:t>9h00 à 16h30</a:t>
            </a:r>
          </a:p>
          <a:p>
            <a:pPr>
              <a:buFont typeface="Arial"/>
              <a:buChar char="•"/>
            </a:pPr>
            <a:r>
              <a:rPr lang="fr-FR" i="1" dirty="0"/>
              <a:t>ESPÉ - Site de TORCY</a:t>
            </a:r>
            <a:br>
              <a:rPr lang="fr-FR" i="1" dirty="0"/>
            </a:br>
            <a:r>
              <a:rPr lang="fr-FR" i="1" dirty="0"/>
              <a:t>2 Avenue Salvador Allendé 77200 TORCY</a:t>
            </a:r>
            <a:br>
              <a:rPr lang="fr-FR" i="1" dirty="0"/>
            </a:br>
            <a:r>
              <a:rPr lang="fr-FR" i="1" dirty="0" smtClean="0"/>
              <a:t>Salles </a:t>
            </a:r>
            <a:r>
              <a:rPr lang="fr-FR" i="1" dirty="0"/>
              <a:t>:101-102-103-104-105-</a:t>
            </a:r>
            <a:r>
              <a:rPr lang="fr-FR" i="1" dirty="0" smtClean="0"/>
              <a:t>107</a:t>
            </a:r>
            <a:endParaRPr lang="fr-FR" i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FR" b="1" i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FR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91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fr-FR" sz="4200" b="1" dirty="0" smtClean="0">
                <a:solidFill>
                  <a:srgbClr val="C00000"/>
                </a:solidFill>
              </a:rPr>
              <a:t>Quelques incontournables</a:t>
            </a:r>
            <a:endParaRPr lang="fr-FR" sz="4200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68760"/>
            <a:ext cx="7787208" cy="4493096"/>
          </a:xfrm>
        </p:spPr>
        <p:txBody>
          <a:bodyPr/>
          <a:lstStyle/>
          <a:p>
            <a:pPr algn="ctr">
              <a:buNone/>
            </a:pPr>
            <a:endParaRPr lang="fr-FR" sz="4000" dirty="0"/>
          </a:p>
          <a:p>
            <a:pPr algn="ctr">
              <a:buNone/>
            </a:pPr>
            <a:endParaRPr lang="fr-FR" sz="4000" dirty="0"/>
          </a:p>
          <a:p>
            <a:pPr algn="ctr">
              <a:buNone/>
            </a:pPr>
            <a:r>
              <a:rPr lang="fr-FR" sz="4000" dirty="0" smtClean="0"/>
              <a:t>pour </a:t>
            </a:r>
            <a:r>
              <a:rPr lang="fr-FR" sz="4000" dirty="0"/>
              <a:t>gagner </a:t>
            </a:r>
          </a:p>
          <a:p>
            <a:pPr algn="ctr">
              <a:buNone/>
            </a:pPr>
            <a:r>
              <a:rPr lang="fr-FR" sz="4000" dirty="0"/>
              <a:t>crédibilité, respect, confiance</a:t>
            </a:r>
          </a:p>
          <a:p>
            <a:pPr algn="ctr">
              <a:buNone/>
            </a:pPr>
            <a:r>
              <a:rPr lang="fr-FR" sz="4000" dirty="0"/>
              <a:t>de la part des élèves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776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Un adulte de référence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44824"/>
            <a:ext cx="8352928" cy="4876800"/>
          </a:xfrm>
        </p:spPr>
        <p:txBody>
          <a:bodyPr anchor="t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fr-FR" sz="3600" dirty="0">
                <a:solidFill>
                  <a:srgbClr val="008000"/>
                </a:solidFill>
              </a:rPr>
              <a:t>On n’obtient pas des élèves ce qu’on n’exige pas de soi-</a:t>
            </a:r>
            <a:r>
              <a:rPr lang="fr-FR" sz="3600" dirty="0" smtClean="0">
                <a:solidFill>
                  <a:srgbClr val="008000"/>
                </a:solidFill>
              </a:rPr>
              <a:t>même :</a:t>
            </a:r>
            <a:r>
              <a:rPr lang="fr-FR" dirty="0" smtClean="0"/>
              <a:t> </a:t>
            </a:r>
          </a:p>
          <a:p>
            <a:pPr algn="just">
              <a:lnSpc>
                <a:spcPct val="90000"/>
              </a:lnSpc>
            </a:pPr>
            <a:r>
              <a:rPr lang="fr-FR" dirty="0" smtClean="0"/>
              <a:t>le professeur connaît et porte les valeurs de la République (laïcité, égalité des chances…) ;</a:t>
            </a:r>
          </a:p>
          <a:p>
            <a:pPr algn="just">
              <a:lnSpc>
                <a:spcPct val="90000"/>
              </a:lnSpc>
            </a:pPr>
            <a:r>
              <a:rPr lang="fr-FR" dirty="0" smtClean="0"/>
              <a:t>il est </a:t>
            </a:r>
            <a:r>
              <a:rPr lang="fr-FR" dirty="0"/>
              <a:t>ponctuel, assidu et rend rapidement les travaux qu’il a </a:t>
            </a:r>
            <a:r>
              <a:rPr lang="fr-FR" dirty="0" smtClean="0"/>
              <a:t>relevés ;</a:t>
            </a:r>
            <a:endParaRPr lang="fr-FR" dirty="0"/>
          </a:p>
          <a:p>
            <a:pPr algn="just">
              <a:lnSpc>
                <a:spcPct val="90000"/>
              </a:lnSpc>
            </a:pPr>
            <a:r>
              <a:rPr lang="fr-FR" dirty="0" smtClean="0"/>
              <a:t>il </a:t>
            </a:r>
            <a:r>
              <a:rPr lang="fr-FR" dirty="0"/>
              <a:t>a une tenue vestimentaire </a:t>
            </a:r>
            <a:r>
              <a:rPr lang="fr-FR" dirty="0" smtClean="0"/>
              <a:t>appropriée ;</a:t>
            </a:r>
            <a:endParaRPr lang="fr-FR" dirty="0"/>
          </a:p>
          <a:p>
            <a:pPr algn="just">
              <a:lnSpc>
                <a:spcPct val="90000"/>
              </a:lnSpc>
            </a:pPr>
            <a:r>
              <a:rPr lang="fr-FR" dirty="0" smtClean="0"/>
              <a:t>il </a:t>
            </a:r>
            <a:r>
              <a:rPr lang="fr-FR" dirty="0"/>
              <a:t>maîtrise la langue française, son registre de langue est </a:t>
            </a:r>
            <a:r>
              <a:rPr lang="fr-FR" dirty="0" smtClean="0"/>
              <a:t>soutenu et </a:t>
            </a:r>
            <a:r>
              <a:rPr lang="fr-FR" dirty="0"/>
              <a:t>son orthographe </a:t>
            </a:r>
            <a:r>
              <a:rPr lang="fr-FR" dirty="0" smtClean="0"/>
              <a:t>correcte ;</a:t>
            </a:r>
            <a:endParaRPr lang="fr-FR" dirty="0"/>
          </a:p>
          <a:p>
            <a:pPr algn="just">
              <a:lnSpc>
                <a:spcPct val="90000"/>
              </a:lnSpc>
            </a:pPr>
            <a:r>
              <a:rPr lang="fr-FR" dirty="0" smtClean="0"/>
              <a:t>il </a:t>
            </a:r>
            <a:r>
              <a:rPr lang="fr-FR" dirty="0"/>
              <a:t>est capable d’effectuer de tête les calculs </a:t>
            </a:r>
            <a:r>
              <a:rPr lang="fr-FR" dirty="0" smtClean="0"/>
              <a:t>élémentaires.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213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Un enseignant de référence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8768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90000"/>
              </a:lnSpc>
              <a:defRPr/>
            </a:pPr>
            <a:r>
              <a:rPr lang="fr-FR" sz="2600" dirty="0"/>
              <a:t>En classe, le professeur dit ce qu’il fait, fait ce qu’il </a:t>
            </a:r>
            <a:r>
              <a:rPr lang="fr-FR" sz="2600" dirty="0" smtClean="0"/>
              <a:t>dit ; </a:t>
            </a:r>
            <a:r>
              <a:rPr lang="fr-FR" sz="2600" dirty="0"/>
              <a:t>chaque séquence de l’heure de classe est </a:t>
            </a:r>
            <a:r>
              <a:rPr lang="fr-FR" sz="2600" dirty="0" smtClean="0"/>
              <a:t>identifiable.</a:t>
            </a:r>
            <a:endParaRPr lang="fr-FR" sz="2600" dirty="0"/>
          </a:p>
          <a:p>
            <a:pPr algn="just">
              <a:lnSpc>
                <a:spcPct val="90000"/>
              </a:lnSpc>
              <a:defRPr/>
            </a:pPr>
            <a:endParaRPr lang="fr-FR" sz="2600" dirty="0"/>
          </a:p>
          <a:p>
            <a:pPr algn="just">
              <a:lnSpc>
                <a:spcPct val="90000"/>
              </a:lnSpc>
              <a:defRPr/>
            </a:pPr>
            <a:r>
              <a:rPr lang="fr-FR" sz="2600" dirty="0"/>
              <a:t>Dans l’établissement, il participe au travail collectif pour accompagner utilement le parcours des élèves (</a:t>
            </a:r>
            <a:r>
              <a:rPr lang="fr-FR" sz="2600" dirty="0" smtClean="0"/>
              <a:t>ex. : </a:t>
            </a:r>
            <a:r>
              <a:rPr lang="fr-FR" sz="2600" dirty="0"/>
              <a:t>socle commun, devoirs communs, organisation de concours</a:t>
            </a:r>
            <a:r>
              <a:rPr lang="fr-FR" sz="2600" dirty="0" smtClean="0"/>
              <a:t>).</a:t>
            </a:r>
            <a:endParaRPr lang="fr-FR" sz="2600" dirty="0"/>
          </a:p>
          <a:p>
            <a:pPr algn="just">
              <a:lnSpc>
                <a:spcPct val="90000"/>
              </a:lnSpc>
              <a:defRPr/>
            </a:pPr>
            <a:endParaRPr lang="fr-FR" sz="2600" dirty="0"/>
          </a:p>
          <a:p>
            <a:pPr algn="just">
              <a:lnSpc>
                <a:spcPct val="90000"/>
              </a:lnSpc>
              <a:defRPr/>
            </a:pPr>
            <a:r>
              <a:rPr lang="fr-FR" sz="2600" dirty="0"/>
              <a:t>Dans la relation avec les familles, il </a:t>
            </a:r>
            <a:r>
              <a:rPr lang="fr-FR" sz="2600" dirty="0" smtClean="0"/>
              <a:t>entretient </a:t>
            </a:r>
            <a:r>
              <a:rPr lang="fr-FR" sz="2600" dirty="0"/>
              <a:t>un dialogue constructif avec les parents </a:t>
            </a:r>
            <a:r>
              <a:rPr lang="fr-FR" sz="2600" dirty="0" smtClean="0"/>
              <a:t>d’élèves.</a:t>
            </a:r>
            <a:endParaRPr lang="fr-FR" sz="2600" dirty="0"/>
          </a:p>
          <a:p>
            <a:pPr algn="just">
              <a:lnSpc>
                <a:spcPct val="90000"/>
              </a:lnSpc>
              <a:defRPr/>
            </a:pPr>
            <a:endParaRPr lang="fr-FR" sz="2600" dirty="0"/>
          </a:p>
          <a:p>
            <a:pPr algn="just">
              <a:lnSpc>
                <a:spcPct val="90000"/>
              </a:lnSpc>
              <a:defRPr/>
            </a:pPr>
            <a:r>
              <a:rPr lang="fr-FR" sz="2600" dirty="0"/>
              <a:t>Dans la discipline, il continue à se former tout au long de sa carrière et à enrichir sa </a:t>
            </a:r>
            <a:r>
              <a:rPr lang="fr-FR" sz="2600" dirty="0" smtClean="0"/>
              <a:t>culture mathématique</a:t>
            </a:r>
            <a:r>
              <a:rPr lang="fr-FR" sz="2600" dirty="0"/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084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Des contenus de référence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81200"/>
            <a:ext cx="7992888" cy="4876800"/>
          </a:xfrm>
        </p:spPr>
        <p:txBody>
          <a:bodyPr/>
          <a:lstStyle/>
          <a:p>
            <a:pPr marL="0" indent="0">
              <a:buNone/>
            </a:pPr>
            <a:r>
              <a:rPr lang="fr-FR" sz="3600" dirty="0">
                <a:solidFill>
                  <a:srgbClr val="008000"/>
                </a:solidFill>
              </a:rPr>
              <a:t>On n’obtient pas des élèves ce qu’on n’exige pas de soi-</a:t>
            </a:r>
            <a:r>
              <a:rPr lang="fr-FR" sz="3600" dirty="0" smtClean="0">
                <a:solidFill>
                  <a:srgbClr val="008000"/>
                </a:solidFill>
              </a:rPr>
              <a:t>même :</a:t>
            </a:r>
            <a:r>
              <a:rPr lang="fr-FR" dirty="0" smtClean="0"/>
              <a:t> </a:t>
            </a:r>
            <a:endParaRPr lang="fr-FR" dirty="0"/>
          </a:p>
          <a:p>
            <a:pPr algn="just"/>
            <a:r>
              <a:rPr lang="fr-FR" dirty="0" smtClean="0"/>
              <a:t>les </a:t>
            </a:r>
            <a:r>
              <a:rPr lang="fr-FR" dirty="0"/>
              <a:t>énoncés mathématiques, définitions ou théorèmes, sont </a:t>
            </a:r>
            <a:r>
              <a:rPr lang="fr-FR" b="1" dirty="0" smtClean="0"/>
              <a:t>quantifiés</a:t>
            </a:r>
            <a:r>
              <a:rPr lang="fr-FR" dirty="0" smtClean="0"/>
              <a:t> ;</a:t>
            </a:r>
            <a:endParaRPr lang="fr-FR" dirty="0"/>
          </a:p>
          <a:p>
            <a:pPr algn="just"/>
            <a:r>
              <a:rPr lang="fr-FR" dirty="0" smtClean="0"/>
              <a:t>il </a:t>
            </a:r>
            <a:r>
              <a:rPr lang="fr-FR" dirty="0"/>
              <a:t>n’y a pas de cours de mathématiques sans démonstrations de </a:t>
            </a:r>
            <a:r>
              <a:rPr lang="fr-FR" dirty="0" smtClean="0"/>
              <a:t>propriétés ;</a:t>
            </a:r>
            <a:endParaRPr lang="fr-FR" dirty="0"/>
          </a:p>
          <a:p>
            <a:pPr algn="just"/>
            <a:r>
              <a:rPr lang="fr-FR" dirty="0" smtClean="0"/>
              <a:t>un </a:t>
            </a:r>
            <a:r>
              <a:rPr lang="fr-FR" dirty="0"/>
              <a:t>énoncé mathématique doit être correctement énoncé à tout niveau.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668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Des objectifs de formations…</a:t>
            </a:r>
            <a:br>
              <a:rPr lang="fr-FR" dirty="0" smtClean="0">
                <a:solidFill>
                  <a:srgbClr val="C00000"/>
                </a:solidFill>
              </a:rPr>
            </a:br>
            <a:r>
              <a:rPr lang="fr-FR" dirty="0" smtClean="0">
                <a:solidFill>
                  <a:srgbClr val="C00000"/>
                </a:solidFill>
              </a:rPr>
              <a:t>                   …aux pratiques pédagogiques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pPr algn="just"/>
            <a:r>
              <a:rPr lang="fr-FR" dirty="0" smtClean="0"/>
              <a:t>Vous </a:t>
            </a:r>
            <a:r>
              <a:rPr lang="fr-FR" dirty="0"/>
              <a:t>devez apprendre aux élèves à réfléchir, notamment avec les outils </a:t>
            </a:r>
            <a:r>
              <a:rPr lang="fr-FR" dirty="0" smtClean="0"/>
              <a:t>informatiques.</a:t>
            </a:r>
            <a:endParaRPr lang="fr-FR" dirty="0"/>
          </a:p>
          <a:p>
            <a:pPr algn="just"/>
            <a:r>
              <a:rPr lang="fr-FR" dirty="0"/>
              <a:t>Vous devez construire des compétences chez les élèves en leur donnant de bons outils (définitions, propriétés</a:t>
            </a:r>
            <a:r>
              <a:rPr lang="fr-FR" dirty="0" smtClean="0"/>
              <a:t>).</a:t>
            </a:r>
            <a:endParaRPr lang="fr-FR" dirty="0"/>
          </a:p>
          <a:p>
            <a:pPr algn="just"/>
            <a:r>
              <a:rPr lang="fr-FR" dirty="0"/>
              <a:t>Le </a:t>
            </a:r>
            <a:r>
              <a:rPr lang="fr-FR" dirty="0" smtClean="0"/>
              <a:t>suivi du travail personnel, réalisé dans ou hors la classe, doit </a:t>
            </a:r>
            <a:r>
              <a:rPr lang="fr-FR" dirty="0"/>
              <a:t>être </a:t>
            </a:r>
            <a:r>
              <a:rPr lang="fr-FR" dirty="0" smtClean="0"/>
              <a:t>assuré. Ces travaux gagnent à être parfois différenciés.</a:t>
            </a:r>
            <a:endParaRPr lang="fr-FR" dirty="0"/>
          </a:p>
          <a:p>
            <a:pPr algn="just"/>
            <a:r>
              <a:rPr lang="fr-FR" dirty="0"/>
              <a:t>Le travail en groupe doit entrer dans les pratiques pédagogiques </a:t>
            </a:r>
            <a:r>
              <a:rPr lang="fr-FR" dirty="0" smtClean="0"/>
              <a:t>régulières.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456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Au collège 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Des ajustements des programmes des cycles 3 et 4 sont parus dans l’été. </a:t>
            </a:r>
          </a:p>
          <a:p>
            <a:pPr marL="0" indent="0">
              <a:buNone/>
            </a:pPr>
            <a:r>
              <a:rPr lang="fr-FR" dirty="0" smtClean="0"/>
              <a:t>Ils précisent :</a:t>
            </a:r>
          </a:p>
          <a:p>
            <a:pPr>
              <a:buFontTx/>
              <a:buChar char="-"/>
            </a:pPr>
            <a:r>
              <a:rPr lang="fr-FR" dirty="0" smtClean="0"/>
              <a:t>pour </a:t>
            </a:r>
            <a:r>
              <a:rPr lang="fr-FR" dirty="0"/>
              <a:t>chaque thème et chaque sous thème, </a:t>
            </a:r>
            <a:r>
              <a:rPr lang="fr-FR" dirty="0" smtClean="0"/>
              <a:t>les </a:t>
            </a:r>
            <a:r>
              <a:rPr lang="fr-FR" dirty="0"/>
              <a:t>connaissances et les compétences associées à faire acquérir par les </a:t>
            </a:r>
            <a:r>
              <a:rPr lang="fr-FR" dirty="0" smtClean="0"/>
              <a:t>élèves ;</a:t>
            </a:r>
          </a:p>
          <a:p>
            <a:pPr>
              <a:buFontTx/>
              <a:buChar char="-"/>
            </a:pPr>
            <a:r>
              <a:rPr lang="fr-FR" dirty="0" smtClean="0"/>
              <a:t>certaines </a:t>
            </a:r>
            <a:r>
              <a:rPr lang="fr-FR" dirty="0"/>
              <a:t>démonstrations possibles (aussi bien sur les nombres et le calcul qu’en géométrie</a:t>
            </a:r>
            <a:r>
              <a:rPr lang="fr-FR" dirty="0" smtClean="0"/>
              <a:t>).</a:t>
            </a:r>
          </a:p>
          <a:p>
            <a:pPr>
              <a:buFontTx/>
              <a:buChar char="-"/>
            </a:pPr>
            <a:endParaRPr lang="fr-FR" b="1" dirty="0"/>
          </a:p>
          <a:p>
            <a:pPr marL="0" indent="0">
              <a:buNone/>
            </a:pPr>
            <a:r>
              <a:rPr lang="fr-FR" b="1" dirty="0" smtClean="0"/>
              <a:t>Être professeur de mathématiques c’est apprendre aux élèves à raisonner ; cela passe par la construction, avec les élèves, de démonstrations de propriétés.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89550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Au lycée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dirty="0" smtClean="0"/>
              <a:t>Suivre les nombreuses évolutions des programmes du collège pour une bonne connaissance des acquis des élèves ;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fr-FR" sz="800" dirty="0" smtClean="0"/>
          </a:p>
          <a:p>
            <a:pPr lvl="0">
              <a:spcBef>
                <a:spcPts val="0"/>
              </a:spcBef>
              <a:buClrTx/>
              <a:buSzTx/>
              <a:buFontTx/>
              <a:buChar char="-"/>
              <a:defRPr/>
            </a:pPr>
            <a:r>
              <a:rPr lang="fr-FR" dirty="0" smtClean="0"/>
              <a:t>Participer à la préparation de la réforme </a:t>
            </a:r>
            <a:r>
              <a:rPr lang="fr-FR" dirty="0"/>
              <a:t>à venir </a:t>
            </a:r>
            <a:r>
              <a:rPr lang="fr-FR" dirty="0" smtClean="0"/>
              <a:t>du lycée ;</a:t>
            </a:r>
          </a:p>
          <a:p>
            <a:pPr lvl="0">
              <a:spcBef>
                <a:spcPts val="0"/>
              </a:spcBef>
              <a:buClrTx/>
              <a:buSzTx/>
              <a:buFontTx/>
              <a:buChar char="-"/>
              <a:defRPr/>
            </a:pPr>
            <a:endParaRPr lang="fr-FR" sz="800" dirty="0" smtClean="0"/>
          </a:p>
          <a:p>
            <a:pPr lvl="0">
              <a:spcBef>
                <a:spcPts val="0"/>
              </a:spcBef>
              <a:buClrTx/>
              <a:buSzTx/>
              <a:buFontTx/>
              <a:buChar char="-"/>
              <a:defRPr/>
            </a:pPr>
            <a:r>
              <a:rPr lang="fr-FR" dirty="0" smtClean="0"/>
              <a:t>Inclure l’algorithmique et la programmation dans les progressions (utilisation de Python) ;</a:t>
            </a:r>
          </a:p>
          <a:p>
            <a:pPr lvl="0">
              <a:spcBef>
                <a:spcPts val="0"/>
              </a:spcBef>
              <a:buClrTx/>
              <a:buSzTx/>
              <a:buFontTx/>
              <a:buChar char="-"/>
              <a:defRPr/>
            </a:pPr>
            <a:endParaRPr lang="fr-FR" sz="800" dirty="0" smtClean="0"/>
          </a:p>
          <a:p>
            <a:pPr lvl="0">
              <a:spcBef>
                <a:spcPts val="0"/>
              </a:spcBef>
              <a:buClrTx/>
              <a:buSzTx/>
              <a:buFontTx/>
              <a:buChar char="-"/>
              <a:defRPr/>
            </a:pPr>
            <a:r>
              <a:rPr lang="fr-FR" dirty="0" smtClean="0"/>
              <a:t>Comme au collège, travailler avec les élèves des démonstrations de propriétés quel que soit le niveau et quelle que soit la série ;</a:t>
            </a:r>
          </a:p>
          <a:p>
            <a:pPr lvl="0">
              <a:spcBef>
                <a:spcPts val="0"/>
              </a:spcBef>
              <a:buClrTx/>
              <a:buSzTx/>
              <a:buFontTx/>
              <a:buChar char="-"/>
              <a:defRPr/>
            </a:pPr>
            <a:endParaRPr lang="fr-FR" sz="800" dirty="0" smtClean="0"/>
          </a:p>
          <a:p>
            <a:pPr lvl="0">
              <a:spcBef>
                <a:spcPts val="0"/>
              </a:spcBef>
              <a:buClrTx/>
              <a:buSzTx/>
              <a:buFontTx/>
              <a:buChar char="-"/>
              <a:defRPr/>
            </a:pPr>
            <a:r>
              <a:rPr lang="fr-FR" dirty="0" smtClean="0"/>
              <a:t>Tests de positionnement en 2</a:t>
            </a:r>
            <a:r>
              <a:rPr lang="fr-FR" baseline="30000" dirty="0" smtClean="0"/>
              <a:t>nde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16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C00000"/>
                </a:solidFill>
              </a:rPr>
              <a:t>Dans votre établissement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fr-FR" b="1" dirty="0" smtClean="0"/>
              <a:t>Participez au travail en équipe</a:t>
            </a:r>
            <a:r>
              <a:rPr lang="fr-FR" dirty="0" smtClean="0"/>
              <a:t> et particulièrement dans les dispositifs d’accompagnement des élèves : </a:t>
            </a:r>
          </a:p>
          <a:p>
            <a:pPr marL="0" indent="0">
              <a:buNone/>
            </a:pPr>
            <a:endParaRPr lang="fr-FR" sz="800" dirty="0" smtClean="0"/>
          </a:p>
          <a:p>
            <a:pPr>
              <a:buFontTx/>
              <a:buChar char="-"/>
            </a:pPr>
            <a:r>
              <a:rPr lang="fr-FR" dirty="0"/>
              <a:t>A</a:t>
            </a:r>
            <a:r>
              <a:rPr lang="fr-FR" dirty="0" smtClean="0"/>
              <a:t>u </a:t>
            </a:r>
            <a:r>
              <a:rPr lang="fr-FR" dirty="0"/>
              <a:t>collège </a:t>
            </a:r>
            <a:r>
              <a:rPr lang="fr-FR" dirty="0" smtClean="0"/>
              <a:t>: l’accompagnement personnalisé, le dispositif </a:t>
            </a:r>
            <a:r>
              <a:rPr lang="fr-FR" dirty="0"/>
              <a:t>devoirs </a:t>
            </a:r>
            <a:r>
              <a:rPr lang="fr-FR" dirty="0" smtClean="0"/>
              <a:t>faits ;</a:t>
            </a:r>
          </a:p>
          <a:p>
            <a:pPr>
              <a:buFontTx/>
              <a:buChar char="-"/>
            </a:pPr>
            <a:endParaRPr lang="fr-FR" sz="800" dirty="0" smtClean="0"/>
          </a:p>
          <a:p>
            <a:pPr marL="177800" indent="-177800">
              <a:buNone/>
            </a:pPr>
            <a:r>
              <a:rPr lang="fr-FR" dirty="0" smtClean="0"/>
              <a:t>- Au lycée : l’accompagnement personnalisé qui se construira à partir des tests de positionnement.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22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C00000"/>
                </a:solidFill>
              </a:rPr>
              <a:t>Les IPR de mathématiques de l’académie de Versailles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23850" y="2204863"/>
            <a:ext cx="4248150" cy="4021311"/>
          </a:xfrm>
        </p:spPr>
        <p:txBody>
          <a:bodyPr>
            <a:normAutofit fontScale="92500" lnSpcReduction="10000"/>
          </a:bodyPr>
          <a:lstStyle/>
          <a:p>
            <a:pPr marL="85725" indent="-85725" eaLnBrk="1" hangingPunct="1">
              <a:lnSpc>
                <a:spcPct val="90000"/>
              </a:lnSpc>
              <a:buFontTx/>
              <a:buNone/>
            </a:pPr>
            <a:r>
              <a:rPr lang="fr-FR" sz="2000" b="1" dirty="0" smtClean="0"/>
              <a:t>Anne ALLARD</a:t>
            </a:r>
          </a:p>
          <a:p>
            <a:pPr marL="0" indent="0">
              <a:buNone/>
            </a:pPr>
            <a:r>
              <a:rPr lang="fr-FR" sz="2000" b="1" dirty="0" smtClean="0"/>
              <a:t>Joëlle </a:t>
            </a:r>
            <a:r>
              <a:rPr lang="fr-FR" sz="2000" b="1" dirty="0"/>
              <a:t>DÉAT </a:t>
            </a:r>
          </a:p>
          <a:p>
            <a:pPr marL="0" indent="0">
              <a:buNone/>
            </a:pPr>
            <a:r>
              <a:rPr lang="fr-FR" sz="2000" b="1" dirty="0"/>
              <a:t>Xavier </a:t>
            </a:r>
            <a:r>
              <a:rPr lang="fr-FR" sz="2000" b="1" dirty="0" smtClean="0"/>
              <a:t>GABILLY</a:t>
            </a:r>
          </a:p>
          <a:p>
            <a:pPr marL="0" indent="0" algn="r">
              <a:buNone/>
            </a:pPr>
            <a:r>
              <a:rPr lang="fr-FR" sz="2000" dirty="0"/>
              <a:t>IPR </a:t>
            </a:r>
            <a:r>
              <a:rPr lang="fr-FR" sz="2000" dirty="0" smtClean="0"/>
              <a:t>référents </a:t>
            </a:r>
            <a:r>
              <a:rPr lang="fr-FR" sz="2000" dirty="0"/>
              <a:t>de </a:t>
            </a:r>
            <a:r>
              <a:rPr lang="fr-FR" sz="2000" dirty="0" smtClean="0"/>
              <a:t>formation</a:t>
            </a:r>
            <a:endParaRPr lang="fr-FR" sz="2000" dirty="0"/>
          </a:p>
          <a:p>
            <a:pPr marL="0" indent="0">
              <a:buNone/>
            </a:pPr>
            <a:r>
              <a:rPr lang="fr-FR" sz="2000" dirty="0"/>
              <a:t>Anne MENANT</a:t>
            </a:r>
          </a:p>
          <a:p>
            <a:pPr marL="0" indent="0">
              <a:buNone/>
            </a:pPr>
            <a:r>
              <a:rPr lang="fr-FR" sz="2000" dirty="0"/>
              <a:t>Vincent PANTALONI</a:t>
            </a:r>
          </a:p>
          <a:p>
            <a:pPr marL="0" indent="0">
              <a:buNone/>
            </a:pPr>
            <a:r>
              <a:rPr lang="fr-FR" sz="2000" dirty="0"/>
              <a:t>Jean-François REMETTER</a:t>
            </a:r>
          </a:p>
          <a:p>
            <a:pPr marL="0" indent="0">
              <a:buNone/>
            </a:pPr>
            <a:r>
              <a:rPr lang="fr-FR" sz="2000" dirty="0"/>
              <a:t>Évelyne ROUDNEFF (coordinatrice)</a:t>
            </a:r>
          </a:p>
          <a:p>
            <a:pPr marL="0" indent="0">
              <a:buNone/>
            </a:pPr>
            <a:r>
              <a:rPr lang="fr-FR" sz="2000" dirty="0"/>
              <a:t>Christine WEILL</a:t>
            </a:r>
          </a:p>
          <a:p>
            <a:pPr marL="85725" indent="-85725" eaLnBrk="1" hangingPunct="1">
              <a:lnSpc>
                <a:spcPct val="90000"/>
              </a:lnSpc>
              <a:buFontTx/>
              <a:buNone/>
            </a:pPr>
            <a:endParaRPr lang="fr-FR" sz="2000" b="1" dirty="0" smtClean="0"/>
          </a:p>
          <a:p>
            <a:pPr marL="85725" indent="-85725" eaLnBrk="1" hangingPunct="1">
              <a:lnSpc>
                <a:spcPct val="90000"/>
              </a:lnSpc>
              <a:buFontTx/>
              <a:buNone/>
            </a:pPr>
            <a:r>
              <a:rPr lang="fr-FR" sz="2000" dirty="0" smtClean="0"/>
              <a:t>Adresses électroniques</a:t>
            </a:r>
          </a:p>
          <a:p>
            <a:pPr marL="85725" indent="-85725" eaLnBrk="1" hangingPunct="1">
              <a:lnSpc>
                <a:spcPct val="90000"/>
              </a:lnSpc>
              <a:buFontTx/>
              <a:buNone/>
            </a:pPr>
            <a:r>
              <a:rPr lang="fr-FR" sz="2000" dirty="0" smtClean="0">
                <a:hlinkClick r:id="rId3"/>
              </a:rPr>
              <a:t>prenom.nom@ac-versailles.fr</a:t>
            </a:r>
            <a:endParaRPr lang="fr-FR" sz="2000" dirty="0" smtClean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4716016" y="1484784"/>
            <a:ext cx="4248472" cy="4464496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</a:pPr>
            <a:r>
              <a:rPr lang="fr-FR" sz="2000" b="1" dirty="0" smtClean="0"/>
              <a:t>Secrétariat :</a:t>
            </a:r>
            <a:r>
              <a:rPr lang="fr-FR" sz="2000" dirty="0" smtClean="0"/>
              <a:t> Frédérique CHAUVIN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fr-FR" sz="2000" dirty="0" smtClean="0">
                <a:hlinkClick r:id="rId4"/>
              </a:rPr>
              <a:t>frederique.chauvin@ac-versailles.fr</a:t>
            </a:r>
            <a:r>
              <a:rPr lang="fr-FR" sz="2000" dirty="0" smtClean="0"/>
              <a:t>  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fr-FR" sz="2000" dirty="0" smtClean="0"/>
              <a:t>Tél : 01 30 83 40 43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fr-FR" sz="1000" dirty="0" smtClean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fr-FR" sz="2000" b="1" dirty="0" smtClean="0"/>
              <a:t>Professeurs associés :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fr-FR" sz="1900" dirty="0" smtClean="0"/>
              <a:t>Lucie AUDIER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fr-FR" sz="1900" dirty="0" smtClean="0"/>
              <a:t>Jérôme CERISIER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fr-FR" sz="1900" dirty="0" smtClean="0"/>
              <a:t>Agnès CHOQUER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fr-FR" sz="1900" dirty="0" smtClean="0"/>
              <a:t>Catherine HOUARD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fr-FR" sz="1900" dirty="0" smtClean="0"/>
              <a:t>Eric LARZILLIERE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fr-FR" sz="1900" dirty="0" smtClean="0"/>
              <a:t>Laurence LHOMME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fr-FR" sz="1900" dirty="0" smtClean="0"/>
              <a:t>Line ORRÉ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fr-FR" sz="1900" dirty="0" smtClean="0"/>
              <a:t>Martine SALMON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fr-FR" sz="1900" dirty="0" smtClean="0"/>
              <a:t>Charles SEVA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fr-FR" sz="1900" dirty="0" smtClean="0"/>
              <a:t>Valérie VINCENT</a:t>
            </a:r>
          </a:p>
          <a:p>
            <a:pPr marL="0" indent="0">
              <a:lnSpc>
                <a:spcPct val="90000"/>
              </a:lnSpc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18628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Des ressources fiables et institutionnelles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  <a:defRPr/>
            </a:pPr>
            <a:r>
              <a:rPr lang="fr-FR" dirty="0" smtClean="0"/>
              <a:t>textes </a:t>
            </a:r>
            <a:r>
              <a:rPr lang="fr-FR" dirty="0"/>
              <a:t>officiels (programmes, règlements d’examen, référentiel BTS</a:t>
            </a:r>
            <a:r>
              <a:rPr lang="fr-FR" dirty="0" smtClean="0"/>
              <a:t>) ;</a:t>
            </a:r>
            <a:endParaRPr lang="fr-FR" dirty="0"/>
          </a:p>
          <a:p>
            <a:pPr>
              <a:buFontTx/>
              <a:buChar char="•"/>
              <a:defRPr/>
            </a:pPr>
            <a:r>
              <a:rPr lang="fr-FR" dirty="0" smtClean="0"/>
              <a:t>documentation </a:t>
            </a:r>
            <a:r>
              <a:rPr lang="fr-FR" dirty="0"/>
              <a:t>officielle (documents </a:t>
            </a:r>
            <a:r>
              <a:rPr lang="fr-FR" dirty="0" smtClean="0"/>
              <a:t>ressources, </a:t>
            </a:r>
            <a:r>
              <a:rPr lang="fr-FR" dirty="0"/>
              <a:t>banques diverses</a:t>
            </a:r>
            <a:r>
              <a:rPr lang="fr-FR" dirty="0" smtClean="0"/>
              <a:t>) ;</a:t>
            </a:r>
            <a:endParaRPr lang="fr-FR" dirty="0"/>
          </a:p>
          <a:p>
            <a:pPr>
              <a:buFontTx/>
              <a:buChar char="•"/>
              <a:defRPr/>
            </a:pPr>
            <a:r>
              <a:rPr lang="fr-FR" dirty="0" smtClean="0"/>
              <a:t>ressource </a:t>
            </a:r>
            <a:r>
              <a:rPr lang="fr-FR" dirty="0"/>
              <a:t>institutionnelle de l’académie de Versailles : le serveur </a:t>
            </a:r>
            <a:r>
              <a:rPr lang="fr-FR" i="1" dirty="0" smtClean="0"/>
              <a:t>euler</a:t>
            </a:r>
            <a:r>
              <a:rPr lang="fr-FR" dirty="0" smtClean="0"/>
              <a:t>.</a:t>
            </a:r>
            <a:endParaRPr lang="fr-FR" dirty="0"/>
          </a:p>
          <a:p>
            <a:pPr>
              <a:defRPr/>
            </a:pPr>
            <a:endParaRPr lang="fr-FR" dirty="0"/>
          </a:p>
          <a:p>
            <a:pPr marL="0" indent="0">
              <a:buNone/>
              <a:defRPr/>
            </a:pPr>
            <a:r>
              <a:rPr lang="fr-FR" b="1" kern="0" dirty="0">
                <a:solidFill>
                  <a:srgbClr val="008000"/>
                </a:solidFill>
              </a:rPr>
              <a:t>Attention</a:t>
            </a:r>
            <a:r>
              <a:rPr lang="fr-FR" kern="0" dirty="0">
                <a:solidFill>
                  <a:srgbClr val="008000"/>
                </a:solidFill>
              </a:rPr>
              <a:t> : Gardez un esprit critique face aux manuels et aux sites i</a:t>
            </a:r>
            <a:r>
              <a:rPr lang="fr-FR" kern="0" dirty="0" smtClean="0">
                <a:solidFill>
                  <a:srgbClr val="008000"/>
                </a:solidFill>
              </a:rPr>
              <a:t>nternet </a:t>
            </a:r>
            <a:r>
              <a:rPr lang="fr-FR" kern="0" dirty="0">
                <a:solidFill>
                  <a:srgbClr val="008000"/>
                </a:solidFill>
              </a:rPr>
              <a:t>non </a:t>
            </a:r>
            <a:r>
              <a:rPr lang="fr-FR" kern="0" dirty="0" smtClean="0">
                <a:solidFill>
                  <a:srgbClr val="008000"/>
                </a:solidFill>
              </a:rPr>
              <a:t>institutionnels !</a:t>
            </a:r>
            <a:endParaRPr lang="fr-FR" kern="0" dirty="0">
              <a:solidFill>
                <a:srgbClr val="008000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420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solidFill>
                  <a:srgbClr val="C00000"/>
                </a:solidFill>
              </a:rPr>
              <a:t>Sitographie</a:t>
            </a:r>
            <a:r>
              <a:rPr lang="fr-FR" dirty="0" smtClean="0">
                <a:solidFill>
                  <a:srgbClr val="C00000"/>
                </a:solidFill>
              </a:rPr>
              <a:t> officielle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smtClean="0"/>
              <a:t>Sites de l’Éducation nationale :</a:t>
            </a:r>
          </a:p>
          <a:p>
            <a:r>
              <a:rPr lang="fr-FR" dirty="0">
                <a:hlinkClick r:id="rId2"/>
              </a:rPr>
              <a:t>http://www.education.gouv.fr/</a:t>
            </a:r>
            <a:endParaRPr lang="fr-FR" dirty="0"/>
          </a:p>
          <a:p>
            <a:r>
              <a:rPr lang="fr-FR" dirty="0">
                <a:hlinkClick r:id="rId3"/>
              </a:rPr>
              <a:t>http://</a:t>
            </a:r>
            <a:r>
              <a:rPr lang="fr-FR" dirty="0" smtClean="0">
                <a:hlinkClick r:id="rId3"/>
              </a:rPr>
              <a:t>eduscol.education.fr</a:t>
            </a:r>
            <a:endParaRPr lang="fr-FR" dirty="0" smtClean="0"/>
          </a:p>
          <a:p>
            <a:r>
              <a:rPr lang="fr-FR" dirty="0">
                <a:hlinkClick r:id="rId4"/>
              </a:rPr>
              <a:t>http://</a:t>
            </a:r>
            <a:r>
              <a:rPr lang="fr-FR" dirty="0" smtClean="0">
                <a:hlinkClick r:id="rId4"/>
              </a:rPr>
              <a:t>eduscol.education.fr/maths</a:t>
            </a:r>
            <a:r>
              <a:rPr lang="fr-FR" dirty="0" smtClean="0"/>
              <a:t>  </a:t>
            </a:r>
            <a:endParaRPr lang="fr-FR" dirty="0"/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Sites académiques :</a:t>
            </a:r>
          </a:p>
          <a:p>
            <a:r>
              <a:rPr lang="fr-FR" dirty="0">
                <a:hlinkClick r:id="rId5"/>
              </a:rPr>
              <a:t>http://www.ac-versailles.fr</a:t>
            </a:r>
            <a:endParaRPr lang="fr-FR" dirty="0"/>
          </a:p>
          <a:p>
            <a:r>
              <a:rPr lang="fr-FR" dirty="0">
                <a:hlinkClick r:id="rId5"/>
              </a:rPr>
              <a:t>http://euler.ac-versailles.fr</a:t>
            </a:r>
            <a:endParaRPr lang="fr-FR" dirty="0"/>
          </a:p>
          <a:p>
            <a:r>
              <a:rPr lang="fr-FR" dirty="0">
                <a:hlinkClick r:id="rId6"/>
              </a:rPr>
              <a:t>http://espe-versailles.fr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49879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Le site mathématique académique :</a:t>
            </a:r>
            <a:br>
              <a:rPr lang="fr-FR" dirty="0" smtClean="0">
                <a:solidFill>
                  <a:srgbClr val="C00000"/>
                </a:solidFill>
              </a:rPr>
            </a:br>
            <a:r>
              <a:rPr lang="fr-FR" dirty="0" smtClean="0">
                <a:solidFill>
                  <a:srgbClr val="C00000"/>
                </a:solidFill>
              </a:rPr>
              <a:t>un outil incontournable</a:t>
            </a:r>
          </a:p>
        </p:txBody>
      </p:sp>
      <p:pic>
        <p:nvPicPr>
          <p:cNvPr id="5" name="Image 4"/>
          <p:cNvPicPr/>
          <p:nvPr/>
        </p:nvPicPr>
        <p:blipFill rotWithShape="1">
          <a:blip r:embed="rId2"/>
          <a:srcRect l="6861" t="14917" r="7115" b="4847"/>
          <a:stretch/>
        </p:blipFill>
        <p:spPr bwMode="auto">
          <a:xfrm>
            <a:off x="467544" y="1772816"/>
            <a:ext cx="8064896" cy="489865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Les initiatives académiques en mathématiques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Olympiades </a:t>
            </a:r>
            <a:r>
              <a:rPr lang="fr-FR" dirty="0"/>
              <a:t>en première, en quatrième et par </a:t>
            </a:r>
            <a:r>
              <a:rPr lang="fr-FR" dirty="0" smtClean="0"/>
              <a:t>équipe ;</a:t>
            </a:r>
            <a:endParaRPr lang="fr-FR" dirty="0"/>
          </a:p>
          <a:p>
            <a:r>
              <a:rPr lang="fr-FR" dirty="0" smtClean="0"/>
              <a:t>Les stages de la </a:t>
            </a:r>
            <a:r>
              <a:rPr lang="fr-FR" dirty="0"/>
              <a:t>Pépinière </a:t>
            </a:r>
            <a:r>
              <a:rPr lang="fr-FR" dirty="0" smtClean="0"/>
              <a:t>académique ;</a:t>
            </a:r>
          </a:p>
          <a:p>
            <a:r>
              <a:rPr lang="fr-FR" dirty="0" smtClean="0"/>
              <a:t>La Course Aux Nombres ;</a:t>
            </a:r>
            <a:endParaRPr lang="fr-FR" dirty="0"/>
          </a:p>
          <a:p>
            <a:r>
              <a:rPr lang="fr-FR" dirty="0" smtClean="0"/>
              <a:t>Les partenariats et les liens avec INRIA, </a:t>
            </a:r>
            <a:r>
              <a:rPr lang="fr-FR" dirty="0" err="1" smtClean="0"/>
              <a:t>Digicosme</a:t>
            </a:r>
            <a:r>
              <a:rPr lang="fr-FR" dirty="0" smtClean="0"/>
              <a:t>, l’IHES</a:t>
            </a:r>
            <a:r>
              <a:rPr lang="fr-FR" dirty="0"/>
              <a:t> </a:t>
            </a:r>
            <a:r>
              <a:rPr lang="fr-FR" dirty="0" smtClean="0"/>
              <a:t>;</a:t>
            </a:r>
            <a:endParaRPr lang="fr-FR" dirty="0"/>
          </a:p>
          <a:p>
            <a:r>
              <a:rPr lang="fr-FR" dirty="0"/>
              <a:t>L</a:t>
            </a:r>
            <a:r>
              <a:rPr lang="fr-FR" dirty="0" smtClean="0"/>
              <a:t>a </a:t>
            </a:r>
            <a:r>
              <a:rPr lang="fr-FR" dirty="0"/>
              <a:t>semaine des </a:t>
            </a:r>
            <a:r>
              <a:rPr lang="fr-FR" dirty="0" smtClean="0"/>
              <a:t>mathématiques : </a:t>
            </a:r>
          </a:p>
          <a:p>
            <a:pPr marL="0" indent="0" algn="ctr">
              <a:buNone/>
            </a:pPr>
            <a:r>
              <a:rPr lang="fr-FR" dirty="0" smtClean="0"/>
              <a:t>du </a:t>
            </a:r>
            <a:r>
              <a:rPr lang="fr-FR" dirty="0"/>
              <a:t>11 au 15 mars </a:t>
            </a:r>
            <a:r>
              <a:rPr lang="fr-FR" dirty="0" smtClean="0"/>
              <a:t>2019. </a:t>
            </a:r>
          </a:p>
          <a:p>
            <a:pPr marL="0" indent="0">
              <a:buNone/>
            </a:pPr>
            <a:r>
              <a:rPr lang="fr-FR" dirty="0" smtClean="0"/>
              <a:t>Le </a:t>
            </a:r>
            <a:r>
              <a:rPr lang="fr-FR" dirty="0"/>
              <a:t>thème retenu cette année est </a:t>
            </a:r>
            <a:r>
              <a:rPr lang="fr-FR" b="1" dirty="0" smtClean="0"/>
              <a:t>«</a:t>
            </a:r>
            <a:r>
              <a:rPr lang="fr-FR" b="1" dirty="0"/>
              <a:t> Jouons ensemble aux mathématiques </a:t>
            </a:r>
            <a:r>
              <a:rPr lang="fr-FR" b="1" dirty="0" smtClean="0"/>
              <a:t>».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528" y="3933056"/>
            <a:ext cx="1371600" cy="119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361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Les réunions de rentrée mathématique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84784"/>
            <a:ext cx="8363272" cy="463217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210000"/>
              </a:lnSpc>
            </a:pPr>
            <a:r>
              <a:rPr lang="fr-FR" sz="2000" b="1" dirty="0" smtClean="0"/>
              <a:t>Jeudi 13 </a:t>
            </a:r>
            <a:r>
              <a:rPr lang="fr-FR" sz="2000" b="1" dirty="0"/>
              <a:t>septembre ST-CYR-L’ÉCOLE Lycée </a:t>
            </a:r>
            <a:r>
              <a:rPr lang="fr-FR" sz="2000" b="1" dirty="0" smtClean="0"/>
              <a:t>Mansart</a:t>
            </a:r>
            <a:r>
              <a:rPr lang="fr-FR" sz="2000" b="1" dirty="0"/>
              <a:t> </a:t>
            </a:r>
            <a:endParaRPr lang="fr-FR" sz="2000" dirty="0"/>
          </a:p>
          <a:p>
            <a:pPr>
              <a:lnSpc>
                <a:spcPct val="210000"/>
              </a:lnSpc>
            </a:pPr>
            <a:r>
              <a:rPr lang="fr-FR" sz="2000" b="1" dirty="0" smtClean="0"/>
              <a:t>Vendredi 14 </a:t>
            </a:r>
            <a:r>
              <a:rPr lang="fr-FR" sz="2000" b="1" dirty="0"/>
              <a:t>septembre ARPAJON Lycée René Cassin</a:t>
            </a:r>
            <a:endParaRPr lang="fr-FR" sz="2000" dirty="0"/>
          </a:p>
          <a:p>
            <a:pPr>
              <a:lnSpc>
                <a:spcPct val="210000"/>
              </a:lnSpc>
            </a:pPr>
            <a:r>
              <a:rPr lang="fr-FR" sz="2000" b="1" dirty="0" smtClean="0"/>
              <a:t>Lundi 17 </a:t>
            </a:r>
            <a:r>
              <a:rPr lang="fr-FR" sz="2000" b="1" dirty="0"/>
              <a:t>septembre DEUIL-LA-BARRE Lycée Camille Saint-Saëns</a:t>
            </a:r>
            <a:endParaRPr lang="fr-FR" sz="2000" dirty="0"/>
          </a:p>
          <a:p>
            <a:pPr>
              <a:lnSpc>
                <a:spcPct val="210000"/>
              </a:lnSpc>
            </a:pPr>
            <a:r>
              <a:rPr lang="fr-FR" sz="2000" b="1" dirty="0" smtClean="0"/>
              <a:t>Mardi 18 </a:t>
            </a:r>
            <a:r>
              <a:rPr lang="fr-FR" sz="2000" b="1" dirty="0"/>
              <a:t>septembre POISSY Lycée Charles de Gaulle</a:t>
            </a:r>
            <a:endParaRPr lang="fr-FR" sz="2000" dirty="0"/>
          </a:p>
          <a:p>
            <a:pPr>
              <a:lnSpc>
                <a:spcPct val="210000"/>
              </a:lnSpc>
            </a:pPr>
            <a:r>
              <a:rPr lang="fr-FR" sz="2000" b="1" dirty="0" smtClean="0"/>
              <a:t>Jeudi 20 </a:t>
            </a:r>
            <a:r>
              <a:rPr lang="fr-FR" sz="2000" b="1" dirty="0"/>
              <a:t>septembre JOUY-LE-MOUTIER Lycée de l’</a:t>
            </a:r>
            <a:r>
              <a:rPr lang="fr-FR" sz="2000" b="1" dirty="0" err="1"/>
              <a:t>Hautil</a:t>
            </a:r>
            <a:endParaRPr lang="fr-FR" sz="2000" dirty="0"/>
          </a:p>
          <a:p>
            <a:pPr>
              <a:lnSpc>
                <a:spcPct val="210000"/>
              </a:lnSpc>
            </a:pPr>
            <a:r>
              <a:rPr lang="fr-FR" sz="2000" b="1" dirty="0" smtClean="0"/>
              <a:t>Vendredi 21 </a:t>
            </a:r>
            <a:r>
              <a:rPr lang="fr-FR" sz="2000" b="1" dirty="0"/>
              <a:t>septembre BOULOGNE-BILLANCOURT  Lycée Jacques Prévert</a:t>
            </a:r>
            <a:endParaRPr lang="fr-FR" sz="2000" dirty="0"/>
          </a:p>
          <a:p>
            <a:endParaRPr lang="fr-FR" sz="1800" dirty="0"/>
          </a:p>
          <a:p>
            <a:pPr marL="0" indent="0">
              <a:buNone/>
            </a:pPr>
            <a:r>
              <a:rPr lang="fr-FR" sz="2000" dirty="0"/>
              <a:t>Ces </a:t>
            </a:r>
            <a:r>
              <a:rPr lang="fr-FR" sz="2000" dirty="0" smtClean="0"/>
              <a:t>réunions débutent </a:t>
            </a:r>
            <a:r>
              <a:rPr lang="fr-FR" sz="2000" dirty="0"/>
              <a:t>à 15 </a:t>
            </a:r>
            <a:r>
              <a:rPr lang="fr-FR" sz="2000" dirty="0" smtClean="0"/>
              <a:t>h</a:t>
            </a:r>
            <a:r>
              <a:rPr lang="fr-FR" sz="2000" dirty="0"/>
              <a:t> </a:t>
            </a:r>
            <a:r>
              <a:rPr lang="fr-FR" sz="2000" dirty="0" smtClean="0"/>
              <a:t>30.</a:t>
            </a:r>
            <a:endParaRPr lang="fr-FR" sz="1800" dirty="0" smtClean="0"/>
          </a:p>
          <a:p>
            <a:pPr marL="0" indent="0">
              <a:buNone/>
            </a:pPr>
            <a:r>
              <a:rPr lang="fr-FR" sz="2000" dirty="0" smtClean="0"/>
              <a:t>Les </a:t>
            </a:r>
            <a:r>
              <a:rPr lang="fr-FR" sz="2000" dirty="0"/>
              <a:t>inscriptions sont à faire </a:t>
            </a:r>
            <a:r>
              <a:rPr lang="fr-FR" sz="2000" dirty="0" smtClean="0"/>
              <a:t>à l’adresse :</a:t>
            </a:r>
          </a:p>
          <a:p>
            <a:pPr marL="0" indent="0" algn="ctr">
              <a:buNone/>
            </a:pPr>
            <a:r>
              <a:rPr lang="fr-FR" b="1" u="sng" dirty="0" smtClean="0">
                <a:hlinkClick r:id="rId2"/>
              </a:rPr>
              <a:t>https</a:t>
            </a:r>
            <a:r>
              <a:rPr lang="fr-FR" b="1" u="sng" dirty="0">
                <a:hlinkClick r:id="rId2"/>
              </a:rPr>
              <a:t>://</a:t>
            </a:r>
            <a:r>
              <a:rPr lang="fr-FR" b="1" u="sng" dirty="0" smtClean="0">
                <a:hlinkClick r:id="rId2"/>
              </a:rPr>
              <a:t>edu-sondage.ac-versailles.fr/index.php/816119?lang=fr</a:t>
            </a:r>
            <a:r>
              <a:rPr lang="fr-FR" b="1" dirty="0" smtClean="0"/>
              <a:t> 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377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6000" dirty="0">
                <a:solidFill>
                  <a:srgbClr val="C00000"/>
                </a:solidFill>
              </a:rPr>
              <a:t>Félicitations</a:t>
            </a:r>
            <a:br>
              <a:rPr lang="fr-FR" sz="6000" dirty="0">
                <a:solidFill>
                  <a:srgbClr val="C00000"/>
                </a:solidFill>
              </a:rPr>
            </a:br>
            <a:r>
              <a:rPr lang="fr-FR" sz="6000" dirty="0">
                <a:solidFill>
                  <a:srgbClr val="C00000"/>
                </a:solidFill>
              </a:rPr>
              <a:t>et bienvenue </a:t>
            </a:r>
            <a:br>
              <a:rPr lang="fr-FR" sz="6000" dirty="0">
                <a:solidFill>
                  <a:srgbClr val="C00000"/>
                </a:solidFill>
              </a:rPr>
            </a:br>
            <a:r>
              <a:rPr lang="fr-FR" sz="6000" dirty="0">
                <a:solidFill>
                  <a:srgbClr val="C00000"/>
                </a:solidFill>
              </a:rPr>
              <a:t>dans l’académie </a:t>
            </a:r>
            <a:br>
              <a:rPr lang="fr-FR" sz="6000" dirty="0">
                <a:solidFill>
                  <a:srgbClr val="C00000"/>
                </a:solidFill>
              </a:rPr>
            </a:br>
            <a:r>
              <a:rPr lang="fr-FR" sz="6000" dirty="0">
                <a:solidFill>
                  <a:srgbClr val="C00000"/>
                </a:solidFill>
              </a:rPr>
              <a:t>de Versailles !</a:t>
            </a:r>
          </a:p>
        </p:txBody>
      </p:sp>
    </p:spTree>
    <p:extLst>
      <p:ext uri="{BB962C8B-B14F-4D97-AF65-F5344CB8AC3E}">
        <p14:creationId xmlns:p14="http://schemas.microsoft.com/office/powerpoint/2010/main" val="323831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0677488"/>
              </p:ext>
            </p:extLst>
          </p:nvPr>
        </p:nvGraphicFramePr>
        <p:xfrm>
          <a:off x="395536" y="476674"/>
          <a:ext cx="8280920" cy="612067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74461"/>
                <a:gridCol w="5706459"/>
              </a:tblGrid>
              <a:tr h="7894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solidFill>
                            <a:schemeClr val="bg1"/>
                          </a:solidFill>
                          <a:effectLst/>
                        </a:rPr>
                        <a:t>Salles</a:t>
                      </a:r>
                      <a:endParaRPr lang="fr-FR" sz="2800" dirty="0">
                        <a:solidFill>
                          <a:schemeClr val="bg1"/>
                        </a:solidFill>
                        <a:effectLst/>
                        <a:latin typeface="Arial"/>
                        <a:ea typeface="ＭＳ ゴシック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  <a:effectLst/>
                        </a:rPr>
                        <a:t>Répartition des stagiaires</a:t>
                      </a:r>
                      <a:endParaRPr lang="fr-FR" sz="2800" dirty="0">
                        <a:solidFill>
                          <a:schemeClr val="bg1"/>
                        </a:solidFill>
                        <a:effectLst/>
                        <a:latin typeface="Arial"/>
                        <a:ea typeface="ＭＳ ゴシック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8885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200" dirty="0" smtClean="0">
                          <a:solidFill>
                            <a:srgbClr val="000090"/>
                          </a:solidFill>
                          <a:effectLst/>
                        </a:rPr>
                        <a:t>F 113bis</a:t>
                      </a:r>
                      <a:endParaRPr lang="fr-FR" sz="3200" dirty="0">
                        <a:solidFill>
                          <a:srgbClr val="000090"/>
                        </a:solidFill>
                        <a:effectLst/>
                        <a:latin typeface="Arial"/>
                        <a:ea typeface="ＭＳ ゴシック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200" b="1" dirty="0" smtClean="0">
                          <a:solidFill>
                            <a:srgbClr val="000090"/>
                          </a:solidFill>
                          <a:effectLst/>
                        </a:rPr>
                        <a:t>FSTG (temps complet)</a:t>
                      </a:r>
                      <a:endParaRPr lang="fr-FR" sz="3200" b="1" dirty="0">
                        <a:solidFill>
                          <a:srgbClr val="000090"/>
                        </a:solidFill>
                        <a:effectLst/>
                        <a:latin typeface="+mn-lt"/>
                        <a:ea typeface="ＭＳ ゴシック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8885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200" dirty="0" smtClean="0">
                          <a:solidFill>
                            <a:srgbClr val="000090"/>
                          </a:solidFill>
                          <a:effectLst/>
                        </a:rPr>
                        <a:t>F 113</a:t>
                      </a:r>
                      <a:endParaRPr lang="fr-FR" sz="3200" dirty="0">
                        <a:solidFill>
                          <a:srgbClr val="000090"/>
                        </a:solidFill>
                        <a:effectLst/>
                        <a:latin typeface="Arial"/>
                        <a:ea typeface="ＭＳ ゴシック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 smtClean="0">
                          <a:solidFill>
                            <a:srgbClr val="000090"/>
                          </a:solidFill>
                          <a:effectLst/>
                        </a:rPr>
                        <a:t>PSTG </a:t>
                      </a:r>
                      <a:r>
                        <a:rPr lang="fr-FR" sz="3200" b="1" dirty="0" smtClean="0">
                          <a:solidFill>
                            <a:srgbClr val="000090"/>
                          </a:solidFill>
                          <a:effectLst/>
                        </a:rPr>
                        <a:t>A</a:t>
                      </a:r>
                      <a:r>
                        <a:rPr lang="fr-FR" sz="3200" dirty="0" smtClean="0">
                          <a:solidFill>
                            <a:srgbClr val="000090"/>
                          </a:solidFill>
                          <a:effectLst/>
                        </a:rPr>
                        <a:t> et </a:t>
                      </a:r>
                      <a:r>
                        <a:rPr lang="fr-FR" sz="3200" b="1" dirty="0" smtClean="0">
                          <a:solidFill>
                            <a:srgbClr val="000090"/>
                          </a:solidFill>
                          <a:effectLst/>
                        </a:rPr>
                        <a:t>B</a:t>
                      </a:r>
                      <a:endParaRPr lang="fr-FR" sz="3200" b="1" dirty="0" smtClean="0">
                        <a:solidFill>
                          <a:srgbClr val="000090"/>
                        </a:solidFill>
                        <a:effectLst/>
                        <a:latin typeface="+mn-lt"/>
                        <a:ea typeface="ＭＳ ゴシック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8885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200" smtClean="0">
                          <a:solidFill>
                            <a:srgbClr val="000090"/>
                          </a:solidFill>
                          <a:effectLst/>
                        </a:rPr>
                        <a:t>F 210</a:t>
                      </a:r>
                      <a:endParaRPr lang="fr-FR" sz="3200" dirty="0">
                        <a:solidFill>
                          <a:srgbClr val="000090"/>
                        </a:solidFill>
                        <a:effectLst/>
                        <a:latin typeface="Arial"/>
                        <a:ea typeface="ＭＳ ゴシック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rgbClr val="000090"/>
                          </a:solidFill>
                          <a:effectLst/>
                        </a:rPr>
                        <a:t>PSTG </a:t>
                      </a:r>
                      <a:r>
                        <a:rPr lang="fr-FR" sz="3200" b="1" dirty="0" smtClean="0">
                          <a:solidFill>
                            <a:srgbClr val="000090"/>
                          </a:solidFill>
                          <a:effectLst/>
                        </a:rPr>
                        <a:t>C</a:t>
                      </a:r>
                      <a:r>
                        <a:rPr lang="fr-FR" sz="3200" dirty="0" smtClean="0">
                          <a:solidFill>
                            <a:srgbClr val="000090"/>
                          </a:solidFill>
                          <a:effectLst/>
                        </a:rPr>
                        <a:t> et </a:t>
                      </a:r>
                      <a:r>
                        <a:rPr lang="fr-FR" sz="3200" b="1" dirty="0" smtClean="0">
                          <a:solidFill>
                            <a:srgbClr val="000090"/>
                          </a:solidFill>
                          <a:effectLst/>
                        </a:rPr>
                        <a:t>D</a:t>
                      </a:r>
                      <a:endParaRPr lang="fr-FR" sz="3200" b="1" dirty="0">
                        <a:solidFill>
                          <a:srgbClr val="000090"/>
                        </a:solidFill>
                        <a:effectLst/>
                        <a:latin typeface="Arial"/>
                        <a:ea typeface="ＭＳ ゴシック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8885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200" dirty="0" smtClean="0">
                          <a:solidFill>
                            <a:srgbClr val="000090"/>
                          </a:solidFill>
                          <a:effectLst/>
                        </a:rPr>
                        <a:t>F 217</a:t>
                      </a:r>
                      <a:endParaRPr lang="fr-FR" sz="3200" dirty="0">
                        <a:solidFill>
                          <a:srgbClr val="000090"/>
                        </a:solidFill>
                        <a:effectLst/>
                        <a:latin typeface="Arial"/>
                        <a:ea typeface="ＭＳ ゴシック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rgbClr val="000090"/>
                          </a:solidFill>
                          <a:effectLst/>
                        </a:rPr>
                        <a:t>PSTG de </a:t>
                      </a:r>
                      <a:r>
                        <a:rPr lang="fr-FR" sz="3200" b="1" dirty="0" smtClean="0">
                          <a:solidFill>
                            <a:srgbClr val="000090"/>
                          </a:solidFill>
                          <a:effectLst/>
                        </a:rPr>
                        <a:t>E</a:t>
                      </a:r>
                      <a:r>
                        <a:rPr lang="fr-FR" sz="3200" dirty="0" smtClean="0">
                          <a:solidFill>
                            <a:srgbClr val="000090"/>
                          </a:solidFill>
                          <a:effectLst/>
                        </a:rPr>
                        <a:t> </a:t>
                      </a:r>
                      <a:r>
                        <a:rPr lang="fr-FR" sz="3200" dirty="0">
                          <a:solidFill>
                            <a:srgbClr val="000090"/>
                          </a:solidFill>
                          <a:effectLst/>
                        </a:rPr>
                        <a:t>à </a:t>
                      </a:r>
                      <a:r>
                        <a:rPr lang="fr-FR" sz="3200" b="1" dirty="0" smtClean="0">
                          <a:solidFill>
                            <a:srgbClr val="000090"/>
                          </a:solidFill>
                          <a:effectLst/>
                        </a:rPr>
                        <a:t>L</a:t>
                      </a:r>
                      <a:endParaRPr lang="fr-FR" sz="3200" b="1" dirty="0">
                        <a:solidFill>
                          <a:srgbClr val="000090"/>
                        </a:solidFill>
                        <a:effectLst/>
                        <a:latin typeface="Arial"/>
                        <a:ea typeface="ＭＳ ゴシック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8885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200" dirty="0" smtClean="0">
                          <a:solidFill>
                            <a:srgbClr val="000090"/>
                          </a:solidFill>
                          <a:effectLst/>
                        </a:rPr>
                        <a:t>F 249</a:t>
                      </a:r>
                      <a:endParaRPr lang="fr-FR" sz="3200" dirty="0">
                        <a:solidFill>
                          <a:srgbClr val="000090"/>
                        </a:solidFill>
                        <a:effectLst/>
                        <a:latin typeface="Arial"/>
                        <a:ea typeface="ＭＳ ゴシック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rgbClr val="000090"/>
                          </a:solidFill>
                          <a:effectLst/>
                        </a:rPr>
                        <a:t>PSTG de </a:t>
                      </a:r>
                      <a:r>
                        <a:rPr lang="fr-FR" sz="3200" b="1" dirty="0" smtClean="0">
                          <a:solidFill>
                            <a:srgbClr val="000090"/>
                          </a:solidFill>
                          <a:effectLst/>
                        </a:rPr>
                        <a:t>M</a:t>
                      </a:r>
                      <a:r>
                        <a:rPr lang="fr-FR" sz="3200" dirty="0" smtClean="0">
                          <a:solidFill>
                            <a:srgbClr val="000090"/>
                          </a:solidFill>
                          <a:effectLst/>
                        </a:rPr>
                        <a:t> </a:t>
                      </a:r>
                      <a:r>
                        <a:rPr lang="fr-FR" sz="3200" dirty="0">
                          <a:solidFill>
                            <a:srgbClr val="000090"/>
                          </a:solidFill>
                          <a:effectLst/>
                        </a:rPr>
                        <a:t>à </a:t>
                      </a:r>
                      <a:r>
                        <a:rPr lang="fr-FR" sz="3200" b="1" dirty="0" smtClean="0">
                          <a:solidFill>
                            <a:srgbClr val="000090"/>
                          </a:solidFill>
                          <a:effectLst/>
                        </a:rPr>
                        <a:t>P</a:t>
                      </a:r>
                      <a:endParaRPr lang="fr-FR" sz="3200" b="1" dirty="0">
                        <a:solidFill>
                          <a:srgbClr val="000090"/>
                        </a:solidFill>
                        <a:effectLst/>
                        <a:latin typeface="Arial"/>
                        <a:ea typeface="ＭＳ ゴシック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8885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200" dirty="0" smtClean="0">
                          <a:solidFill>
                            <a:srgbClr val="000090"/>
                          </a:solidFill>
                          <a:effectLst/>
                        </a:rPr>
                        <a:t>F 250</a:t>
                      </a:r>
                      <a:endParaRPr lang="fr-FR" sz="3200" dirty="0">
                        <a:solidFill>
                          <a:srgbClr val="000090"/>
                        </a:solidFill>
                        <a:effectLst/>
                        <a:latin typeface="Arial"/>
                        <a:ea typeface="ＭＳ ゴシック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200" dirty="0" smtClean="0">
                          <a:solidFill>
                            <a:srgbClr val="000090"/>
                          </a:solidFill>
                          <a:effectLst/>
                        </a:rPr>
                        <a:t>PSTG de </a:t>
                      </a:r>
                      <a:r>
                        <a:rPr lang="fr-FR" sz="3200" b="1" dirty="0" smtClean="0">
                          <a:solidFill>
                            <a:srgbClr val="000090"/>
                          </a:solidFill>
                          <a:effectLst/>
                        </a:rPr>
                        <a:t>Q</a:t>
                      </a:r>
                      <a:r>
                        <a:rPr lang="fr-FR" sz="3200" dirty="0" smtClean="0">
                          <a:solidFill>
                            <a:srgbClr val="000090"/>
                          </a:solidFill>
                          <a:effectLst/>
                        </a:rPr>
                        <a:t> à </a:t>
                      </a:r>
                      <a:r>
                        <a:rPr lang="fr-FR" sz="3200" b="1" dirty="0" smtClean="0">
                          <a:solidFill>
                            <a:srgbClr val="000090"/>
                          </a:solidFill>
                          <a:effectLst/>
                        </a:rPr>
                        <a:t>Z</a:t>
                      </a:r>
                      <a:endParaRPr lang="fr-FR" sz="3200" b="1" dirty="0">
                        <a:solidFill>
                          <a:srgbClr val="000090"/>
                        </a:solidFill>
                        <a:effectLst/>
                        <a:latin typeface="+mn-lt"/>
                        <a:ea typeface="ＭＳ ゴシック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78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C00000"/>
                </a:solidFill>
              </a:rPr>
              <a:t>Votre prise de fonction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8457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fr-FR" dirty="0" smtClean="0"/>
              <a:t>Vous arrivez dans un établissement.</a:t>
            </a:r>
          </a:p>
          <a:p>
            <a:pPr marL="0" indent="0" algn="just">
              <a:buNone/>
            </a:pPr>
            <a:endParaRPr lang="fr-FR" sz="1800" dirty="0" smtClean="0"/>
          </a:p>
          <a:p>
            <a:pPr marL="0" indent="0" algn="just">
              <a:buNone/>
            </a:pPr>
            <a:r>
              <a:rPr lang="fr-FR" dirty="0" smtClean="0"/>
              <a:t>Quelques moments-clefs :</a:t>
            </a:r>
          </a:p>
          <a:p>
            <a:pPr marL="0" indent="0" algn="just">
              <a:buNone/>
            </a:pPr>
            <a:endParaRPr lang="fr-FR" sz="1200" dirty="0" smtClean="0"/>
          </a:p>
          <a:p>
            <a:pPr algn="just"/>
            <a:r>
              <a:rPr lang="fr-FR" b="1" dirty="0"/>
              <a:t>mardi 28 août </a:t>
            </a:r>
            <a:r>
              <a:rPr lang="fr-FR" dirty="0"/>
              <a:t>accueil </a:t>
            </a:r>
            <a:r>
              <a:rPr lang="fr-FR" dirty="0" smtClean="0"/>
              <a:t>en ESPE : tous les stagiaires, </a:t>
            </a:r>
            <a:r>
              <a:rPr lang="fr-FR" dirty="0"/>
              <a:t>étudiants à l’ESPE de </a:t>
            </a:r>
            <a:r>
              <a:rPr lang="fr-FR" dirty="0" smtClean="0"/>
              <a:t>Versailles, vont sur le site universitaire d’ORSAY ;</a:t>
            </a:r>
          </a:p>
          <a:p>
            <a:pPr algn="just"/>
            <a:endParaRPr lang="fr-FR" sz="1000" dirty="0" smtClean="0"/>
          </a:p>
          <a:p>
            <a:pPr algn="just"/>
            <a:r>
              <a:rPr lang="fr-FR" b="1" dirty="0"/>
              <a:t>mercredi 29 août </a:t>
            </a:r>
            <a:r>
              <a:rPr lang="fr-FR" dirty="0"/>
              <a:t>accueil </a:t>
            </a:r>
            <a:r>
              <a:rPr lang="fr-FR" dirty="0" smtClean="0"/>
              <a:t>en établissement par le chef d’établissement et le tuteur académique;</a:t>
            </a:r>
          </a:p>
          <a:p>
            <a:pPr algn="just"/>
            <a:endParaRPr lang="fr-FR" sz="1000" dirty="0" smtClean="0"/>
          </a:p>
          <a:p>
            <a:pPr algn="just"/>
            <a:r>
              <a:rPr lang="fr-FR" b="1" dirty="0" smtClean="0"/>
              <a:t>jeudi </a:t>
            </a:r>
            <a:r>
              <a:rPr lang="fr-FR" b="1" dirty="0"/>
              <a:t>30 août </a:t>
            </a:r>
            <a:r>
              <a:rPr lang="fr-FR" dirty="0"/>
              <a:t>pour </a:t>
            </a:r>
            <a:r>
              <a:rPr lang="fr-FR" dirty="0" smtClean="0"/>
              <a:t>les </a:t>
            </a:r>
            <a:r>
              <a:rPr lang="fr-FR" b="1" dirty="0" smtClean="0"/>
              <a:t>stagiaires à mi-temps </a:t>
            </a:r>
            <a:r>
              <a:rPr lang="fr-FR" dirty="0" smtClean="0"/>
              <a:t>(PSTG), journée de formation en ESPE (sur site d’affectation) ;</a:t>
            </a:r>
          </a:p>
          <a:p>
            <a:pPr algn="just"/>
            <a:endParaRPr lang="fr-FR" sz="1100" dirty="0" smtClean="0"/>
          </a:p>
          <a:p>
            <a:pPr algn="just"/>
            <a:r>
              <a:rPr lang="fr-FR" b="1" dirty="0"/>
              <a:t>vendredi 31 </a:t>
            </a:r>
            <a:r>
              <a:rPr lang="fr-FR" b="1" dirty="0" smtClean="0"/>
              <a:t>août </a:t>
            </a:r>
            <a:r>
              <a:rPr lang="fr-FR" dirty="0" smtClean="0"/>
              <a:t>prérentrée des enseignants ;</a:t>
            </a:r>
          </a:p>
          <a:p>
            <a:pPr algn="just"/>
            <a:endParaRPr lang="fr-FR" sz="1100" dirty="0" smtClean="0"/>
          </a:p>
          <a:p>
            <a:pPr algn="just"/>
            <a:r>
              <a:rPr lang="fr-FR" b="1" dirty="0"/>
              <a:t>lundi 3 </a:t>
            </a:r>
            <a:r>
              <a:rPr lang="fr-FR" b="1" dirty="0" smtClean="0"/>
              <a:t>septembre </a:t>
            </a:r>
            <a:r>
              <a:rPr lang="fr-FR" dirty="0" smtClean="0"/>
              <a:t>: rentrée scolaire des élèves  (vous êtes tous concernés, même si vous n’êtes pas professeur principal) ;</a:t>
            </a:r>
          </a:p>
          <a:p>
            <a:pPr algn="just"/>
            <a:endParaRPr lang="fr-FR" sz="1100" dirty="0" smtClean="0"/>
          </a:p>
          <a:p>
            <a:pPr algn="just"/>
            <a:r>
              <a:rPr lang="fr-FR" dirty="0" smtClean="0"/>
              <a:t>début des cours.</a:t>
            </a:r>
          </a:p>
          <a:p>
            <a:pPr algn="just"/>
            <a:endParaRPr lang="fr-FR" dirty="0" smtClean="0"/>
          </a:p>
          <a:p>
            <a:pPr marL="0" indent="0" algn="just">
              <a:buNone/>
            </a:pPr>
            <a:r>
              <a:rPr lang="fr-FR" dirty="0">
                <a:solidFill>
                  <a:srgbClr val="FF0000"/>
                </a:solidFill>
              </a:rPr>
              <a:t>Si cela n’est pas déjà fait, prenez contact avec votre établissement avant l’accueil par le </a:t>
            </a:r>
            <a:r>
              <a:rPr lang="fr-FR" dirty="0" smtClean="0">
                <a:solidFill>
                  <a:srgbClr val="FF0000"/>
                </a:solidFill>
              </a:rPr>
              <a:t>tuteur académique.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1944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C00000"/>
                </a:solidFill>
              </a:rPr>
              <a:t>Un fonctionnaire stagiaire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Vous êtes </a:t>
            </a:r>
            <a:r>
              <a:rPr lang="fr-FR" sz="2800" b="1" dirty="0" smtClean="0"/>
              <a:t>fonctionnaire</a:t>
            </a:r>
            <a:r>
              <a:rPr lang="fr-FR" dirty="0" smtClean="0"/>
              <a:t>.</a:t>
            </a:r>
          </a:p>
          <a:p>
            <a:pPr marL="179388" indent="0" algn="ctr">
              <a:buNone/>
            </a:pPr>
            <a:r>
              <a:rPr lang="fr-FR" dirty="0" smtClean="0"/>
              <a:t>À ce titre, vous avez des droits et des devoirs.</a:t>
            </a:r>
          </a:p>
          <a:p>
            <a:pPr marL="0" indent="0">
              <a:buNone/>
            </a:pPr>
            <a:endParaRPr lang="fr-FR" sz="1900" dirty="0" smtClean="0"/>
          </a:p>
          <a:p>
            <a:pPr marL="0" indent="0">
              <a:buNone/>
            </a:pPr>
            <a:r>
              <a:rPr lang="fr-FR" dirty="0" smtClean="0"/>
              <a:t>Vous êtes </a:t>
            </a:r>
            <a:r>
              <a:rPr lang="fr-FR" sz="2800" b="1" dirty="0" smtClean="0"/>
              <a:t>stagiaire</a:t>
            </a:r>
            <a:r>
              <a:rPr lang="fr-FR" dirty="0"/>
              <a:t>.</a:t>
            </a:r>
          </a:p>
          <a:p>
            <a:pPr marL="179388" indent="0" algn="just">
              <a:buNone/>
            </a:pPr>
            <a:r>
              <a:rPr lang="fr-FR" dirty="0" smtClean="0"/>
              <a:t>Quel que soit votre statut,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vous avez une obligation de formation</a:t>
            </a:r>
            <a:r>
              <a:rPr lang="fr-FR" dirty="0" smtClean="0"/>
              <a:t>, qui se poursuivra </a:t>
            </a:r>
            <a:r>
              <a:rPr lang="fr-FR" kern="0" dirty="0" smtClean="0"/>
              <a:t>pendant toute cette </a:t>
            </a:r>
            <a:r>
              <a:rPr lang="fr-FR" kern="0" dirty="0"/>
              <a:t>année de </a:t>
            </a:r>
            <a:r>
              <a:rPr lang="fr-FR" kern="0" dirty="0" smtClean="0"/>
              <a:t>professionnalisation :</a:t>
            </a:r>
            <a:endParaRPr lang="fr-FR" kern="0" dirty="0"/>
          </a:p>
          <a:p>
            <a:pPr marL="449263" indent="-184150" algn="just"/>
            <a:r>
              <a:rPr lang="fr-FR" kern="0" dirty="0"/>
              <a:t>d</a:t>
            </a:r>
            <a:r>
              <a:rPr lang="fr-FR" kern="0" dirty="0" smtClean="0"/>
              <a:t>ans votre établissement, accompagné par un tuteur académique ;</a:t>
            </a:r>
            <a:endParaRPr lang="fr-FR" kern="0" dirty="0"/>
          </a:p>
          <a:p>
            <a:pPr marL="449263" indent="-184150" algn="just"/>
            <a:r>
              <a:rPr lang="fr-FR" kern="0" dirty="0" smtClean="0"/>
              <a:t>en ESP</a:t>
            </a:r>
            <a:r>
              <a:rPr lang="fr-FR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fr-FR" kern="0" dirty="0"/>
              <a:t> </a:t>
            </a:r>
            <a:r>
              <a:rPr lang="fr-FR" kern="0" dirty="0" smtClean="0"/>
              <a:t>(avec inscription obligatoire dans une université partenaire) et/ou en académie, organisée par la DAFPA.</a:t>
            </a:r>
          </a:p>
          <a:p>
            <a:pPr marL="0" indent="0">
              <a:buNone/>
            </a:pPr>
            <a:endParaRPr lang="fr-FR" sz="1300" kern="0" dirty="0" smtClean="0">
              <a:solidFill>
                <a:srgbClr val="FF0000"/>
              </a:solidFill>
            </a:endParaRPr>
          </a:p>
          <a:p>
            <a:pPr marL="0" indent="179388">
              <a:buNone/>
            </a:pPr>
            <a:endParaRPr lang="fr-FR" kern="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4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Avec qui allez-vous travailler dans l’établissement ?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fr-FR" sz="800" dirty="0" smtClean="0"/>
          </a:p>
          <a:p>
            <a:pPr>
              <a:buNone/>
            </a:pPr>
            <a:r>
              <a:rPr lang="fr-FR" dirty="0" smtClean="0"/>
              <a:t>Vous </a:t>
            </a:r>
            <a:r>
              <a:rPr lang="fr-FR" dirty="0"/>
              <a:t>avez </a:t>
            </a:r>
            <a:r>
              <a:rPr lang="fr-FR" b="1" dirty="0"/>
              <a:t>un</a:t>
            </a:r>
            <a:r>
              <a:rPr lang="fr-FR" dirty="0"/>
              <a:t> </a:t>
            </a:r>
            <a:r>
              <a:rPr lang="fr-FR" b="1" dirty="0"/>
              <a:t>seul</a:t>
            </a:r>
            <a:r>
              <a:rPr lang="fr-FR" dirty="0"/>
              <a:t> supérieur </a:t>
            </a:r>
            <a:r>
              <a:rPr lang="fr-FR" dirty="0" smtClean="0"/>
              <a:t>hiérarchique : </a:t>
            </a:r>
            <a:endParaRPr lang="fr-FR" dirty="0"/>
          </a:p>
          <a:p>
            <a:pPr algn="ctr">
              <a:buNone/>
            </a:pPr>
            <a:endParaRPr lang="fr-FR" sz="1000" dirty="0" smtClean="0"/>
          </a:p>
          <a:p>
            <a:pPr algn="ctr">
              <a:buNone/>
            </a:pPr>
            <a:r>
              <a:rPr lang="fr-FR" b="1" dirty="0" smtClean="0"/>
              <a:t>le </a:t>
            </a:r>
            <a:r>
              <a:rPr lang="fr-FR" b="1" dirty="0"/>
              <a:t>chef </a:t>
            </a:r>
            <a:r>
              <a:rPr lang="fr-FR" b="1" dirty="0" smtClean="0"/>
              <a:t>d’établissement</a:t>
            </a:r>
            <a:r>
              <a:rPr lang="fr-FR" dirty="0" smtClean="0"/>
              <a:t>.</a:t>
            </a:r>
            <a:endParaRPr lang="fr-FR" dirty="0"/>
          </a:p>
          <a:p>
            <a:endParaRPr lang="fr-FR" sz="2000" dirty="0" smtClean="0"/>
          </a:p>
          <a:p>
            <a:pPr>
              <a:buNone/>
            </a:pPr>
            <a:r>
              <a:rPr lang="fr-FR" dirty="0"/>
              <a:t>Ne restez pas isolé, </a:t>
            </a:r>
            <a:r>
              <a:rPr lang="fr-FR" b="1" dirty="0"/>
              <a:t>travaillez en </a:t>
            </a:r>
            <a:r>
              <a:rPr lang="fr-FR" b="1" dirty="0" smtClean="0"/>
              <a:t>équipe</a:t>
            </a:r>
            <a:r>
              <a:rPr lang="fr-FR" dirty="0" smtClean="0"/>
              <a:t> :</a:t>
            </a:r>
            <a:endParaRPr lang="fr-FR" dirty="0"/>
          </a:p>
          <a:p>
            <a:r>
              <a:rPr lang="fr-FR" dirty="0"/>
              <a:t>avec le </a:t>
            </a:r>
            <a:r>
              <a:rPr lang="fr-FR" dirty="0" smtClean="0"/>
              <a:t>tuteur académique ;</a:t>
            </a:r>
            <a:endParaRPr lang="fr-FR" dirty="0"/>
          </a:p>
          <a:p>
            <a:r>
              <a:rPr lang="fr-FR" dirty="0"/>
              <a:t>avec l’équipe </a:t>
            </a:r>
            <a:r>
              <a:rPr lang="fr-FR" dirty="0" smtClean="0"/>
              <a:t>disciplinaire ;</a:t>
            </a:r>
            <a:endParaRPr lang="fr-FR" dirty="0"/>
          </a:p>
          <a:p>
            <a:r>
              <a:rPr lang="fr-FR" dirty="0"/>
              <a:t>avec l’équipe de la vie </a:t>
            </a:r>
            <a:r>
              <a:rPr lang="fr-FR" dirty="0" smtClean="0"/>
              <a:t>scolaire ;</a:t>
            </a:r>
            <a:endParaRPr lang="fr-FR" dirty="0"/>
          </a:p>
          <a:p>
            <a:r>
              <a:rPr lang="fr-FR" dirty="0"/>
              <a:t>avec l’équipe pédagogique de chaque classe</a:t>
            </a:r>
            <a:r>
              <a:rPr lang="fr-FR" dirty="0" smtClean="0"/>
              <a:t>.</a:t>
            </a:r>
          </a:p>
          <a:p>
            <a:endParaRPr lang="fr-FR" sz="2000" dirty="0"/>
          </a:p>
          <a:p>
            <a:pPr marL="0" indent="0">
              <a:buNone/>
            </a:pPr>
            <a:r>
              <a:rPr lang="fr-FR" dirty="0" smtClean="0"/>
              <a:t>Participez à la vie de l’établissement.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200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C00000"/>
                </a:solidFill>
              </a:rPr>
              <a:t>Votre </a:t>
            </a:r>
            <a:r>
              <a:rPr lang="fr-FR" dirty="0" smtClean="0">
                <a:solidFill>
                  <a:srgbClr val="C00000"/>
                </a:solidFill>
              </a:rPr>
              <a:t>formation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2075" indent="0">
              <a:buNone/>
            </a:pPr>
            <a:r>
              <a:rPr lang="fr-FR" dirty="0" smtClean="0"/>
              <a:t>Elle se déroule :</a:t>
            </a:r>
          </a:p>
          <a:p>
            <a:pPr marL="92075" indent="0">
              <a:buNone/>
            </a:pPr>
            <a:endParaRPr lang="fr-FR" sz="1900" dirty="0" smtClean="0"/>
          </a:p>
          <a:p>
            <a:pPr marL="434975" indent="-342900">
              <a:buFont typeface="Arial"/>
              <a:buChar char="•"/>
            </a:pPr>
            <a:r>
              <a:rPr lang="fr-FR" dirty="0" smtClean="0"/>
              <a:t>au </a:t>
            </a:r>
            <a:r>
              <a:rPr lang="fr-FR" dirty="0"/>
              <a:t>sein de l’établissement avec le tuteur </a:t>
            </a:r>
            <a:r>
              <a:rPr lang="fr-FR" dirty="0" smtClean="0"/>
              <a:t>académique, </a:t>
            </a:r>
            <a:r>
              <a:rPr lang="fr-FR" dirty="0"/>
              <a:t>mais pas uniquement ;</a:t>
            </a:r>
          </a:p>
          <a:p>
            <a:pPr marL="92075" indent="19050"/>
            <a:endParaRPr lang="fr-FR" sz="1900" dirty="0"/>
          </a:p>
          <a:p>
            <a:pPr marL="434975" indent="-342900" algn="just"/>
            <a:r>
              <a:rPr lang="fr-FR" dirty="0" smtClean="0"/>
              <a:t>au </a:t>
            </a:r>
            <a:r>
              <a:rPr lang="fr-FR" dirty="0"/>
              <a:t>sein </a:t>
            </a:r>
            <a:r>
              <a:rPr lang="fr-FR" dirty="0" smtClean="0"/>
              <a:t>de l’ESP</a:t>
            </a:r>
            <a:r>
              <a:rPr lang="fr-FR" dirty="0" smtClean="0">
                <a:cs typeface="Arial"/>
              </a:rPr>
              <a:t>É</a:t>
            </a:r>
            <a:r>
              <a:rPr lang="fr-FR" dirty="0" smtClean="0"/>
              <a:t> (sur chacun des sites) ou </a:t>
            </a:r>
            <a:r>
              <a:rPr lang="fr-FR" dirty="0"/>
              <a:t>organisée par la DAFPA :</a:t>
            </a:r>
          </a:p>
          <a:p>
            <a:pPr marL="892175" lvl="1" indent="-342900" algn="just">
              <a:buFont typeface="Wingdings" charset="2"/>
              <a:buChar char="§"/>
            </a:pPr>
            <a:r>
              <a:rPr lang="fr-FR" sz="2400" dirty="0" smtClean="0"/>
              <a:t>mi</a:t>
            </a:r>
            <a:r>
              <a:rPr lang="fr-FR" sz="2400" dirty="0"/>
              <a:t>-temps : mardi et mercredi, </a:t>
            </a:r>
            <a:r>
              <a:rPr lang="fr-FR" sz="2400" b="1" dirty="0"/>
              <a:t>M2MEEF ou parcours </a:t>
            </a:r>
            <a:r>
              <a:rPr lang="fr-FR" sz="2400" b="1" dirty="0" smtClean="0"/>
              <a:t>adapté DU</a:t>
            </a:r>
            <a:r>
              <a:rPr lang="fr-FR" sz="2400" dirty="0" smtClean="0"/>
              <a:t>, </a:t>
            </a:r>
          </a:p>
          <a:p>
            <a:pPr marL="892175" lvl="1" indent="-342900" algn="just">
              <a:buFont typeface="Wingdings" charset="2"/>
              <a:buChar char="§"/>
            </a:pPr>
            <a:r>
              <a:rPr lang="fr-FR" sz="2400" dirty="0" smtClean="0"/>
              <a:t>temps </a:t>
            </a:r>
            <a:r>
              <a:rPr lang="fr-FR" sz="2400" dirty="0"/>
              <a:t>complet : sur </a:t>
            </a:r>
            <a:r>
              <a:rPr lang="fr-FR" sz="2400" dirty="0" smtClean="0"/>
              <a:t>quelques </a:t>
            </a:r>
            <a:r>
              <a:rPr lang="fr-FR" sz="2400" dirty="0"/>
              <a:t>mercredis.</a:t>
            </a:r>
          </a:p>
          <a:p>
            <a:pPr marL="531812" lvl="1" algn="just" defTabSz="723900"/>
            <a:endParaRPr lang="fr-FR" sz="1800" dirty="0"/>
          </a:p>
          <a:p>
            <a:pPr marL="92075" lvl="1" indent="0" algn="just">
              <a:buNone/>
            </a:pPr>
            <a:r>
              <a:rPr lang="fr-FR" sz="2400" dirty="0">
                <a:solidFill>
                  <a:srgbClr val="0000FF"/>
                </a:solidFill>
              </a:rPr>
              <a:t>Cette formation est prise en compte lors de la titularisation : avis du tuteur </a:t>
            </a:r>
            <a:r>
              <a:rPr lang="fr-FR" sz="2400" dirty="0" smtClean="0">
                <a:solidFill>
                  <a:srgbClr val="0000FF"/>
                </a:solidFill>
              </a:rPr>
              <a:t>académique, </a:t>
            </a:r>
            <a:r>
              <a:rPr lang="fr-FR" sz="2400" dirty="0">
                <a:solidFill>
                  <a:srgbClr val="0000FF"/>
                </a:solidFill>
              </a:rPr>
              <a:t>avis du directeur de l’ESP</a:t>
            </a:r>
            <a:r>
              <a:rPr lang="fr-FR" sz="2400" dirty="0">
                <a:solidFill>
                  <a:srgbClr val="0000FF"/>
                </a:solidFill>
                <a:cs typeface="Arial"/>
              </a:rPr>
              <a:t>É</a:t>
            </a:r>
            <a:r>
              <a:rPr lang="fr-FR" sz="2400" dirty="0">
                <a:solidFill>
                  <a:srgbClr val="0000FF"/>
                </a:solidFill>
              </a:rPr>
              <a:t>, obtention du </a:t>
            </a:r>
            <a:r>
              <a:rPr lang="fr-FR" sz="2400" dirty="0" smtClean="0">
                <a:solidFill>
                  <a:srgbClr val="0000FF"/>
                </a:solidFill>
              </a:rPr>
              <a:t>M2MEEF ou du DU.</a:t>
            </a:r>
            <a:endParaRPr lang="fr-FR" sz="2400" dirty="0">
              <a:solidFill>
                <a:srgbClr val="0000FF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194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089230092"/>
              </p:ext>
            </p:extLst>
          </p:nvPr>
        </p:nvGraphicFramePr>
        <p:xfrm>
          <a:off x="827584" y="1340768"/>
          <a:ext cx="7920880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67544" y="5181000"/>
            <a:ext cx="853244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00FF"/>
                </a:solidFill>
              </a:rPr>
              <a:t>Les grilles d’évaluation/ rapports de visites sont basés sur le référentiel des compétences des professeurs (arrêté du 1</a:t>
            </a:r>
            <a:r>
              <a:rPr lang="fr-FR" sz="2400" baseline="30000" dirty="0" smtClean="0">
                <a:solidFill>
                  <a:srgbClr val="0000FF"/>
                </a:solidFill>
              </a:rPr>
              <a:t>er</a:t>
            </a:r>
            <a:r>
              <a:rPr lang="fr-FR" sz="2400" dirty="0" smtClean="0">
                <a:solidFill>
                  <a:srgbClr val="0000FF"/>
                </a:solidFill>
              </a:rPr>
              <a:t> juillet 2013)</a:t>
            </a:r>
            <a:endParaRPr lang="fr-FR" sz="2400" dirty="0">
              <a:solidFill>
                <a:srgbClr val="0000FF"/>
              </a:solidFill>
            </a:endParaRP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C00000"/>
                </a:solidFill>
              </a:rPr>
              <a:t>Processus de titularisation : </a:t>
            </a:r>
            <a:endParaRPr lang="fr-F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6218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435280" cy="9906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Formation des stagiaires à </a:t>
            </a:r>
            <a:r>
              <a:rPr lang="fr-FR" b="1" dirty="0" smtClean="0">
                <a:solidFill>
                  <a:srgbClr val="C00000"/>
                </a:solidFill>
              </a:rPr>
              <a:t>temps complet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48472"/>
          </a:xfrm>
        </p:spPr>
        <p:txBody>
          <a:bodyPr>
            <a:normAutofit/>
          </a:bodyPr>
          <a:lstStyle/>
          <a:p>
            <a:pPr algn="just"/>
            <a:r>
              <a:rPr lang="fr-FR" dirty="0"/>
              <a:t>Journée d‘accueil et de </a:t>
            </a:r>
            <a:r>
              <a:rPr lang="fr-FR" dirty="0" smtClean="0"/>
              <a:t>formation le mardi 28 </a:t>
            </a:r>
            <a:r>
              <a:rPr lang="fr-FR" dirty="0"/>
              <a:t>août </a:t>
            </a:r>
            <a:r>
              <a:rPr lang="fr-FR" dirty="0" smtClean="0"/>
              <a:t>sur </a:t>
            </a:r>
            <a:r>
              <a:rPr lang="fr-FR" dirty="0"/>
              <a:t>le site universitaire </a:t>
            </a:r>
            <a:r>
              <a:rPr lang="fr-FR" dirty="0" smtClean="0"/>
              <a:t>d’ORSAY, </a:t>
            </a:r>
            <a:r>
              <a:rPr lang="fr-FR" b="1" dirty="0" smtClean="0"/>
              <a:t>bâtiment 307</a:t>
            </a:r>
            <a:r>
              <a:rPr lang="fr-FR" dirty="0" smtClean="0"/>
              <a:t> (salle 0A1).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La formation se déroulera sur six mercredis après les vacances d’automne dont deux seront consacrés à des formations transversales.</a:t>
            </a:r>
          </a:p>
          <a:p>
            <a:pPr marL="0" indent="0" algn="just">
              <a:buNone/>
            </a:pPr>
            <a:endParaRPr lang="fr-FR" dirty="0" smtClean="0"/>
          </a:p>
          <a:p>
            <a:pPr algn="just">
              <a:buFont typeface="Arial"/>
              <a:buChar char="•"/>
            </a:pPr>
            <a:r>
              <a:rPr lang="fr-FR" dirty="0" smtClean="0"/>
              <a:t>La formation au sein de l’établissement sera complétée par des formations à l’ESPÉ de l’académie de Versailles et de stages organisés par la DAFPA.</a:t>
            </a:r>
          </a:p>
          <a:p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330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Clarté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Clarté.thmx</Template>
  <TotalTime>5391</TotalTime>
  <Words>1947</Words>
  <Application>Microsoft Office PowerPoint</Application>
  <PresentationFormat>Affichage à l'écran (4:3)</PresentationFormat>
  <Paragraphs>410</Paragraphs>
  <Slides>36</Slides>
  <Notes>28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37" baseType="lpstr">
      <vt:lpstr>Clarté</vt:lpstr>
      <vt:lpstr>Accueil</vt:lpstr>
      <vt:lpstr>Présentation PowerPoint</vt:lpstr>
      <vt:lpstr>Les IPR de mathématiques de l’académie de Versailles</vt:lpstr>
      <vt:lpstr>Votre prise de fonction</vt:lpstr>
      <vt:lpstr>Un fonctionnaire stagiaire</vt:lpstr>
      <vt:lpstr>Avec qui allez-vous travailler dans l’établissement ?</vt:lpstr>
      <vt:lpstr>Votre formation</vt:lpstr>
      <vt:lpstr>Processus de titularisation : </vt:lpstr>
      <vt:lpstr>Formation des stagiaires à temps complet</vt:lpstr>
      <vt:lpstr>Formation des stagiaires à mi-temps</vt:lpstr>
      <vt:lpstr>La formation MEEF en mathématiques dans l’ESPÉ de l’académie de Versailles</vt:lpstr>
      <vt:lpstr>Les trois lieux de formation MEEF en mathématiques (1)</vt:lpstr>
      <vt:lpstr>Les trois lieux de formation MEEF en mathématiques (2)</vt:lpstr>
      <vt:lpstr>Les trois lieux de formation MEEF en mathématiques (3)</vt:lpstr>
      <vt:lpstr>Avant la rentrée des élèves, pour les stagiaires à temps complet</vt:lpstr>
      <vt:lpstr>Avant la rentrée des élèves, pour les stagiaires à mi-temps </vt:lpstr>
      <vt:lpstr>Avant la rentrée des élèves, pour les stagiaires à mi-temps (1)</vt:lpstr>
      <vt:lpstr>Avant la rentrée des élèves, pour les stagiaires à mi-temps (2)</vt:lpstr>
      <vt:lpstr>Avant la rentrée des élèves, pour les stagiaires à mi-temps (3)</vt:lpstr>
      <vt:lpstr>Avant la rentrée des élèves, pour les stagiaires à mi-temps (4)</vt:lpstr>
      <vt:lpstr>Avant la rentrée des élèves, pour les stagiaires à mi-temps (4) </vt:lpstr>
      <vt:lpstr>Quelques incontournables</vt:lpstr>
      <vt:lpstr>Un adulte de référence</vt:lpstr>
      <vt:lpstr>Un enseignant de référence</vt:lpstr>
      <vt:lpstr>Des contenus de référence</vt:lpstr>
      <vt:lpstr>Des objectifs de formations…                    …aux pratiques pédagogiques</vt:lpstr>
      <vt:lpstr>Au collège </vt:lpstr>
      <vt:lpstr>Au lycée</vt:lpstr>
      <vt:lpstr>Dans votre établissement</vt:lpstr>
      <vt:lpstr>Des ressources fiables et institutionnelles</vt:lpstr>
      <vt:lpstr>Sitographie officielle</vt:lpstr>
      <vt:lpstr>Le site mathématique académique : un outil incontournable</vt:lpstr>
      <vt:lpstr>Les initiatives académiques en mathématiques</vt:lpstr>
      <vt:lpstr>Les réunions de rentrée mathématique</vt:lpstr>
      <vt:lpstr>Présentation PowerPoint</vt:lpstr>
      <vt:lpstr>Présentation PowerPoint</vt:lpstr>
    </vt:vector>
  </TitlesOfParts>
  <Company>Rectorat de Versailles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Rentrée Mathématique</dc:title>
  <dc:creator>IPR</dc:creator>
  <cp:lastModifiedBy>Evelyne Roudneff</cp:lastModifiedBy>
  <cp:revision>349</cp:revision>
  <dcterms:created xsi:type="dcterms:W3CDTF">2006-09-15T07:06:51Z</dcterms:created>
  <dcterms:modified xsi:type="dcterms:W3CDTF">2018-08-27T17:20:04Z</dcterms:modified>
</cp:coreProperties>
</file>