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54"/>
  </p:notesMasterIdLst>
  <p:handoutMasterIdLst>
    <p:handoutMasterId r:id="rId55"/>
  </p:handoutMasterIdLst>
  <p:sldIdLst>
    <p:sldId id="256" r:id="rId2"/>
    <p:sldId id="258" r:id="rId3"/>
    <p:sldId id="257" r:id="rId4"/>
    <p:sldId id="259" r:id="rId5"/>
    <p:sldId id="260" r:id="rId6"/>
    <p:sldId id="261" r:id="rId7"/>
    <p:sldId id="262" r:id="rId8"/>
    <p:sldId id="263" r:id="rId9"/>
    <p:sldId id="295" r:id="rId10"/>
    <p:sldId id="309" r:id="rId11"/>
    <p:sldId id="307" r:id="rId12"/>
    <p:sldId id="265" r:id="rId13"/>
    <p:sldId id="270" r:id="rId14"/>
    <p:sldId id="267" r:id="rId15"/>
    <p:sldId id="277" r:id="rId16"/>
    <p:sldId id="272" r:id="rId17"/>
    <p:sldId id="273" r:id="rId18"/>
    <p:sldId id="274" r:id="rId19"/>
    <p:sldId id="311" r:id="rId20"/>
    <p:sldId id="275" r:id="rId21"/>
    <p:sldId id="276" r:id="rId22"/>
    <p:sldId id="268" r:id="rId23"/>
    <p:sldId id="269" r:id="rId24"/>
    <p:sldId id="271" r:id="rId25"/>
    <p:sldId id="302" r:id="rId26"/>
    <p:sldId id="313" r:id="rId27"/>
    <p:sldId id="297" r:id="rId28"/>
    <p:sldId id="298" r:id="rId29"/>
    <p:sldId id="299" r:id="rId30"/>
    <p:sldId id="300" r:id="rId31"/>
    <p:sldId id="301" r:id="rId32"/>
    <p:sldId id="308" r:id="rId33"/>
    <p:sldId id="319" r:id="rId34"/>
    <p:sldId id="304" r:id="rId35"/>
    <p:sldId id="305" r:id="rId36"/>
    <p:sldId id="306" r:id="rId37"/>
    <p:sldId id="310" r:id="rId38"/>
    <p:sldId id="278" r:id="rId39"/>
    <p:sldId id="320" r:id="rId40"/>
    <p:sldId id="321" r:id="rId41"/>
    <p:sldId id="280" r:id="rId42"/>
    <p:sldId id="322" r:id="rId43"/>
    <p:sldId id="323" r:id="rId44"/>
    <p:sldId id="316" r:id="rId45"/>
    <p:sldId id="317" r:id="rId46"/>
    <p:sldId id="318" r:id="rId47"/>
    <p:sldId id="312" r:id="rId48"/>
    <p:sldId id="292" r:id="rId49"/>
    <p:sldId id="293" r:id="rId50"/>
    <p:sldId id="291" r:id="rId51"/>
    <p:sldId id="294" r:id="rId52"/>
    <p:sldId id="289" r:id="rId53"/>
  </p:sldIdLst>
  <p:sldSz cx="9144000" cy="5143500" type="screen16x9"/>
  <p:notesSz cx="6889750" cy="10015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54" autoAdjust="0"/>
  </p:normalViewPr>
  <p:slideViewPr>
    <p:cSldViewPr snapToGrid="0">
      <p:cViewPr varScale="1">
        <p:scale>
          <a:sx n="77" d="100"/>
          <a:sy n="77" d="100"/>
        </p:scale>
        <p:origin x="11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6088" cy="501491"/>
          </a:xfrm>
          <a:prstGeom prst="rect">
            <a:avLst/>
          </a:prstGeom>
        </p:spPr>
        <p:txBody>
          <a:bodyPr vert="horz" lIns="91440" tIns="45720" rIns="91440" bIns="45720" rtlCol="0"/>
          <a:lstStyle>
            <a:lvl1pPr algn="r">
              <a:defRPr sz="1200"/>
            </a:lvl1pPr>
          </a:lstStyle>
          <a:p>
            <a:fld id="{3CBCFB0E-2DA3-4275-8650-0F62D3C067B0}" type="datetimeFigureOut">
              <a:rPr lang="fr-FR" smtClean="0"/>
              <a:t>29/03/2019</a:t>
            </a:fld>
            <a:endParaRPr lang="fr-FR"/>
          </a:p>
        </p:txBody>
      </p:sp>
      <p:sp>
        <p:nvSpPr>
          <p:cNvPr id="4" name="Espace réservé du pied de page 3"/>
          <p:cNvSpPr>
            <a:spLocks noGrp="1"/>
          </p:cNvSpPr>
          <p:nvPr>
            <p:ph type="ftr" sz="quarter" idx="2"/>
          </p:nvPr>
        </p:nvSpPr>
        <p:spPr>
          <a:xfrm>
            <a:off x="0" y="9514047"/>
            <a:ext cx="2986088" cy="501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4047"/>
            <a:ext cx="2986088" cy="501491"/>
          </a:xfrm>
          <a:prstGeom prst="rect">
            <a:avLst/>
          </a:prstGeom>
        </p:spPr>
        <p:txBody>
          <a:bodyPr vert="horz" lIns="91440" tIns="45720" rIns="91440" bIns="45720" rtlCol="0" anchor="b"/>
          <a:lstStyle>
            <a:lvl1pPr algn="r">
              <a:defRPr sz="1200"/>
            </a:lvl1pPr>
          </a:lstStyle>
          <a:p>
            <a:fld id="{E933B0E8-BDAA-4059-9DDF-CCF3FE98A920}" type="slidenum">
              <a:rPr lang="fr-FR" smtClean="0"/>
              <a:t>‹N°›</a:t>
            </a:fld>
            <a:endParaRPr lang="fr-FR"/>
          </a:p>
        </p:txBody>
      </p:sp>
    </p:spTree>
    <p:extLst>
      <p:ext uri="{BB962C8B-B14F-4D97-AF65-F5344CB8AC3E}">
        <p14:creationId xmlns:p14="http://schemas.microsoft.com/office/powerpoint/2010/main" val="254932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517"/>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517"/>
          </a:xfrm>
          <a:prstGeom prst="rect">
            <a:avLst/>
          </a:prstGeom>
        </p:spPr>
        <p:txBody>
          <a:bodyPr vert="horz" lIns="96616" tIns="48308" rIns="96616" bIns="48308" rtlCol="0"/>
          <a:lstStyle>
            <a:lvl1pPr algn="r">
              <a:defRPr sz="1300"/>
            </a:lvl1pPr>
          </a:lstStyle>
          <a:p>
            <a:fld id="{B8050C81-9F62-495D-A3E5-83EC8340A7F5}" type="datetimeFigureOut">
              <a:rPr lang="fr-FR" smtClean="0"/>
              <a:t>29/03/2019</a:t>
            </a:fld>
            <a:endParaRPr lang="fr-FR"/>
          </a:p>
        </p:txBody>
      </p:sp>
      <p:sp>
        <p:nvSpPr>
          <p:cNvPr id="4" name="Espace réservé de l'image des diapositives 3"/>
          <p:cNvSpPr>
            <a:spLocks noGrp="1" noRot="1" noChangeAspect="1"/>
          </p:cNvSpPr>
          <p:nvPr>
            <p:ph type="sldImg" idx="2"/>
          </p:nvPr>
        </p:nvSpPr>
        <p:spPr>
          <a:xfrm>
            <a:off x="441325" y="1252538"/>
            <a:ext cx="6007100" cy="3379787"/>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notes 4"/>
          <p:cNvSpPr>
            <a:spLocks noGrp="1"/>
          </p:cNvSpPr>
          <p:nvPr>
            <p:ph type="body" sz="quarter" idx="3"/>
          </p:nvPr>
        </p:nvSpPr>
        <p:spPr>
          <a:xfrm>
            <a:off x="688975" y="4819978"/>
            <a:ext cx="5511800" cy="3943618"/>
          </a:xfrm>
          <a:prstGeom prst="rect">
            <a:avLst/>
          </a:prstGeom>
        </p:spPr>
        <p:txBody>
          <a:bodyPr vert="horz" lIns="96616" tIns="48308" rIns="96616" bIns="48308"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3023"/>
            <a:ext cx="2985558" cy="5025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3023"/>
            <a:ext cx="2985558" cy="502515"/>
          </a:xfrm>
          <a:prstGeom prst="rect">
            <a:avLst/>
          </a:prstGeom>
        </p:spPr>
        <p:txBody>
          <a:bodyPr vert="horz" lIns="96616" tIns="48308" rIns="96616" bIns="48308" rtlCol="0" anchor="b"/>
          <a:lstStyle>
            <a:lvl1pPr algn="r">
              <a:defRPr sz="1300"/>
            </a:lvl1pPr>
          </a:lstStyle>
          <a:p>
            <a:fld id="{955EC0FD-00D8-41B2-B15F-EB01B39923C4}" type="slidenum">
              <a:rPr lang="fr-FR" smtClean="0"/>
              <a:t>‹N°›</a:t>
            </a:fld>
            <a:endParaRPr lang="fr-FR"/>
          </a:p>
        </p:txBody>
      </p:sp>
    </p:spTree>
    <p:extLst>
      <p:ext uri="{BB962C8B-B14F-4D97-AF65-F5344CB8AC3E}">
        <p14:creationId xmlns:p14="http://schemas.microsoft.com/office/powerpoint/2010/main" val="304035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a:t>
            </a:fld>
            <a:endParaRPr lang="fr-FR"/>
          </a:p>
        </p:txBody>
      </p:sp>
    </p:spTree>
    <p:extLst>
      <p:ext uri="{BB962C8B-B14F-4D97-AF65-F5344CB8AC3E}">
        <p14:creationId xmlns:p14="http://schemas.microsoft.com/office/powerpoint/2010/main" val="920014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a:t>
            </a:r>
            <a:r>
              <a:rPr lang="fr-FR" baseline="0" dirty="0"/>
              <a:t> : </a:t>
            </a:r>
            <a:r>
              <a:rPr lang="fr-FR" dirty="0"/>
              <a:t>propose-t-on une sorte de grille ?</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10</a:t>
            </a:fld>
            <a:endParaRPr lang="fr-FR"/>
          </a:p>
        </p:txBody>
      </p:sp>
    </p:spTree>
    <p:extLst>
      <p:ext uri="{BB962C8B-B14F-4D97-AF65-F5344CB8AC3E}">
        <p14:creationId xmlns:p14="http://schemas.microsoft.com/office/powerpoint/2010/main" val="100649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154" indent="-181154">
              <a:buFontTx/>
              <a:buChar char="-"/>
            </a:pPr>
            <a:endParaRPr lang="fr-FR" dirty="0"/>
          </a:p>
        </p:txBody>
      </p:sp>
      <p:sp>
        <p:nvSpPr>
          <p:cNvPr id="4" name="Espace réservé du numéro de diapositive 3"/>
          <p:cNvSpPr>
            <a:spLocks noGrp="1"/>
          </p:cNvSpPr>
          <p:nvPr>
            <p:ph type="sldNum" sz="quarter" idx="10"/>
          </p:nvPr>
        </p:nvSpPr>
        <p:spPr/>
        <p:txBody>
          <a:bodyPr/>
          <a:lstStyle/>
          <a:p>
            <a:pPr defTabSz="966155">
              <a:defRPr/>
            </a:pPr>
            <a:fld id="{BE92029C-C7B1-3F4B-AA33-0DAD69B91856}" type="slidenum">
              <a:rPr lang="fr-FR">
                <a:solidFill>
                  <a:prstClr val="black"/>
                </a:solidFill>
                <a:latin typeface="Calibri"/>
              </a:rPr>
              <a:pPr defTabSz="966155">
                <a:defRPr/>
              </a:pPr>
              <a:t>11</a:t>
            </a:fld>
            <a:endParaRPr lang="fr-FR">
              <a:solidFill>
                <a:prstClr val="black"/>
              </a:solidFill>
              <a:latin typeface="Calibri"/>
            </a:endParaRPr>
          </a:p>
        </p:txBody>
      </p:sp>
    </p:spTree>
    <p:extLst>
      <p:ext uri="{BB962C8B-B14F-4D97-AF65-F5344CB8AC3E}">
        <p14:creationId xmlns:p14="http://schemas.microsoft.com/office/powerpoint/2010/main" val="79150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12</a:t>
            </a:fld>
            <a:endParaRPr lang="fr-FR"/>
          </a:p>
        </p:txBody>
      </p:sp>
    </p:spTree>
    <p:extLst>
      <p:ext uri="{BB962C8B-B14F-4D97-AF65-F5344CB8AC3E}">
        <p14:creationId xmlns:p14="http://schemas.microsoft.com/office/powerpoint/2010/main" val="71940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13</a:t>
            </a:fld>
            <a:endParaRPr lang="fr-FR"/>
          </a:p>
        </p:txBody>
      </p:sp>
    </p:spTree>
    <p:extLst>
      <p:ext uri="{BB962C8B-B14F-4D97-AF65-F5344CB8AC3E}">
        <p14:creationId xmlns:p14="http://schemas.microsoft.com/office/powerpoint/2010/main" val="137013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14</a:t>
            </a:fld>
            <a:endParaRPr lang="fr-FR"/>
          </a:p>
        </p:txBody>
      </p:sp>
    </p:spTree>
    <p:extLst>
      <p:ext uri="{BB962C8B-B14F-4D97-AF65-F5344CB8AC3E}">
        <p14:creationId xmlns:p14="http://schemas.microsoft.com/office/powerpoint/2010/main" val="244490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15</a:t>
            </a:fld>
            <a:endParaRPr lang="fr-FR"/>
          </a:p>
        </p:txBody>
      </p:sp>
    </p:spTree>
    <p:extLst>
      <p:ext uri="{BB962C8B-B14F-4D97-AF65-F5344CB8AC3E}">
        <p14:creationId xmlns:p14="http://schemas.microsoft.com/office/powerpoint/2010/main" val="176425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Points de vigilance :</a:t>
            </a:r>
          </a:p>
          <a:p>
            <a:r>
              <a:rPr lang="fr-FR" dirty="0" smtClean="0"/>
              <a:t>Ne pas se contenter des démonstrations inscrites dans les programmes.</a:t>
            </a:r>
          </a:p>
          <a:p>
            <a:r>
              <a:rPr lang="fr-FR" dirty="0" smtClean="0"/>
              <a:t>Varier les raisonnements.</a:t>
            </a:r>
          </a:p>
          <a:p>
            <a:r>
              <a:rPr lang="fr-FR" dirty="0" smtClean="0"/>
              <a:t>Progressivité des démonstrations réalisées en classe et demandées aux élèves.</a:t>
            </a:r>
          </a:p>
          <a:p>
            <a:endParaRPr lang="fr-FR" dirty="0" smtClean="0"/>
          </a:p>
          <a:p>
            <a:pPr defTabSz="966155">
              <a:defRPr/>
            </a:pPr>
            <a:r>
              <a:rPr lang="fr-FR" dirty="0" smtClean="0"/>
              <a:t>Les élèves, peu habitués à voir les professeurs démontrer les notions mathématiques, ne sont pas enclins à y penser.</a:t>
            </a:r>
          </a:p>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16</a:t>
            </a:fld>
            <a:endParaRPr lang="fr-FR"/>
          </a:p>
        </p:txBody>
      </p:sp>
    </p:spTree>
    <p:extLst>
      <p:ext uri="{BB962C8B-B14F-4D97-AF65-F5344CB8AC3E}">
        <p14:creationId xmlns:p14="http://schemas.microsoft.com/office/powerpoint/2010/main" val="83451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Oral à privilégier pour construire</a:t>
            </a:r>
            <a:r>
              <a:rPr lang="fr-FR" baseline="0" dirty="0" smtClean="0"/>
              <a:t> et non « exposer » le raisonnement, notamment pour faire face à l’hétérogénéité</a:t>
            </a:r>
          </a:p>
          <a:p>
            <a:r>
              <a:rPr lang="fr-FR" baseline="0" dirty="0" smtClean="0"/>
              <a:t>Laisser de côté les vidéos abominables (Khan </a:t>
            </a:r>
            <a:r>
              <a:rPr lang="fr-FR" baseline="0" dirty="0" err="1" smtClean="0"/>
              <a:t>Académy</a:t>
            </a:r>
            <a:r>
              <a:rPr lang="fr-FR" baseline="0" dirty="0" smtClean="0"/>
              <a:t>) et être vigilant avec celles qui sont utilisées.</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17</a:t>
            </a:fld>
            <a:endParaRPr lang="fr-FR"/>
          </a:p>
        </p:txBody>
      </p:sp>
    </p:spTree>
    <p:extLst>
      <p:ext uri="{BB962C8B-B14F-4D97-AF65-F5344CB8AC3E}">
        <p14:creationId xmlns:p14="http://schemas.microsoft.com/office/powerpoint/2010/main" val="271701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faut faire attention aux</a:t>
            </a:r>
            <a:r>
              <a:rPr lang="fr-FR" baseline="0" dirty="0" smtClean="0"/>
              <a:t> </a:t>
            </a:r>
            <a:r>
              <a:rPr lang="fr-FR" baseline="0" dirty="0" smtClean="0"/>
              <a:t>vidéos </a:t>
            </a:r>
            <a:r>
              <a:rPr lang="fr-FR" baseline="0" dirty="0" smtClean="0"/>
              <a:t>proposées. Les élèves les trouvent sur Internet et il faut aussi développer leur esprit critique par rapport à cela. C’est pour certains la seule source d’information.</a:t>
            </a:r>
            <a:endParaRPr lang="fr-FR" dirty="0"/>
          </a:p>
        </p:txBody>
      </p:sp>
      <p:sp>
        <p:nvSpPr>
          <p:cNvPr id="4" name="Espace réservé du numéro de diapositive 3"/>
          <p:cNvSpPr>
            <a:spLocks noGrp="1"/>
          </p:cNvSpPr>
          <p:nvPr>
            <p:ph type="sldNum" sz="quarter" idx="10"/>
          </p:nvPr>
        </p:nvSpPr>
        <p:spPr/>
        <p:txBody>
          <a:bodyPr/>
          <a:lstStyle/>
          <a:p>
            <a:fld id="{D15144D0-DEB5-421C-93C3-49ECD16BE989}" type="slidenum">
              <a:rPr lang="fr-FR" smtClean="0"/>
              <a:t>18</a:t>
            </a:fld>
            <a:endParaRPr lang="fr-FR"/>
          </a:p>
        </p:txBody>
      </p:sp>
    </p:spTree>
    <p:extLst>
      <p:ext uri="{BB962C8B-B14F-4D97-AF65-F5344CB8AC3E}">
        <p14:creationId xmlns:p14="http://schemas.microsoft.com/office/powerpoint/2010/main" val="203570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Soit</a:t>
            </a:r>
            <a:r>
              <a:rPr lang="fr-FR" baseline="0" dirty="0" smtClean="0"/>
              <a:t> </a:t>
            </a:r>
            <a:r>
              <a:rPr lang="fr-FR" baseline="0" smtClean="0"/>
              <a:t>on pointe</a:t>
            </a:r>
            <a:r>
              <a:rPr lang="fr-FR" smtClean="0"/>
              <a:t> </a:t>
            </a:r>
            <a:r>
              <a:rPr lang="fr-FR" dirty="0" smtClean="0"/>
              <a:t>la contradiction sur le triangle initial qui devrait avoir les plus petites</a:t>
            </a:r>
            <a:r>
              <a:rPr lang="fr-FR" baseline="0" dirty="0" smtClean="0"/>
              <a:t> dimensions</a:t>
            </a:r>
            <a:r>
              <a:rPr lang="fr-FR" smtClean="0"/>
              <a:t>, soit </a:t>
            </a:r>
            <a:r>
              <a:rPr lang="fr-FR" dirty="0" smtClean="0"/>
              <a:t>on met à jour une descente infinie sur des </a:t>
            </a:r>
            <a:r>
              <a:rPr lang="fr-FR" smtClean="0"/>
              <a:t>nombres entiers.</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19</a:t>
            </a:fld>
            <a:endParaRPr lang="fr-FR"/>
          </a:p>
        </p:txBody>
      </p:sp>
    </p:spTree>
    <p:extLst>
      <p:ext uri="{BB962C8B-B14F-4D97-AF65-F5344CB8AC3E}">
        <p14:creationId xmlns:p14="http://schemas.microsoft.com/office/powerpoint/2010/main" val="39236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a:t>
            </a:fld>
            <a:endParaRPr lang="fr-FR"/>
          </a:p>
        </p:txBody>
      </p:sp>
    </p:spTree>
    <p:extLst>
      <p:ext uri="{BB962C8B-B14F-4D97-AF65-F5344CB8AC3E}">
        <p14:creationId xmlns:p14="http://schemas.microsoft.com/office/powerpoint/2010/main" val="332353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20</a:t>
            </a:fld>
            <a:endParaRPr lang="fr-FR"/>
          </a:p>
        </p:txBody>
      </p:sp>
    </p:spTree>
    <p:extLst>
      <p:ext uri="{BB962C8B-B14F-4D97-AF65-F5344CB8AC3E}">
        <p14:creationId xmlns:p14="http://schemas.microsoft.com/office/powerpoint/2010/main" val="372667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Degrés différents de difficulté surtout si on explicite les pointillés avec k et n-1-k</a:t>
            </a:r>
          </a:p>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21</a:t>
            </a:fld>
            <a:endParaRPr lang="fr-FR"/>
          </a:p>
        </p:txBody>
      </p:sp>
    </p:spTree>
    <p:extLst>
      <p:ext uri="{BB962C8B-B14F-4D97-AF65-F5344CB8AC3E}">
        <p14:creationId xmlns:p14="http://schemas.microsoft.com/office/powerpoint/2010/main" val="4112843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manuel</a:t>
            </a:r>
            <a:r>
              <a:rPr lang="fr-FR" baseline="0" dirty="0" smtClean="0"/>
              <a:t> n’est pas toujours une ressource fiable, même en lycée</a:t>
            </a:r>
          </a:p>
          <a:p>
            <a:r>
              <a:rPr lang="fr-FR" baseline="0" dirty="0" smtClean="0"/>
              <a:t>L’apprentissage des mathématiques passe par l’apprentissage de la référence au cours</a:t>
            </a:r>
          </a:p>
          <a:p>
            <a:r>
              <a:rPr lang="fr-FR" baseline="0" dirty="0" smtClean="0"/>
              <a:t>Le manque de temps ne doit pas se faire au détriment des démonstrations ou de la façon de les construire avec les élèves d’où l’utilisation de polys dans certains chapitres (stat, </a:t>
            </a:r>
            <a:r>
              <a:rPr lang="fr-FR" baseline="0" dirty="0" err="1" smtClean="0"/>
              <a:t>proba</a:t>
            </a:r>
            <a:r>
              <a:rPr lang="fr-FR" baseline="0" dirty="0" smtClean="0"/>
              <a:t>) ou de polys pour les démonstrations un peu longues</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22</a:t>
            </a:fld>
            <a:endParaRPr lang="fr-FR"/>
          </a:p>
        </p:txBody>
      </p:sp>
    </p:spTree>
    <p:extLst>
      <p:ext uri="{BB962C8B-B14F-4D97-AF65-F5344CB8AC3E}">
        <p14:creationId xmlns:p14="http://schemas.microsoft.com/office/powerpoint/2010/main" val="3601255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Indispensable pour consolider les apprentissages mais on sait que c’est difficile à obtenir.</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23</a:t>
            </a:fld>
            <a:endParaRPr lang="fr-FR"/>
          </a:p>
        </p:txBody>
      </p:sp>
    </p:spTree>
    <p:extLst>
      <p:ext uri="{BB962C8B-B14F-4D97-AF65-F5344CB8AC3E}">
        <p14:creationId xmlns:p14="http://schemas.microsoft.com/office/powerpoint/2010/main" val="207888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Banque de sujets entrainant une utilisation interdite ou restreinte de la calculatrice : </a:t>
            </a:r>
            <a:r>
              <a:rPr lang="fr-FR" dirty="0" smtClean="0"/>
              <a:t>probablement uniquement </a:t>
            </a:r>
            <a:r>
              <a:rPr lang="fr-FR" dirty="0" smtClean="0"/>
              <a:t>calculatrice collège</a:t>
            </a:r>
            <a:r>
              <a:rPr lang="fr-FR" baseline="0" dirty="0" smtClean="0"/>
              <a:t> pour les E3C</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24</a:t>
            </a:fld>
            <a:endParaRPr lang="fr-FR"/>
          </a:p>
        </p:txBody>
      </p:sp>
    </p:spTree>
    <p:extLst>
      <p:ext uri="{BB962C8B-B14F-4D97-AF65-F5344CB8AC3E}">
        <p14:creationId xmlns:p14="http://schemas.microsoft.com/office/powerpoint/2010/main" val="3184509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25</a:t>
            </a:fld>
            <a:endParaRPr lang="fr-FR"/>
          </a:p>
        </p:txBody>
      </p:sp>
    </p:spTree>
    <p:extLst>
      <p:ext uri="{BB962C8B-B14F-4D97-AF65-F5344CB8AC3E}">
        <p14:creationId xmlns:p14="http://schemas.microsoft.com/office/powerpoint/2010/main" val="2623126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26</a:t>
            </a:fld>
            <a:endParaRPr lang="fr-FR"/>
          </a:p>
        </p:txBody>
      </p:sp>
    </p:spTree>
    <p:extLst>
      <p:ext uri="{BB962C8B-B14F-4D97-AF65-F5344CB8AC3E}">
        <p14:creationId xmlns:p14="http://schemas.microsoft.com/office/powerpoint/2010/main" val="675795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situations</a:t>
            </a:r>
            <a:r>
              <a:rPr lang="fr-FR" baseline="0" dirty="0" smtClean="0"/>
              <a:t> issues des autres disciplines : se rapprocher des professeurs des disciplines concernées (</a:t>
            </a:r>
            <a:r>
              <a:rPr lang="fr-FR" baseline="0" dirty="0" err="1" smtClean="0"/>
              <a:t>cf</a:t>
            </a:r>
            <a:r>
              <a:rPr lang="fr-FR" baseline="0" dirty="0" smtClean="0"/>
              <a:t> par exemples « transversalités maths sciences de gestion »</a:t>
            </a:r>
            <a:endParaRPr lang="fr-FR" dirty="0" smtClean="0"/>
          </a:p>
          <a:p>
            <a:r>
              <a:rPr lang="fr-FR" dirty="0" smtClean="0"/>
              <a:t>Différents types de tâches :</a:t>
            </a:r>
          </a:p>
          <a:p>
            <a:pPr marL="181154" indent="-181154">
              <a:buFont typeface="Arial" charset="0"/>
              <a:buChar char="•"/>
            </a:pPr>
            <a:r>
              <a:rPr lang="fr-FR" sz="1100" dirty="0"/>
              <a:t>« questions flash » pour favoriser l’acquisition d’automatismes, </a:t>
            </a:r>
          </a:p>
          <a:p>
            <a:pPr marL="181154" indent="-181154">
              <a:buFont typeface="Arial" charset="0"/>
              <a:buChar char="•"/>
            </a:pPr>
            <a:r>
              <a:rPr lang="fr-FR" sz="1100" dirty="0"/>
              <a:t>exercices d’application et d’entraînement pour stabiliser et consolider les connaissances, </a:t>
            </a:r>
          </a:p>
          <a:p>
            <a:pPr marL="181154" indent="-181154">
              <a:buFont typeface="Arial" charset="0"/>
              <a:buChar char="•"/>
            </a:pPr>
            <a:r>
              <a:rPr lang="fr-FR" sz="1100" dirty="0"/>
              <a:t>exercices et problèmes favorisant les prises d’initiatives, </a:t>
            </a:r>
          </a:p>
          <a:p>
            <a:pPr marL="181154" indent="-181154">
              <a:buFont typeface="Arial" charset="0"/>
              <a:buChar char="•"/>
            </a:pPr>
            <a:r>
              <a:rPr lang="fr-FR" sz="1100" dirty="0"/>
              <a:t>mises au point collectives d’une solution, </a:t>
            </a:r>
          </a:p>
          <a:p>
            <a:pPr marL="181154" indent="-181154">
              <a:buFont typeface="Arial" charset="0"/>
              <a:buChar char="•"/>
            </a:pPr>
            <a:r>
              <a:rPr lang="fr-FR" sz="1100" dirty="0"/>
              <a:t>productions d’écrits individuels ou collectifs…</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27</a:t>
            </a:fld>
            <a:endParaRPr lang="fr-FR"/>
          </a:p>
        </p:txBody>
      </p:sp>
    </p:spTree>
    <p:extLst>
      <p:ext uri="{BB962C8B-B14F-4D97-AF65-F5344CB8AC3E}">
        <p14:creationId xmlns:p14="http://schemas.microsoft.com/office/powerpoint/2010/main" val="4051210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a:t>TPE : fréquents, de longueur raisonnable, de natures variées…</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28</a:t>
            </a:fld>
            <a:endParaRPr lang="fr-FR"/>
          </a:p>
        </p:txBody>
      </p:sp>
    </p:spTree>
    <p:extLst>
      <p:ext uri="{BB962C8B-B14F-4D97-AF65-F5344CB8AC3E}">
        <p14:creationId xmlns:p14="http://schemas.microsoft.com/office/powerpoint/2010/main" val="3069437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a:t>			</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29</a:t>
            </a:fld>
            <a:endParaRPr lang="fr-FR"/>
          </a:p>
        </p:txBody>
      </p:sp>
    </p:spTree>
    <p:extLst>
      <p:ext uri="{BB962C8B-B14F-4D97-AF65-F5344CB8AC3E}">
        <p14:creationId xmlns:p14="http://schemas.microsoft.com/office/powerpoint/2010/main" val="320412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41325" y="1252538"/>
            <a:ext cx="6007100" cy="33797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3</a:t>
            </a:fld>
            <a:endParaRPr lang="fr-FR"/>
          </a:p>
        </p:txBody>
      </p:sp>
    </p:spTree>
    <p:extLst>
      <p:ext uri="{BB962C8B-B14F-4D97-AF65-F5344CB8AC3E}">
        <p14:creationId xmlns:p14="http://schemas.microsoft.com/office/powerpoint/2010/main" val="1241816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a:t>Les élèves de STD2A : algorithmique est programmation en « enseignement scientifique  »</a:t>
            </a:r>
          </a:p>
          <a:p>
            <a:r>
              <a:rPr lang="fr-FR" sz="1100" dirty="0"/>
              <a:t>STI2D : Géométrie dans le plan (trigo, produit scalaire), complexes, dérivation  et primitives</a:t>
            </a:r>
          </a:p>
          <a:p>
            <a:r>
              <a:rPr lang="fr-FR" sz="1100" dirty="0"/>
              <a:t>Objectif : consolider les apprentissages et les acquis des élèves de STI2D (en maths et en PC) pour la poursuite d’études 		</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30</a:t>
            </a:fld>
            <a:endParaRPr lang="fr-FR"/>
          </a:p>
        </p:txBody>
      </p:sp>
    </p:spTree>
    <p:extLst>
      <p:ext uri="{BB962C8B-B14F-4D97-AF65-F5344CB8AC3E}">
        <p14:creationId xmlns:p14="http://schemas.microsoft.com/office/powerpoint/2010/main" val="2133936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a:t>		</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31</a:t>
            </a:fld>
            <a:endParaRPr lang="fr-FR"/>
          </a:p>
        </p:txBody>
      </p:sp>
    </p:spTree>
    <p:extLst>
      <p:ext uri="{BB962C8B-B14F-4D97-AF65-F5344CB8AC3E}">
        <p14:creationId xmlns:p14="http://schemas.microsoft.com/office/powerpoint/2010/main" val="1127843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155">
              <a:defRPr/>
            </a:pPr>
            <a:r>
              <a:rPr lang="fr-FR" dirty="0" smtClean="0"/>
              <a:t>Cette contrainte est commandée par le risque de fraude par téléchargement des corrigés dans les mémoires des calculatrices. </a:t>
            </a:r>
          </a:p>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32</a:t>
            </a:fld>
            <a:endParaRPr lang="fr-FR"/>
          </a:p>
        </p:txBody>
      </p:sp>
    </p:spTree>
    <p:extLst>
      <p:ext uri="{BB962C8B-B14F-4D97-AF65-F5344CB8AC3E}">
        <p14:creationId xmlns:p14="http://schemas.microsoft.com/office/powerpoint/2010/main" val="1848426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a**2+b**2==c**2 est un booléen (qui est évalué en </a:t>
            </a:r>
            <a:r>
              <a:rPr lang="fr-FR" dirty="0" err="1"/>
              <a:t>True</a:t>
            </a:r>
            <a:r>
              <a:rPr lang="fr-FR" dirty="0"/>
              <a:t> ou False). La première fonction est un pléonasme, elle se raccourcit en la deuxième. MAIS … les test d’égalité sont à proscrire avec les flottants. En effet…</a:t>
            </a: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39</a:t>
            </a:fld>
            <a:endParaRPr lang="fr-FR"/>
          </a:p>
        </p:txBody>
      </p:sp>
    </p:spTree>
    <p:extLst>
      <p:ext uri="{BB962C8B-B14F-4D97-AF65-F5344CB8AC3E}">
        <p14:creationId xmlns:p14="http://schemas.microsoft.com/office/powerpoint/2010/main" val="2356537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sur </a:t>
            </a:r>
            <a:r>
              <a:rPr lang="fr-FR" dirty="0" err="1"/>
              <a:t>euler</a:t>
            </a:r>
            <a:r>
              <a:rPr lang="fr-FR" dirty="0"/>
              <a:t> : https://euler.ac-versailles.fr/wm3/pi2/blockly/blocklyPython.jsp</a:t>
            </a:r>
          </a:p>
          <a:p>
            <a:r>
              <a:rPr lang="fr-FR" dirty="0"/>
              <a:t>Pour traduire du </a:t>
            </a:r>
            <a:r>
              <a:rPr lang="fr-FR" dirty="0" err="1"/>
              <a:t>blockly</a:t>
            </a:r>
            <a:r>
              <a:rPr lang="fr-FR" dirty="0"/>
              <a:t> en Python (sans </a:t>
            </a:r>
            <a:r>
              <a:rPr lang="fr-FR" dirty="0" err="1"/>
              <a:t>turtle</a:t>
            </a:r>
            <a:r>
              <a:rPr lang="fr-FR" dirty="0"/>
              <a:t>)</a:t>
            </a:r>
            <a:br>
              <a:rPr lang="fr-FR" dirty="0"/>
            </a:br>
            <a:r>
              <a:rPr lang="fr-FR" dirty="0" err="1"/>
              <a:t>Trinket</a:t>
            </a:r>
            <a:r>
              <a:rPr lang="fr-FR" dirty="0"/>
              <a:t> propose aussi un tel traducteur avec </a:t>
            </a:r>
            <a:r>
              <a:rPr lang="fr-FR" dirty="0" err="1"/>
              <a:t>turtle</a:t>
            </a:r>
            <a:r>
              <a:rPr lang="fr-FR" dirty="0"/>
              <a:t>.</a:t>
            </a:r>
          </a:p>
        </p:txBody>
      </p:sp>
      <p:sp>
        <p:nvSpPr>
          <p:cNvPr id="4" name="Espace réservé du numéro de diapositive 3"/>
          <p:cNvSpPr>
            <a:spLocks noGrp="1"/>
          </p:cNvSpPr>
          <p:nvPr>
            <p:ph type="sldNum" sz="quarter" idx="5"/>
          </p:nvPr>
        </p:nvSpPr>
        <p:spPr/>
        <p:txBody>
          <a:bodyPr/>
          <a:lstStyle/>
          <a:p>
            <a:fld id="{750B5EBD-1FD2-4032-B90D-1930F820FBE8}" type="slidenum">
              <a:rPr lang="fr-FR" smtClean="0"/>
              <a:t>40</a:t>
            </a:fld>
            <a:endParaRPr lang="fr-FR"/>
          </a:p>
        </p:txBody>
      </p:sp>
    </p:spTree>
    <p:extLst>
      <p:ext uri="{BB962C8B-B14F-4D97-AF65-F5344CB8AC3E}">
        <p14:creationId xmlns:p14="http://schemas.microsoft.com/office/powerpoint/2010/main" val="3028016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sur </a:t>
            </a:r>
            <a:r>
              <a:rPr lang="fr-FR" dirty="0" err="1"/>
              <a:t>euler</a:t>
            </a:r>
            <a:r>
              <a:rPr lang="fr-FR" dirty="0"/>
              <a:t> : https://euler.ac-versailles.fr/wm3/pi2/blockly/blocklyPython.jsp</a:t>
            </a:r>
          </a:p>
          <a:p>
            <a:r>
              <a:rPr lang="fr-FR" dirty="0"/>
              <a:t>Pour traduire du </a:t>
            </a:r>
            <a:r>
              <a:rPr lang="fr-FR" dirty="0" err="1"/>
              <a:t>blockly</a:t>
            </a:r>
            <a:r>
              <a:rPr lang="fr-FR" dirty="0"/>
              <a:t> en Python (sans </a:t>
            </a:r>
            <a:r>
              <a:rPr lang="fr-FR" dirty="0" err="1"/>
              <a:t>turtle</a:t>
            </a:r>
            <a:r>
              <a:rPr lang="fr-FR" dirty="0"/>
              <a:t>)</a:t>
            </a:r>
            <a:br>
              <a:rPr lang="fr-FR" dirty="0"/>
            </a:br>
            <a:r>
              <a:rPr lang="fr-FR" dirty="0" err="1"/>
              <a:t>Trinket</a:t>
            </a:r>
            <a:r>
              <a:rPr lang="fr-FR" dirty="0"/>
              <a:t> propose aussi un tel traducteur avec </a:t>
            </a:r>
            <a:r>
              <a:rPr lang="fr-FR" dirty="0" err="1"/>
              <a:t>turtle</a:t>
            </a:r>
            <a:r>
              <a:rPr lang="fr-FR" dirty="0"/>
              <a:t>.</a:t>
            </a:r>
          </a:p>
        </p:txBody>
      </p:sp>
      <p:sp>
        <p:nvSpPr>
          <p:cNvPr id="4" name="Espace réservé du numéro de diapositive 3"/>
          <p:cNvSpPr>
            <a:spLocks noGrp="1"/>
          </p:cNvSpPr>
          <p:nvPr>
            <p:ph type="sldNum" sz="quarter" idx="5"/>
          </p:nvPr>
        </p:nvSpPr>
        <p:spPr/>
        <p:txBody>
          <a:bodyPr/>
          <a:lstStyle/>
          <a:p>
            <a:fld id="{750B5EBD-1FD2-4032-B90D-1930F820FBE8}" type="slidenum">
              <a:rPr lang="fr-FR" smtClean="0"/>
              <a:t>42</a:t>
            </a:fld>
            <a:endParaRPr lang="fr-FR"/>
          </a:p>
        </p:txBody>
      </p:sp>
    </p:spTree>
    <p:extLst>
      <p:ext uri="{BB962C8B-B14F-4D97-AF65-F5344CB8AC3E}">
        <p14:creationId xmlns:p14="http://schemas.microsoft.com/office/powerpoint/2010/main" val="395175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Intentions majeures : des éléments plus</a:t>
            </a:r>
            <a:r>
              <a:rPr lang="fr-FR" baseline="0" dirty="0" smtClean="0"/>
              <a:t> présents que dans les programmes précédents</a:t>
            </a:r>
          </a:p>
          <a:p>
            <a:r>
              <a:rPr lang="fr-FR" baseline="0" dirty="0" smtClean="0"/>
              <a:t>Six compétences ne devant pas disparaitre mais être des outils pour faciliter la tâche, notamment en évaluation</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4</a:t>
            </a:fld>
            <a:endParaRPr lang="fr-FR"/>
          </a:p>
        </p:txBody>
      </p:sp>
    </p:spTree>
    <p:extLst>
      <p:ext uri="{BB962C8B-B14F-4D97-AF65-F5344CB8AC3E}">
        <p14:creationId xmlns:p14="http://schemas.microsoft.com/office/powerpoint/2010/main" val="356698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thème Nombres et calculs était plus ou moins incorporé dans celui de fonctions.</a:t>
            </a:r>
          </a:p>
          <a:p>
            <a:r>
              <a:rPr lang="fr-FR" dirty="0" smtClean="0"/>
              <a:t>Fonctions</a:t>
            </a:r>
            <a:r>
              <a:rPr lang="fr-FR" baseline="0" dirty="0" smtClean="0"/>
              <a:t> </a:t>
            </a:r>
            <a:r>
              <a:rPr lang="fr-FR" baseline="0" dirty="0" smtClean="0"/>
              <a:t>: définition de la parité</a:t>
            </a:r>
          </a:p>
          <a:p>
            <a:r>
              <a:rPr lang="fr-FR" baseline="0" dirty="0" smtClean="0"/>
              <a:t>Statistiques et probabilité : plus d’intervalle de fluctuation</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5</a:t>
            </a:fld>
            <a:endParaRPr lang="fr-FR"/>
          </a:p>
        </p:txBody>
      </p:sp>
    </p:spTree>
    <p:extLst>
      <p:ext uri="{BB962C8B-B14F-4D97-AF65-F5344CB8AC3E}">
        <p14:creationId xmlns:p14="http://schemas.microsoft.com/office/powerpoint/2010/main" val="109800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premiers sont du ressort du travail quotidien de manipulation puis verbalisation avant l’abstraction.</a:t>
            </a:r>
          </a:p>
          <a:p>
            <a:r>
              <a:rPr lang="fr-FR" dirty="0" smtClean="0"/>
              <a:t>Les autres peuvent donner lieu</a:t>
            </a:r>
            <a:r>
              <a:rPr lang="fr-FR" baseline="0" dirty="0" smtClean="0"/>
              <a:t> à une évaluation des acquis.</a:t>
            </a:r>
          </a:p>
          <a:p>
            <a:r>
              <a:rPr lang="fr-FR" baseline="0" dirty="0" smtClean="0"/>
              <a:t>L’oral a de plus une place de plus en plus grande à prendre, pas seulement pour le bac mais aussi pour le post-bac.</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6</a:t>
            </a:fld>
            <a:endParaRPr lang="fr-FR"/>
          </a:p>
        </p:txBody>
      </p:sp>
    </p:spTree>
    <p:extLst>
      <p:ext uri="{BB962C8B-B14F-4D97-AF65-F5344CB8AC3E}">
        <p14:creationId xmlns:p14="http://schemas.microsoft.com/office/powerpoint/2010/main" val="39586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AM permettent, si elles balayent</a:t>
            </a:r>
            <a:r>
              <a:rPr lang="fr-FR" baseline="0" dirty="0" smtClean="0"/>
              <a:t> des champs </a:t>
            </a:r>
            <a:r>
              <a:rPr lang="fr-FR" baseline="0" dirty="0" smtClean="0"/>
              <a:t>variés </a:t>
            </a:r>
            <a:r>
              <a:rPr lang="fr-FR" baseline="0" dirty="0" smtClean="0"/>
              <a:t>(pas uniquement du calcul), de mobiliser plusieurs compétences et, si c’est un seul élève qui est sollicité pour la correction, d’évaluer ses acquis</a:t>
            </a:r>
            <a:endParaRPr lang="fr-FR" dirty="0" smtClean="0"/>
          </a:p>
          <a:p>
            <a:r>
              <a:rPr lang="fr-FR" dirty="0" smtClean="0"/>
              <a:t>Les travaux de groupes sur une heure sont souvent chronophages et efficaces seulement la moitié de la séance surtout</a:t>
            </a:r>
            <a:r>
              <a:rPr lang="fr-FR" baseline="0" dirty="0" smtClean="0"/>
              <a:t> en seconde</a:t>
            </a:r>
            <a:endParaRPr lang="fr-FR" dirty="0" smtClean="0"/>
          </a:p>
          <a:p>
            <a:r>
              <a:rPr lang="fr-FR" dirty="0" smtClean="0"/>
              <a:t>Pour les exposés, on peut imaginer un petit cahier des charges commun</a:t>
            </a:r>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7</a:t>
            </a:fld>
            <a:endParaRPr lang="fr-FR"/>
          </a:p>
        </p:txBody>
      </p:sp>
    </p:spTree>
    <p:extLst>
      <p:ext uri="{BB962C8B-B14F-4D97-AF65-F5344CB8AC3E}">
        <p14:creationId xmlns:p14="http://schemas.microsoft.com/office/powerpoint/2010/main" val="404404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8</a:t>
            </a:fld>
            <a:endParaRPr lang="fr-FR"/>
          </a:p>
        </p:txBody>
      </p:sp>
    </p:spTree>
    <p:extLst>
      <p:ext uri="{BB962C8B-B14F-4D97-AF65-F5344CB8AC3E}">
        <p14:creationId xmlns:p14="http://schemas.microsoft.com/office/powerpoint/2010/main" val="219736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5EC0FD-00D8-41B2-B15F-EB01B39923C4}" type="slidenum">
              <a:rPr lang="fr-FR" smtClean="0"/>
              <a:t>9</a:t>
            </a:fld>
            <a:endParaRPr lang="fr-FR"/>
          </a:p>
        </p:txBody>
      </p:sp>
    </p:spTree>
    <p:extLst>
      <p:ext uri="{BB962C8B-B14F-4D97-AF65-F5344CB8AC3E}">
        <p14:creationId xmlns:p14="http://schemas.microsoft.com/office/powerpoint/2010/main" val="369162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5CCDC15-37C9-410A-AACB-2D11C2950DE6}" type="datetimeFigureOut">
              <a:rPr lang="fr-FR" smtClean="0"/>
              <a:t>29/03/2019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222520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CCDC15-37C9-410A-AACB-2D11C2950DE6}" type="datetimeFigureOut">
              <a:rPr lang="fr-FR" smtClean="0"/>
              <a:t>29/03/2019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866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CCDC15-37C9-410A-AACB-2D11C2950DE6}" type="datetimeFigureOut">
              <a:rPr lang="fr-FR" smtClean="0"/>
              <a:t>29/03/2019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59759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4" y="1103312"/>
            <a:ext cx="7881937" cy="3449241"/>
          </a:xfrm>
        </p:spPr>
        <p:txBody>
          <a:bodyPr/>
          <a:lstStyle>
            <a:lvl1pPr marL="133350" marR="0" indent="-133350" algn="l" defTabSz="342900" rtl="0" eaLnBrk="1" fontAlgn="auto" latinLnBrk="0" hangingPunct="1">
              <a:lnSpc>
                <a:spcPct val="100000"/>
              </a:lnSpc>
              <a:spcBef>
                <a:spcPct val="20000"/>
              </a:spcBef>
              <a:spcAft>
                <a:spcPts val="0"/>
              </a:spcAft>
              <a:buClr>
                <a:schemeClr val="bg2"/>
              </a:buClr>
              <a:buSzPct val="100000"/>
              <a:buFont typeface="Arial"/>
              <a:buChar char="■"/>
              <a:tabLst/>
              <a:defRPr/>
            </a:lvl1pPr>
            <a:lvl2pPr marL="470297" marR="0" indent="-127397" algn="l" defTabSz="342900" rtl="0" eaLnBrk="1" fontAlgn="auto" latinLnBrk="0" hangingPunct="1">
              <a:lnSpc>
                <a:spcPct val="100000"/>
              </a:lnSpc>
              <a:spcBef>
                <a:spcPct val="20000"/>
              </a:spcBef>
              <a:spcAft>
                <a:spcPts val="0"/>
              </a:spcAft>
              <a:buClr>
                <a:schemeClr val="bg2"/>
              </a:buClr>
              <a:buSzTx/>
              <a:buFont typeface="Arial Italic"/>
              <a:buChar char="■"/>
              <a:tabLst/>
              <a:defRPr/>
            </a:lvl2pPr>
            <a:lvl3pPr marL="470297" marR="0" indent="0" algn="l" defTabSz="342900" rtl="0" eaLnBrk="1" fontAlgn="auto" latinLnBrk="0" hangingPunct="1">
              <a:lnSpc>
                <a:spcPct val="100000"/>
              </a:lnSpc>
              <a:spcBef>
                <a:spcPct val="20000"/>
              </a:spcBef>
              <a:spcAft>
                <a:spcPts val="0"/>
              </a:spcAft>
              <a:buClr>
                <a:schemeClr val="bg2"/>
              </a:buClr>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chemeClr val="bg2"/>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a:lvl1pPr>
          </a:lstStyle>
          <a:p>
            <a:fld id="{BDA14C81-9DC8-4F66-9508-3756AC949784}" type="slidenum">
              <a:rPr lang="fr-FR" altLang="fr-FR"/>
              <a:pPr/>
              <a:t>‹N°›</a:t>
            </a:fld>
            <a:endParaRPr lang="fr-FR" altLang="fr-FR"/>
          </a:p>
        </p:txBody>
      </p:sp>
    </p:spTree>
    <p:extLst>
      <p:ext uri="{BB962C8B-B14F-4D97-AF65-F5344CB8AC3E}">
        <p14:creationId xmlns:p14="http://schemas.microsoft.com/office/powerpoint/2010/main" val="66662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CCDC15-37C9-410A-AACB-2D11C2950DE6}" type="datetimeFigureOut">
              <a:rPr lang="fr-FR" smtClean="0"/>
              <a:t>29/03/2019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90872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5CCDC15-37C9-410A-AACB-2D11C2950DE6}" type="datetimeFigureOut">
              <a:rPr lang="fr-FR" smtClean="0"/>
              <a:t>29/03/2019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346985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5CCDC15-37C9-410A-AACB-2D11C2950DE6}" type="datetimeFigureOut">
              <a:rPr lang="fr-FR" smtClean="0"/>
              <a:t>29/03/2019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112573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5CCDC15-37C9-410A-AACB-2D11C2950DE6}" type="datetimeFigureOut">
              <a:rPr lang="fr-FR" smtClean="0"/>
              <a:t>29/03/2019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312408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5CCDC15-37C9-410A-AACB-2D11C2950DE6}" type="datetimeFigureOut">
              <a:rPr lang="fr-FR" smtClean="0"/>
              <a:t>29/03/2019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271388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CDC15-37C9-410A-AACB-2D11C2950DE6}" type="datetimeFigureOut">
              <a:rPr lang="fr-FR" smtClean="0"/>
              <a:t>29/03/2019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118923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5CCDC15-37C9-410A-AACB-2D11C2950DE6}" type="datetimeFigureOut">
              <a:rPr lang="fr-FR" smtClean="0"/>
              <a:t>29/03/2019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324060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5CCDC15-37C9-410A-AACB-2D11C2950DE6}" type="datetimeFigureOut">
              <a:rPr lang="fr-FR" smtClean="0"/>
              <a:t>29/03/2019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55AEEC-A295-4A70-B54B-5A55DB3EA856}" type="slidenum">
              <a:rPr lang="fr-FR" smtClean="0"/>
              <a:t>‹N°›</a:t>
            </a:fld>
            <a:endParaRPr lang="fr-FR"/>
          </a:p>
        </p:txBody>
      </p:sp>
    </p:spTree>
    <p:extLst>
      <p:ext uri="{BB962C8B-B14F-4D97-AF65-F5344CB8AC3E}">
        <p14:creationId xmlns:p14="http://schemas.microsoft.com/office/powerpoint/2010/main" val="66593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CCDC15-37C9-410A-AACB-2D11C2950DE6}" type="datetimeFigureOut">
              <a:rPr lang="fr-FR" smtClean="0"/>
              <a:t>29/03/2019</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55AEEC-A295-4A70-B54B-5A55DB3EA856}" type="slidenum">
              <a:rPr lang="fr-FR" smtClean="0"/>
              <a:t>‹N°›</a:t>
            </a:fld>
            <a:endParaRPr lang="fr-FR"/>
          </a:p>
        </p:txBody>
      </p:sp>
    </p:spTree>
    <p:extLst>
      <p:ext uri="{BB962C8B-B14F-4D97-AF65-F5344CB8AC3E}">
        <p14:creationId xmlns:p14="http://schemas.microsoft.com/office/powerpoint/2010/main" val="180905852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xuijxhzmDgc"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0.png"/><Relationship Id="rId5" Type="http://schemas.openxmlformats.org/officeDocument/2006/relationships/tags" Target="../tags/tag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hyperlink" Target="sqrt2-irrationnel-preuve-anim-pliage-geom-tres-courte.gif" TargetMode="External"/><Relationship Id="rId3" Type="http://schemas.openxmlformats.org/officeDocument/2006/relationships/notesSlide" Target="../notesSlides/notesSlide19.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tags" Target="../tags/tag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uler.ac-versailles.fr/wm3/pi2/blockly/blocklyPython.js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3307" y="1069848"/>
            <a:ext cx="6044764" cy="2005965"/>
          </a:xfrm>
        </p:spPr>
        <p:txBody>
          <a:bodyPr>
            <a:normAutofit/>
          </a:bodyPr>
          <a:lstStyle/>
          <a:p>
            <a:r>
              <a:rPr lang="fr-FR" sz="4400" dirty="0">
                <a:solidFill>
                  <a:srgbClr val="C00000"/>
                </a:solidFill>
              </a:rPr>
              <a:t>Réunions mathématiques</a:t>
            </a:r>
            <a:br>
              <a:rPr lang="fr-FR" sz="4400" dirty="0">
                <a:solidFill>
                  <a:srgbClr val="C00000"/>
                </a:solidFill>
              </a:rPr>
            </a:br>
            <a:r>
              <a:rPr lang="fr-FR" sz="4400" dirty="0">
                <a:solidFill>
                  <a:srgbClr val="C00000"/>
                </a:solidFill>
              </a:rPr>
              <a:t>Réforme du lycée</a:t>
            </a:r>
          </a:p>
        </p:txBody>
      </p:sp>
    </p:spTree>
    <p:extLst>
      <p:ext uri="{BB962C8B-B14F-4D97-AF65-F5344CB8AC3E}">
        <p14:creationId xmlns:p14="http://schemas.microsoft.com/office/powerpoint/2010/main" val="359602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C00000"/>
                </a:solidFill>
              </a:rPr>
              <a:t>Oral : une grille de compétences pour l’évaluation</a:t>
            </a:r>
          </a:p>
        </p:txBody>
      </p:sp>
      <p:graphicFrame>
        <p:nvGraphicFramePr>
          <p:cNvPr id="5" name="Espace réservé du contenu 4"/>
          <p:cNvGraphicFramePr>
            <a:graphicFrameLocks noGrp="1"/>
          </p:cNvGraphicFramePr>
          <p:nvPr>
            <p:ph idx="1"/>
            <p:extLst/>
          </p:nvPr>
        </p:nvGraphicFramePr>
        <p:xfrm>
          <a:off x="308611" y="1015683"/>
          <a:ext cx="4800600" cy="3972560"/>
        </p:xfrm>
        <a:graphic>
          <a:graphicData uri="http://schemas.openxmlformats.org/drawingml/2006/table">
            <a:tbl>
              <a:tblPr firstRow="1" bandRow="1">
                <a:tableStyleId>{5C22544A-7EE6-4342-B048-85BDC9FD1C3A}</a:tableStyleId>
              </a:tblPr>
              <a:tblGrid>
                <a:gridCol w="584421">
                  <a:extLst>
                    <a:ext uri="{9D8B030D-6E8A-4147-A177-3AD203B41FA5}">
                      <a16:colId xmlns:a16="http://schemas.microsoft.com/office/drawing/2014/main" val="20000"/>
                    </a:ext>
                  </a:extLst>
                </a:gridCol>
                <a:gridCol w="3096038">
                  <a:extLst>
                    <a:ext uri="{9D8B030D-6E8A-4147-A177-3AD203B41FA5}">
                      <a16:colId xmlns:a16="http://schemas.microsoft.com/office/drawing/2014/main" val="20001"/>
                    </a:ext>
                  </a:extLst>
                </a:gridCol>
                <a:gridCol w="1120141">
                  <a:extLst>
                    <a:ext uri="{9D8B030D-6E8A-4147-A177-3AD203B41FA5}">
                      <a16:colId xmlns:a16="http://schemas.microsoft.com/office/drawing/2014/main" val="20002"/>
                    </a:ext>
                  </a:extLst>
                </a:gridCol>
              </a:tblGrid>
              <a:tr h="370840">
                <a:tc gridSpan="2">
                  <a:txBody>
                    <a:bodyPr/>
                    <a:lstStyle/>
                    <a:p>
                      <a:pPr algn="ctr"/>
                      <a:r>
                        <a:rPr lang="fr-FR" dirty="0" smtClean="0"/>
                        <a:t>Compétences</a:t>
                      </a:r>
                      <a:endParaRPr lang="fr-FR" dirty="0"/>
                    </a:p>
                  </a:txBody>
                  <a:tcPr/>
                </a:tc>
                <a:tc hMerge="1">
                  <a:txBody>
                    <a:bodyPr/>
                    <a:lstStyle/>
                    <a:p>
                      <a:endParaRPr lang="fr-FR" dirty="0"/>
                    </a:p>
                  </a:txBody>
                  <a:tcPr/>
                </a:tc>
                <a:tc>
                  <a:txBody>
                    <a:bodyPr/>
                    <a:lstStyle/>
                    <a:p>
                      <a:pPr algn="ctr"/>
                      <a:r>
                        <a:rPr lang="fr-FR" dirty="0" smtClean="0"/>
                        <a:t>Réussites</a:t>
                      </a:r>
                      <a:endParaRPr lang="fr-FR" dirty="0"/>
                    </a:p>
                  </a:txBody>
                  <a:tcPr/>
                </a:tc>
                <a:extLst>
                  <a:ext uri="{0D108BD9-81ED-4DB2-BD59-A6C34878D82A}">
                    <a16:rowId xmlns:a16="http://schemas.microsoft.com/office/drawing/2014/main" val="10000"/>
                  </a:ext>
                </a:extLst>
              </a:tr>
              <a:tr h="370840">
                <a:tc rowSpan="3">
                  <a:txBody>
                    <a:bodyPr/>
                    <a:lstStyle/>
                    <a:p>
                      <a:pPr algn="ctr"/>
                      <a:r>
                        <a:rPr lang="fr-FR" dirty="0" smtClean="0"/>
                        <a:t>Connaissance du cours</a:t>
                      </a:r>
                      <a:endParaRPr lang="fr-FR" dirty="0"/>
                    </a:p>
                  </a:txBody>
                  <a:tcPr vert="vert270" anchor="ctr"/>
                </a:tc>
                <a:tc>
                  <a:txBody>
                    <a:bodyPr/>
                    <a:lstStyle/>
                    <a:p>
                      <a:r>
                        <a:rPr lang="fr-FR" dirty="0" smtClean="0"/>
                        <a:t>Cite le cours </a:t>
                      </a:r>
                      <a:endParaRPr lang="fr-FR" dirty="0"/>
                    </a:p>
                  </a:txBody>
                  <a:tcPr/>
                </a:tc>
                <a:tc>
                  <a:txBody>
                    <a:bodyPr/>
                    <a:lstStyle/>
                    <a:p>
                      <a:endParaRPr lang="fr-FR"/>
                    </a:p>
                  </a:txBody>
                  <a:tcPr/>
                </a:tc>
                <a:extLst>
                  <a:ext uri="{0D108BD9-81ED-4DB2-BD59-A6C34878D82A}">
                    <a16:rowId xmlns:a16="http://schemas.microsoft.com/office/drawing/2014/main" val="10001"/>
                  </a:ext>
                </a:extLst>
              </a:tr>
              <a:tr h="370840">
                <a:tc vMerge="1">
                  <a:txBody>
                    <a:bodyPr/>
                    <a:lstStyle/>
                    <a:p>
                      <a:endParaRPr lang="fr-FR" dirty="0"/>
                    </a:p>
                  </a:txBody>
                  <a:tcPr/>
                </a:tc>
                <a:tc>
                  <a:txBody>
                    <a:bodyPr/>
                    <a:lstStyle/>
                    <a:p>
                      <a:r>
                        <a:rPr lang="fr-FR" dirty="0" smtClean="0"/>
                        <a:t>Utilise le cours à bon escient</a:t>
                      </a:r>
                      <a:endParaRPr lang="fr-FR" dirty="0"/>
                    </a:p>
                  </a:txBody>
                  <a:tcPr/>
                </a:tc>
                <a:tc>
                  <a:txBody>
                    <a:bodyPr/>
                    <a:lstStyle/>
                    <a:p>
                      <a:endParaRPr lang="fr-FR"/>
                    </a:p>
                  </a:txBody>
                  <a:tcPr/>
                </a:tc>
                <a:extLst>
                  <a:ext uri="{0D108BD9-81ED-4DB2-BD59-A6C34878D82A}">
                    <a16:rowId xmlns:a16="http://schemas.microsoft.com/office/drawing/2014/main" val="10002"/>
                  </a:ext>
                </a:extLst>
              </a:tr>
              <a:tr h="370840">
                <a:tc vMerge="1">
                  <a:txBody>
                    <a:bodyPr/>
                    <a:lstStyle/>
                    <a:p>
                      <a:endParaRPr lang="fr-FR" dirty="0"/>
                    </a:p>
                  </a:txBody>
                  <a:tcPr/>
                </a:tc>
                <a:tc>
                  <a:txBody>
                    <a:bodyPr/>
                    <a:lstStyle/>
                    <a:p>
                      <a:r>
                        <a:rPr lang="fr-FR" dirty="0" smtClean="0"/>
                        <a:t>Cite le cours quand on lui demande</a:t>
                      </a:r>
                      <a:endParaRPr lang="fr-FR" dirty="0"/>
                    </a:p>
                  </a:txBody>
                  <a:tcPr/>
                </a:tc>
                <a:tc>
                  <a:txBody>
                    <a:bodyPr/>
                    <a:lstStyle/>
                    <a:p>
                      <a:endParaRPr lang="fr-FR"/>
                    </a:p>
                  </a:txBody>
                  <a:tcPr/>
                </a:tc>
                <a:extLst>
                  <a:ext uri="{0D108BD9-81ED-4DB2-BD59-A6C34878D82A}">
                    <a16:rowId xmlns:a16="http://schemas.microsoft.com/office/drawing/2014/main" val="10003"/>
                  </a:ext>
                </a:extLst>
              </a:tr>
              <a:tr h="370840">
                <a:tc rowSpan="6">
                  <a:txBody>
                    <a:bodyPr/>
                    <a:lstStyle/>
                    <a:p>
                      <a:pPr algn="ctr"/>
                      <a:r>
                        <a:rPr lang="fr-FR" dirty="0" smtClean="0"/>
                        <a:t>Communiquer</a:t>
                      </a:r>
                      <a:endParaRPr lang="fr-FR" dirty="0"/>
                    </a:p>
                  </a:txBody>
                  <a:tcPr vert="vert270" anchor="ctr"/>
                </a:tc>
                <a:tc>
                  <a:txBody>
                    <a:bodyPr/>
                    <a:lstStyle/>
                    <a:p>
                      <a:r>
                        <a:rPr lang="fr-FR" dirty="0" smtClean="0"/>
                        <a:t>Qualité de l’expression orale</a:t>
                      </a:r>
                      <a:endParaRPr lang="fr-FR" dirty="0"/>
                    </a:p>
                  </a:txBody>
                  <a:tcPr/>
                </a:tc>
                <a:tc>
                  <a:txBody>
                    <a:bodyPr/>
                    <a:lstStyle/>
                    <a:p>
                      <a:endParaRPr lang="fr-FR"/>
                    </a:p>
                  </a:txBody>
                  <a:tcPr/>
                </a:tc>
                <a:extLst>
                  <a:ext uri="{0D108BD9-81ED-4DB2-BD59-A6C34878D82A}">
                    <a16:rowId xmlns:a16="http://schemas.microsoft.com/office/drawing/2014/main" val="10004"/>
                  </a:ext>
                </a:extLst>
              </a:tr>
              <a:tr h="370840">
                <a:tc vMerge="1">
                  <a:txBody>
                    <a:bodyPr/>
                    <a:lstStyle/>
                    <a:p>
                      <a:endParaRPr lang="fr-FR" dirty="0"/>
                    </a:p>
                  </a:txBody>
                  <a:tcPr/>
                </a:tc>
                <a:tc>
                  <a:txBody>
                    <a:bodyPr/>
                    <a:lstStyle/>
                    <a:p>
                      <a:r>
                        <a:rPr lang="fr-FR" dirty="0" smtClean="0"/>
                        <a:t>Rigueur du propos mathématique</a:t>
                      </a:r>
                      <a:endParaRPr lang="fr-FR" dirty="0"/>
                    </a:p>
                  </a:txBody>
                  <a:tcPr/>
                </a:tc>
                <a:tc>
                  <a:txBody>
                    <a:bodyPr/>
                    <a:lstStyle/>
                    <a:p>
                      <a:endParaRPr lang="fr-FR"/>
                    </a:p>
                  </a:txBody>
                  <a:tcPr/>
                </a:tc>
                <a:extLst>
                  <a:ext uri="{0D108BD9-81ED-4DB2-BD59-A6C34878D82A}">
                    <a16:rowId xmlns:a16="http://schemas.microsoft.com/office/drawing/2014/main" val="10005"/>
                  </a:ext>
                </a:extLst>
              </a:tr>
              <a:tr h="370840">
                <a:tc vMerge="1">
                  <a:txBody>
                    <a:bodyPr/>
                    <a:lstStyle/>
                    <a:p>
                      <a:endParaRPr lang="fr-FR" dirty="0"/>
                    </a:p>
                  </a:txBody>
                  <a:tcPr/>
                </a:tc>
                <a:tc>
                  <a:txBody>
                    <a:bodyPr/>
                    <a:lstStyle/>
                    <a:p>
                      <a:r>
                        <a:rPr lang="fr-FR" dirty="0" smtClean="0"/>
                        <a:t>Capacité à reformuler quand on lui demande ou à répondre</a:t>
                      </a:r>
                      <a:r>
                        <a:rPr lang="fr-FR" baseline="0" dirty="0" smtClean="0"/>
                        <a:t> aux questions</a:t>
                      </a:r>
                      <a:endParaRPr lang="fr-FR" dirty="0" smtClean="0"/>
                    </a:p>
                  </a:txBody>
                  <a:tcPr/>
                </a:tc>
                <a:tc>
                  <a:txBody>
                    <a:bodyPr/>
                    <a:lstStyle/>
                    <a:p>
                      <a:endParaRPr lang="fr-FR"/>
                    </a:p>
                  </a:txBody>
                  <a:tcPr/>
                </a:tc>
                <a:extLst>
                  <a:ext uri="{0D108BD9-81ED-4DB2-BD59-A6C34878D82A}">
                    <a16:rowId xmlns:a16="http://schemas.microsoft.com/office/drawing/2014/main" val="10006"/>
                  </a:ext>
                </a:extLst>
              </a:tr>
              <a:tr h="370840">
                <a:tc vMerge="1">
                  <a:txBody>
                    <a:bodyPr/>
                    <a:lstStyle/>
                    <a:p>
                      <a:endParaRPr lang="fr-FR" dirty="0"/>
                    </a:p>
                  </a:txBody>
                  <a:tcPr/>
                </a:tc>
                <a:tc>
                  <a:txBody>
                    <a:bodyPr/>
                    <a:lstStyle/>
                    <a:p>
                      <a:r>
                        <a:rPr lang="fr-FR" dirty="0" smtClean="0"/>
                        <a:t>Qualité du support écrit</a:t>
                      </a:r>
                      <a:r>
                        <a:rPr lang="fr-FR" baseline="0" dirty="0" smtClean="0"/>
                        <a:t> préparé</a:t>
                      </a:r>
                      <a:endParaRPr lang="fr-FR" dirty="0" smtClean="0"/>
                    </a:p>
                  </a:txBody>
                  <a:tcPr/>
                </a:tc>
                <a:tc>
                  <a:txBody>
                    <a:bodyPr/>
                    <a:lstStyle/>
                    <a:p>
                      <a:endParaRPr lang="fr-FR"/>
                    </a:p>
                  </a:txBody>
                  <a:tcPr/>
                </a:tc>
                <a:extLst>
                  <a:ext uri="{0D108BD9-81ED-4DB2-BD59-A6C34878D82A}">
                    <a16:rowId xmlns:a16="http://schemas.microsoft.com/office/drawing/2014/main" val="10007"/>
                  </a:ext>
                </a:extLst>
              </a:tr>
              <a:tr h="370840">
                <a:tc vMerge="1">
                  <a:txBody>
                    <a:bodyPr/>
                    <a:lstStyle/>
                    <a:p>
                      <a:endParaRPr lang="fr-FR" dirty="0"/>
                    </a:p>
                  </a:txBody>
                  <a:tcPr/>
                </a:tc>
                <a:tc>
                  <a:txBody>
                    <a:bodyPr/>
                    <a:lstStyle/>
                    <a:p>
                      <a:r>
                        <a:rPr lang="fr-FR" dirty="0" smtClean="0"/>
                        <a:t>Qualité de la production écrite pendant l’intervention</a:t>
                      </a:r>
                      <a:endParaRPr lang="fr-FR" dirty="0"/>
                    </a:p>
                  </a:txBody>
                  <a:tcPr/>
                </a:tc>
                <a:tc>
                  <a:txBody>
                    <a:bodyPr/>
                    <a:lstStyle/>
                    <a:p>
                      <a:endParaRPr lang="fr-FR"/>
                    </a:p>
                  </a:txBody>
                  <a:tcPr/>
                </a:tc>
                <a:extLst>
                  <a:ext uri="{0D108BD9-81ED-4DB2-BD59-A6C34878D82A}">
                    <a16:rowId xmlns:a16="http://schemas.microsoft.com/office/drawing/2014/main" val="10008"/>
                  </a:ext>
                </a:extLst>
              </a:tr>
              <a:tr h="370840">
                <a:tc vMerge="1">
                  <a:txBody>
                    <a:bodyPr/>
                    <a:lstStyle/>
                    <a:p>
                      <a:endParaRPr lang="fr-FR" dirty="0"/>
                    </a:p>
                  </a:txBody>
                  <a:tcPr/>
                </a:tc>
                <a:tc>
                  <a:txBody>
                    <a:bodyPr/>
                    <a:lstStyle/>
                    <a:p>
                      <a:r>
                        <a:rPr lang="fr-FR" dirty="0" smtClean="0"/>
                        <a:t>Interaction entre les membres du groupe</a:t>
                      </a:r>
                      <a:endParaRPr lang="fr-FR" dirty="0"/>
                    </a:p>
                  </a:txBody>
                  <a:tcPr/>
                </a:tc>
                <a:tc>
                  <a:txBody>
                    <a:bodyPr/>
                    <a:lstStyle/>
                    <a:p>
                      <a:endParaRPr lang="fr-FR" dirty="0"/>
                    </a:p>
                  </a:txBody>
                  <a:tcPr/>
                </a:tc>
                <a:extLst>
                  <a:ext uri="{0D108BD9-81ED-4DB2-BD59-A6C34878D82A}">
                    <a16:rowId xmlns:a16="http://schemas.microsoft.com/office/drawing/2014/main" val="10009"/>
                  </a:ext>
                </a:extLst>
              </a:tr>
            </a:tbl>
          </a:graphicData>
        </a:graphic>
      </p:graphicFrame>
      <p:graphicFrame>
        <p:nvGraphicFramePr>
          <p:cNvPr id="6" name="Tableau 5"/>
          <p:cNvGraphicFramePr>
            <a:graphicFrameLocks noGrp="1"/>
          </p:cNvGraphicFramePr>
          <p:nvPr>
            <p:extLst/>
          </p:nvPr>
        </p:nvGraphicFramePr>
        <p:xfrm>
          <a:off x="5352605" y="1014466"/>
          <a:ext cx="3257005" cy="2966720"/>
        </p:xfrm>
        <a:graphic>
          <a:graphicData uri="http://schemas.openxmlformats.org/drawingml/2006/table">
            <a:tbl>
              <a:tblPr firstRow="1" bandRow="1">
                <a:tableStyleId>{5C22544A-7EE6-4342-B048-85BDC9FD1C3A}</a:tableStyleId>
              </a:tblPr>
              <a:tblGrid>
                <a:gridCol w="2134045">
                  <a:extLst>
                    <a:ext uri="{9D8B030D-6E8A-4147-A177-3AD203B41FA5}">
                      <a16:colId xmlns:a16="http://schemas.microsoft.com/office/drawing/2014/main" val="20000"/>
                    </a:ext>
                  </a:extLst>
                </a:gridCol>
                <a:gridCol w="1122960">
                  <a:extLst>
                    <a:ext uri="{9D8B030D-6E8A-4147-A177-3AD203B41FA5}">
                      <a16:colId xmlns:a16="http://schemas.microsoft.com/office/drawing/2014/main" val="20001"/>
                    </a:ext>
                  </a:extLst>
                </a:gridCol>
              </a:tblGrid>
              <a:tr h="370840">
                <a:tc>
                  <a:txBody>
                    <a:bodyPr/>
                    <a:lstStyle/>
                    <a:p>
                      <a:pPr algn="ctr"/>
                      <a:r>
                        <a:rPr lang="fr-FR" dirty="0" smtClean="0"/>
                        <a:t>Compétences</a:t>
                      </a:r>
                      <a:endParaRPr lang="fr-FR" dirty="0"/>
                    </a:p>
                  </a:txBody>
                  <a:tcPr/>
                </a:tc>
                <a:tc>
                  <a:txBody>
                    <a:bodyPr/>
                    <a:lstStyle/>
                    <a:p>
                      <a:pPr algn="ctr"/>
                      <a:r>
                        <a:rPr lang="fr-FR" dirty="0" smtClean="0"/>
                        <a:t>Réussites</a:t>
                      </a:r>
                      <a:endParaRPr lang="fr-FR" dirty="0"/>
                    </a:p>
                  </a:txBody>
                  <a:tcPr/>
                </a:tc>
                <a:extLst>
                  <a:ext uri="{0D108BD9-81ED-4DB2-BD59-A6C34878D82A}">
                    <a16:rowId xmlns:a16="http://schemas.microsoft.com/office/drawing/2014/main" val="10000"/>
                  </a:ext>
                </a:extLst>
              </a:tr>
              <a:tr h="370840">
                <a:tc>
                  <a:txBody>
                    <a:bodyPr/>
                    <a:lstStyle/>
                    <a:p>
                      <a:r>
                        <a:rPr lang="fr-FR" dirty="0" smtClean="0"/>
                        <a:t>Représenter</a:t>
                      </a:r>
                      <a:endParaRPr lang="fr-FR" dirty="0"/>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r>
                        <a:rPr lang="fr-FR" dirty="0" smtClean="0"/>
                        <a:t>Chercher</a:t>
                      </a:r>
                      <a:endParaRPr lang="fr-FR" dirty="0"/>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r>
                        <a:rPr lang="fr-FR" dirty="0" smtClean="0"/>
                        <a:t>Raisonner</a:t>
                      </a:r>
                      <a:endParaRPr lang="fr-FR" dirty="0"/>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r>
                        <a:rPr lang="fr-FR" dirty="0" smtClean="0"/>
                        <a:t>Calculer</a:t>
                      </a:r>
                      <a:endParaRPr lang="fr-FR" dirty="0"/>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r>
                        <a:rPr lang="fr-FR" dirty="0" smtClean="0"/>
                        <a:t>Modéliser</a:t>
                      </a:r>
                      <a:endParaRPr lang="fr-FR" dirty="0"/>
                    </a:p>
                  </a:txBody>
                  <a:tcPr/>
                </a:tc>
                <a:tc>
                  <a:txBody>
                    <a:bodyPr/>
                    <a:lstStyle/>
                    <a:p>
                      <a:endParaRPr lang="fr-FR"/>
                    </a:p>
                  </a:txBody>
                  <a:tcPr/>
                </a:tc>
                <a:extLst>
                  <a:ext uri="{0D108BD9-81ED-4DB2-BD59-A6C34878D82A}">
                    <a16:rowId xmlns:a16="http://schemas.microsoft.com/office/drawing/2014/main" val="10005"/>
                  </a:ext>
                </a:extLst>
              </a:tr>
              <a:tr h="370840">
                <a:tc>
                  <a:txBody>
                    <a:bodyPr/>
                    <a:lstStyle/>
                    <a:p>
                      <a:r>
                        <a:rPr lang="fr-FR" dirty="0" smtClean="0"/>
                        <a:t>Utiliser un outil numérique</a:t>
                      </a:r>
                      <a:endParaRPr lang="fr-FR" dirty="0"/>
                    </a:p>
                  </a:txBody>
                  <a:tcPr/>
                </a:tc>
                <a:tc>
                  <a:txBody>
                    <a:bodyPr/>
                    <a:lstStyle/>
                    <a:p>
                      <a:endParaRPr lang="fr-FR"/>
                    </a:p>
                  </a:txBody>
                  <a:tcPr/>
                </a:tc>
                <a:extLst>
                  <a:ext uri="{0D108BD9-81ED-4DB2-BD59-A6C34878D82A}">
                    <a16:rowId xmlns:a16="http://schemas.microsoft.com/office/drawing/2014/main" val="10006"/>
                  </a:ext>
                </a:extLst>
              </a:tr>
              <a:tr h="370840">
                <a:tc>
                  <a:txBody>
                    <a:bodyPr/>
                    <a:lstStyle/>
                    <a:p>
                      <a:r>
                        <a:rPr lang="fr-FR" dirty="0" smtClean="0"/>
                        <a:t>…</a:t>
                      </a:r>
                      <a:endParaRPr lang="fr-FR" dirty="0"/>
                    </a:p>
                  </a:txBody>
                  <a:tcPr/>
                </a:tc>
                <a:tc>
                  <a:txBody>
                    <a:bodyPr/>
                    <a:lstStyle/>
                    <a:p>
                      <a:endParaRPr lang="fr-F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3368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710282"/>
          </a:xfrm>
        </p:spPr>
        <p:txBody>
          <a:bodyPr>
            <a:normAutofit/>
          </a:bodyPr>
          <a:lstStyle/>
          <a:p>
            <a:pPr marL="342900" indent="-342900"/>
            <a:r>
              <a:rPr lang="fr-FR" sz="2400" dirty="0">
                <a:solidFill>
                  <a:srgbClr val="C00000"/>
                </a:solidFill>
              </a:rPr>
              <a:t>Exemple 1 : autour du théorème de Pythagore </a:t>
            </a:r>
            <a:endParaRPr lang="fr-FR" sz="2100" dirty="0"/>
          </a:p>
        </p:txBody>
      </p:sp>
      <p:sp>
        <p:nvSpPr>
          <p:cNvPr id="11" name="Espace réservé du contenu 3"/>
          <p:cNvSpPr>
            <a:spLocks noGrp="1"/>
          </p:cNvSpPr>
          <p:nvPr>
            <p:ph idx="1"/>
          </p:nvPr>
        </p:nvSpPr>
        <p:spPr>
          <a:xfrm>
            <a:off x="939451" y="839244"/>
            <a:ext cx="7002049" cy="4304256"/>
          </a:xfrm>
        </p:spPr>
        <p:txBody>
          <a:bodyPr>
            <a:normAutofit/>
          </a:bodyPr>
          <a:lstStyle/>
          <a:p>
            <a:pPr marL="0" indent="0">
              <a:buNone/>
            </a:pPr>
            <a:r>
              <a:rPr lang="fr-FR" sz="1200" i="1" dirty="0" smtClean="0"/>
              <a:t>Le </a:t>
            </a:r>
            <a:r>
              <a:rPr lang="fr-FR" sz="1200" i="1" dirty="0"/>
              <a:t>côté d’un losange mesure 27,4 cm et l’une de ses diagonales 42 cm.</a:t>
            </a:r>
          </a:p>
          <a:p>
            <a:pPr marL="0" indent="0">
              <a:buNone/>
            </a:pPr>
            <a:r>
              <a:rPr lang="fr-FR" sz="1200" i="1" dirty="0"/>
              <a:t>Quelle est la longueur de sa seconde diagonale </a:t>
            </a:r>
          </a:p>
        </p:txBody>
      </p:sp>
      <p:pic>
        <p:nvPicPr>
          <p:cNvPr id="12" name="Espace réservé du contenu 8"/>
          <p:cNvPicPr>
            <a:picLocks noChangeAspect="1"/>
          </p:cNvPicPr>
          <p:nvPr/>
        </p:nvPicPr>
        <p:blipFill>
          <a:blip r:embed="rId3"/>
          <a:srcRect l="-3019" r="-3019"/>
          <a:stretch>
            <a:fillRect/>
          </a:stretch>
        </p:blipFill>
        <p:spPr>
          <a:xfrm>
            <a:off x="1925706" y="2067517"/>
            <a:ext cx="2465523" cy="2880497"/>
          </a:xfrm>
          <a:prstGeom prst="rect">
            <a:avLst/>
          </a:prstGeom>
        </p:spPr>
      </p:pic>
      <p:pic>
        <p:nvPicPr>
          <p:cNvPr id="13" name="Espace réservé du contenu 2" descr="Capture d’écran 2016-03-07 à 19.40.14.png"/>
          <p:cNvPicPr>
            <a:picLocks noChangeAspect="1"/>
          </p:cNvPicPr>
          <p:nvPr/>
        </p:nvPicPr>
        <p:blipFill>
          <a:blip r:embed="rId4">
            <a:extLst>
              <a:ext uri="{28A0092B-C50C-407E-A947-70E740481C1C}">
                <a14:useLocalDpi xmlns:a14="http://schemas.microsoft.com/office/drawing/2010/main" val="0"/>
              </a:ext>
            </a:extLst>
          </a:blip>
          <a:srcRect t="-305" b="-305"/>
          <a:stretch>
            <a:fillRect/>
          </a:stretch>
        </p:blipFill>
        <p:spPr>
          <a:xfrm>
            <a:off x="5358054" y="1977684"/>
            <a:ext cx="2449982" cy="2862318"/>
          </a:xfrm>
          <a:prstGeom prst="rect">
            <a:avLst/>
          </a:prstGeom>
        </p:spPr>
      </p:pic>
      <p:sp>
        <p:nvSpPr>
          <p:cNvPr id="4" name="ZoneTexte 3"/>
          <p:cNvSpPr txBox="1"/>
          <p:nvPr/>
        </p:nvSpPr>
        <p:spPr>
          <a:xfrm>
            <a:off x="1601670" y="2031690"/>
            <a:ext cx="756084" cy="230832"/>
          </a:xfrm>
          <a:prstGeom prst="rect">
            <a:avLst/>
          </a:prstGeom>
          <a:noFill/>
        </p:spPr>
        <p:txBody>
          <a:bodyPr wrap="square" rtlCol="0">
            <a:spAutoFit/>
          </a:bodyPr>
          <a:lstStyle/>
          <a:p>
            <a:pPr defTabSz="685800">
              <a:defRPr/>
            </a:pPr>
            <a:r>
              <a:rPr lang="fr-FR" sz="900" dirty="0">
                <a:solidFill>
                  <a:srgbClr val="FF0000"/>
                </a:solidFill>
                <a:latin typeface="Arial"/>
              </a:rPr>
              <a:t>calculer</a:t>
            </a:r>
          </a:p>
        </p:txBody>
      </p:sp>
      <p:sp>
        <p:nvSpPr>
          <p:cNvPr id="14" name="ZoneTexte 13"/>
          <p:cNvSpPr txBox="1"/>
          <p:nvPr/>
        </p:nvSpPr>
        <p:spPr>
          <a:xfrm>
            <a:off x="1601670" y="2463738"/>
            <a:ext cx="756084" cy="230832"/>
          </a:xfrm>
          <a:prstGeom prst="rect">
            <a:avLst/>
          </a:prstGeom>
          <a:noFill/>
        </p:spPr>
        <p:txBody>
          <a:bodyPr wrap="square" rtlCol="0">
            <a:spAutoFit/>
          </a:bodyPr>
          <a:lstStyle/>
          <a:p>
            <a:pPr defTabSz="685800">
              <a:defRPr/>
            </a:pPr>
            <a:r>
              <a:rPr lang="fr-FR" sz="900" dirty="0">
                <a:solidFill>
                  <a:srgbClr val="FF0000"/>
                </a:solidFill>
                <a:latin typeface="Arial"/>
              </a:rPr>
              <a:t>calculer</a:t>
            </a:r>
          </a:p>
        </p:txBody>
      </p:sp>
      <p:sp>
        <p:nvSpPr>
          <p:cNvPr id="15" name="ZoneTexte 14"/>
          <p:cNvSpPr txBox="1"/>
          <p:nvPr/>
        </p:nvSpPr>
        <p:spPr>
          <a:xfrm>
            <a:off x="4788024" y="4299942"/>
            <a:ext cx="756084" cy="230832"/>
          </a:xfrm>
          <a:prstGeom prst="rect">
            <a:avLst/>
          </a:prstGeom>
          <a:noFill/>
        </p:spPr>
        <p:txBody>
          <a:bodyPr wrap="square" rtlCol="0">
            <a:spAutoFit/>
          </a:bodyPr>
          <a:lstStyle/>
          <a:p>
            <a:pPr defTabSz="685800">
              <a:defRPr/>
            </a:pPr>
            <a:r>
              <a:rPr lang="fr-FR" sz="900" dirty="0">
                <a:solidFill>
                  <a:srgbClr val="FF0000"/>
                </a:solidFill>
                <a:latin typeface="Arial"/>
              </a:rPr>
              <a:t>calculer</a:t>
            </a:r>
          </a:p>
        </p:txBody>
      </p:sp>
      <p:sp>
        <p:nvSpPr>
          <p:cNvPr id="16" name="ZoneTexte 15"/>
          <p:cNvSpPr txBox="1"/>
          <p:nvPr/>
        </p:nvSpPr>
        <p:spPr>
          <a:xfrm>
            <a:off x="4572000" y="3867894"/>
            <a:ext cx="756084" cy="230832"/>
          </a:xfrm>
          <a:prstGeom prst="rect">
            <a:avLst/>
          </a:prstGeom>
          <a:noFill/>
        </p:spPr>
        <p:txBody>
          <a:bodyPr wrap="square" rtlCol="0">
            <a:spAutoFit/>
          </a:bodyPr>
          <a:lstStyle/>
          <a:p>
            <a:pPr defTabSz="685800">
              <a:defRPr/>
            </a:pPr>
            <a:r>
              <a:rPr lang="fr-FR" sz="900" dirty="0">
                <a:solidFill>
                  <a:srgbClr val="FF0000"/>
                </a:solidFill>
                <a:latin typeface="Arial"/>
              </a:rPr>
              <a:t>raisonner</a:t>
            </a:r>
          </a:p>
        </p:txBody>
      </p:sp>
      <p:sp>
        <p:nvSpPr>
          <p:cNvPr id="17" name="ZoneTexte 16"/>
          <p:cNvSpPr txBox="1"/>
          <p:nvPr/>
        </p:nvSpPr>
        <p:spPr>
          <a:xfrm>
            <a:off x="1601670" y="4299942"/>
            <a:ext cx="756084" cy="369332"/>
          </a:xfrm>
          <a:prstGeom prst="rect">
            <a:avLst/>
          </a:prstGeom>
          <a:noFill/>
        </p:spPr>
        <p:txBody>
          <a:bodyPr wrap="square" rtlCol="0">
            <a:spAutoFit/>
          </a:bodyPr>
          <a:lstStyle/>
          <a:p>
            <a:pPr defTabSz="685800">
              <a:defRPr/>
            </a:pPr>
            <a:r>
              <a:rPr lang="fr-FR" sz="900" dirty="0">
                <a:solidFill>
                  <a:srgbClr val="FF0000"/>
                </a:solidFill>
                <a:latin typeface="Arial"/>
              </a:rPr>
              <a:t>représenter</a:t>
            </a:r>
          </a:p>
        </p:txBody>
      </p:sp>
      <p:sp>
        <p:nvSpPr>
          <p:cNvPr id="18" name="ZoneTexte 17"/>
          <p:cNvSpPr txBox="1"/>
          <p:nvPr/>
        </p:nvSpPr>
        <p:spPr>
          <a:xfrm>
            <a:off x="1601670" y="2787774"/>
            <a:ext cx="918102" cy="230832"/>
          </a:xfrm>
          <a:prstGeom prst="rect">
            <a:avLst/>
          </a:prstGeom>
          <a:noFill/>
        </p:spPr>
        <p:txBody>
          <a:bodyPr wrap="square" rtlCol="0">
            <a:spAutoFit/>
          </a:bodyPr>
          <a:lstStyle/>
          <a:p>
            <a:pPr defTabSz="685800">
              <a:defRPr/>
            </a:pPr>
            <a:r>
              <a:rPr lang="fr-FR" sz="900" dirty="0">
                <a:solidFill>
                  <a:srgbClr val="FF0000"/>
                </a:solidFill>
                <a:latin typeface="Arial"/>
              </a:rPr>
              <a:t>communiquer</a:t>
            </a:r>
          </a:p>
        </p:txBody>
      </p:sp>
      <p:sp>
        <p:nvSpPr>
          <p:cNvPr id="19" name="ZoneTexte 18"/>
          <p:cNvSpPr txBox="1"/>
          <p:nvPr/>
        </p:nvSpPr>
        <p:spPr>
          <a:xfrm>
            <a:off x="1547664" y="2247714"/>
            <a:ext cx="918102" cy="230832"/>
          </a:xfrm>
          <a:prstGeom prst="rect">
            <a:avLst/>
          </a:prstGeom>
          <a:noFill/>
        </p:spPr>
        <p:txBody>
          <a:bodyPr wrap="square" rtlCol="0">
            <a:spAutoFit/>
          </a:bodyPr>
          <a:lstStyle/>
          <a:p>
            <a:pPr defTabSz="685800">
              <a:defRPr/>
            </a:pPr>
            <a:r>
              <a:rPr lang="fr-FR" sz="900" dirty="0">
                <a:solidFill>
                  <a:srgbClr val="FF0000"/>
                </a:solidFill>
                <a:latin typeface="Arial"/>
              </a:rPr>
              <a:t>communiquer</a:t>
            </a:r>
          </a:p>
        </p:txBody>
      </p:sp>
      <p:sp>
        <p:nvSpPr>
          <p:cNvPr id="20" name="ZoneTexte 19"/>
          <p:cNvSpPr txBox="1"/>
          <p:nvPr/>
        </p:nvSpPr>
        <p:spPr>
          <a:xfrm>
            <a:off x="4517994" y="2031690"/>
            <a:ext cx="918102" cy="230832"/>
          </a:xfrm>
          <a:prstGeom prst="rect">
            <a:avLst/>
          </a:prstGeom>
          <a:noFill/>
        </p:spPr>
        <p:txBody>
          <a:bodyPr wrap="square" rtlCol="0">
            <a:spAutoFit/>
          </a:bodyPr>
          <a:lstStyle/>
          <a:p>
            <a:pPr defTabSz="685800">
              <a:defRPr/>
            </a:pPr>
            <a:r>
              <a:rPr lang="fr-FR" sz="900" dirty="0">
                <a:solidFill>
                  <a:srgbClr val="FF0000"/>
                </a:solidFill>
                <a:latin typeface="Arial"/>
              </a:rPr>
              <a:t>communiquer</a:t>
            </a:r>
          </a:p>
        </p:txBody>
      </p:sp>
      <p:sp>
        <p:nvSpPr>
          <p:cNvPr id="21" name="ZoneTexte 20"/>
          <p:cNvSpPr txBox="1"/>
          <p:nvPr/>
        </p:nvSpPr>
        <p:spPr>
          <a:xfrm>
            <a:off x="4517994" y="4515966"/>
            <a:ext cx="918102" cy="230832"/>
          </a:xfrm>
          <a:prstGeom prst="rect">
            <a:avLst/>
          </a:prstGeom>
          <a:noFill/>
        </p:spPr>
        <p:txBody>
          <a:bodyPr wrap="square" rtlCol="0">
            <a:spAutoFit/>
          </a:bodyPr>
          <a:lstStyle/>
          <a:p>
            <a:pPr defTabSz="685800">
              <a:defRPr/>
            </a:pPr>
            <a:r>
              <a:rPr lang="fr-FR" sz="900" dirty="0">
                <a:solidFill>
                  <a:srgbClr val="FF0000"/>
                </a:solidFill>
                <a:latin typeface="Arial"/>
              </a:rPr>
              <a:t>communiquer</a:t>
            </a:r>
          </a:p>
        </p:txBody>
      </p:sp>
      <p:sp>
        <p:nvSpPr>
          <p:cNvPr id="22" name="ZoneTexte 21"/>
          <p:cNvSpPr txBox="1"/>
          <p:nvPr/>
        </p:nvSpPr>
        <p:spPr>
          <a:xfrm>
            <a:off x="4950042" y="3003798"/>
            <a:ext cx="918102" cy="230832"/>
          </a:xfrm>
          <a:prstGeom prst="rect">
            <a:avLst/>
          </a:prstGeom>
          <a:noFill/>
        </p:spPr>
        <p:txBody>
          <a:bodyPr wrap="square" rtlCol="0">
            <a:spAutoFit/>
          </a:bodyPr>
          <a:lstStyle/>
          <a:p>
            <a:pPr defTabSz="685800">
              <a:defRPr/>
            </a:pPr>
            <a:r>
              <a:rPr lang="fr-FR" sz="900" dirty="0">
                <a:solidFill>
                  <a:srgbClr val="FF0000"/>
                </a:solidFill>
                <a:latin typeface="Arial"/>
              </a:rPr>
              <a:t>modéliser</a:t>
            </a:r>
          </a:p>
        </p:txBody>
      </p:sp>
      <p:sp>
        <p:nvSpPr>
          <p:cNvPr id="23" name="ZoneTexte 22"/>
          <p:cNvSpPr txBox="1"/>
          <p:nvPr/>
        </p:nvSpPr>
        <p:spPr>
          <a:xfrm rot="19440000">
            <a:off x="3797880" y="2895840"/>
            <a:ext cx="1254521" cy="369332"/>
          </a:xfrm>
          <a:prstGeom prst="rect">
            <a:avLst/>
          </a:prstGeom>
          <a:noFill/>
        </p:spPr>
        <p:txBody>
          <a:bodyPr wrap="square" rtlCol="0">
            <a:spAutoFit/>
          </a:bodyPr>
          <a:lstStyle/>
          <a:p>
            <a:pPr defTabSz="685800">
              <a:defRPr/>
            </a:pPr>
            <a:r>
              <a:rPr lang="fr-FR" dirty="0">
                <a:solidFill>
                  <a:srgbClr val="FF6600"/>
                </a:solidFill>
                <a:latin typeface="Arial"/>
              </a:rPr>
              <a:t>chercher</a:t>
            </a:r>
          </a:p>
        </p:txBody>
      </p:sp>
    </p:spTree>
    <p:extLst>
      <p:ext uri="{BB962C8B-B14F-4D97-AF65-F5344CB8AC3E}">
        <p14:creationId xmlns:p14="http://schemas.microsoft.com/office/powerpoint/2010/main" val="386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0000"/>
                </a:solidFill>
              </a:rPr>
              <a:t>Exemple 2 : propriété d’une hyperbole (seconde)</a:t>
            </a:r>
            <a:endParaRPr lang="fr-FR" dirty="0">
              <a:solidFill>
                <a:srgbClr val="C00000"/>
              </a:solidFill>
            </a:endParaRPr>
          </a:p>
        </p:txBody>
      </p:sp>
      <p:pic>
        <p:nvPicPr>
          <p:cNvPr id="4" name="Image 3"/>
          <p:cNvPicPr>
            <a:picLocks noChangeAspect="1"/>
          </p:cNvPicPr>
          <p:nvPr/>
        </p:nvPicPr>
        <p:blipFill>
          <a:blip r:embed="rId3"/>
          <a:stretch>
            <a:fillRect/>
          </a:stretch>
        </p:blipFill>
        <p:spPr>
          <a:xfrm>
            <a:off x="734421" y="1516380"/>
            <a:ext cx="7453841" cy="3080672"/>
          </a:xfrm>
          <a:prstGeom prst="rect">
            <a:avLst/>
          </a:prstGeom>
        </p:spPr>
      </p:pic>
    </p:spTree>
    <p:extLst>
      <p:ext uri="{BB962C8B-B14F-4D97-AF65-F5344CB8AC3E}">
        <p14:creationId xmlns:p14="http://schemas.microsoft.com/office/powerpoint/2010/main" val="319870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3"/>
          <a:srcRect t="492" r="50803"/>
          <a:stretch/>
        </p:blipFill>
        <p:spPr>
          <a:xfrm>
            <a:off x="286131" y="451261"/>
            <a:ext cx="4036487" cy="4133561"/>
          </a:xfrm>
          <a:prstGeom prst="rect">
            <a:avLst/>
          </a:prstGeom>
        </p:spPr>
      </p:pic>
      <p:sp>
        <p:nvSpPr>
          <p:cNvPr id="5" name="ZoneTexte 4"/>
          <p:cNvSpPr txBox="1"/>
          <p:nvPr/>
        </p:nvSpPr>
        <p:spPr>
          <a:xfrm>
            <a:off x="4515994" y="261418"/>
            <a:ext cx="4139491" cy="4278094"/>
          </a:xfrm>
          <a:prstGeom prst="rect">
            <a:avLst/>
          </a:prstGeom>
          <a:noFill/>
        </p:spPr>
        <p:txBody>
          <a:bodyPr wrap="square" rtlCol="0">
            <a:spAutoFit/>
          </a:bodyPr>
          <a:lstStyle/>
          <a:p>
            <a:r>
              <a:rPr lang="fr-FR" sz="1700" b="1" dirty="0"/>
              <a:t>Représenter </a:t>
            </a:r>
            <a:r>
              <a:rPr lang="fr-FR" sz="1700" dirty="0"/>
              <a:t>: tracer la courbe représentative et placer des points A, B et les points M, N correspondants ainsi que les milieux des segments</a:t>
            </a:r>
          </a:p>
          <a:p>
            <a:r>
              <a:rPr lang="fr-FR" sz="1700" b="1" dirty="0"/>
              <a:t>Utiliser un logiciel </a:t>
            </a:r>
            <a:r>
              <a:rPr lang="fr-FR" sz="1700" dirty="0"/>
              <a:t>de géométrie dynamique pour le faire</a:t>
            </a:r>
          </a:p>
          <a:p>
            <a:r>
              <a:rPr lang="fr-FR" sz="1700" b="1" dirty="0"/>
              <a:t>Chercher</a:t>
            </a:r>
            <a:r>
              <a:rPr lang="fr-FR" sz="1700" dirty="0"/>
              <a:t> : faire varier A et B et émettre une conjecture</a:t>
            </a:r>
          </a:p>
          <a:p>
            <a:r>
              <a:rPr lang="fr-FR" sz="1700" b="1" dirty="0"/>
              <a:t>Calculer</a:t>
            </a:r>
            <a:r>
              <a:rPr lang="fr-FR" sz="1700" dirty="0"/>
              <a:t> : déterminer les coordonnées de A, de B, du milieu I de [AB].</a:t>
            </a:r>
          </a:p>
          <a:p>
            <a:r>
              <a:rPr lang="fr-FR" sz="1700" b="1" dirty="0"/>
              <a:t>Raisonner :</a:t>
            </a:r>
            <a:r>
              <a:rPr lang="fr-FR" sz="1700" dirty="0"/>
              <a:t> chercher une équation de la droite (AB) pour déterminer M et N</a:t>
            </a:r>
          </a:p>
          <a:p>
            <a:r>
              <a:rPr lang="fr-FR" sz="1700" b="1" dirty="0"/>
              <a:t>Calculer :</a:t>
            </a:r>
            <a:r>
              <a:rPr lang="fr-FR" sz="1700" dirty="0"/>
              <a:t> déterminer les coordonnées de M, N et du milieu de [MN]</a:t>
            </a:r>
          </a:p>
          <a:p>
            <a:r>
              <a:rPr lang="fr-FR" sz="1700" b="1" dirty="0"/>
              <a:t>Communiquer :</a:t>
            </a:r>
            <a:r>
              <a:rPr lang="fr-FR" sz="1700" dirty="0"/>
              <a:t> expliquer oralement sa démarche, figure à l’appui et calculs </a:t>
            </a:r>
            <a:r>
              <a:rPr lang="fr-FR" sz="1700" dirty="0" smtClean="0"/>
              <a:t>projetés</a:t>
            </a:r>
            <a:endParaRPr lang="fr-FR" sz="1700" dirty="0"/>
          </a:p>
        </p:txBody>
      </p:sp>
    </p:spTree>
    <p:extLst>
      <p:ext uri="{BB962C8B-B14F-4D97-AF65-F5344CB8AC3E}">
        <p14:creationId xmlns:p14="http://schemas.microsoft.com/office/powerpoint/2010/main" val="3618590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615504"/>
          </a:xfrm>
        </p:spPr>
        <p:txBody>
          <a:bodyPr>
            <a:normAutofit fontScale="90000"/>
          </a:bodyPr>
          <a:lstStyle/>
          <a:p>
            <a:r>
              <a:rPr lang="fr-FR" dirty="0" smtClean="0">
                <a:solidFill>
                  <a:srgbClr val="C00000"/>
                </a:solidFill>
              </a:rPr>
              <a:t>Exemple 3 : tangentes à une parabole (première)</a:t>
            </a:r>
            <a:endParaRPr lang="fr-FR" dirty="0">
              <a:solidFill>
                <a:srgbClr val="C00000"/>
              </a:solidFill>
            </a:endParaRPr>
          </a:p>
        </p:txBody>
      </p:sp>
      <p:pic>
        <p:nvPicPr>
          <p:cNvPr id="9" name="Image 8"/>
          <p:cNvPicPr>
            <a:picLocks noChangeAspect="1"/>
          </p:cNvPicPr>
          <p:nvPr/>
        </p:nvPicPr>
        <p:blipFill>
          <a:blip r:embed="rId3"/>
          <a:stretch>
            <a:fillRect/>
          </a:stretch>
        </p:blipFill>
        <p:spPr>
          <a:xfrm>
            <a:off x="1265129" y="1067464"/>
            <a:ext cx="6708820" cy="3730004"/>
          </a:xfrm>
          <a:prstGeom prst="rect">
            <a:avLst/>
          </a:prstGeom>
        </p:spPr>
      </p:pic>
    </p:spTree>
    <p:extLst>
      <p:ext uri="{BB962C8B-B14F-4D97-AF65-F5344CB8AC3E}">
        <p14:creationId xmlns:p14="http://schemas.microsoft.com/office/powerpoint/2010/main" val="3564014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3"/>
          <a:srcRect l="12211" r="45909"/>
          <a:stretch/>
        </p:blipFill>
        <p:spPr bwMode="auto">
          <a:xfrm>
            <a:off x="643068" y="408357"/>
            <a:ext cx="3724275" cy="4502150"/>
          </a:xfrm>
          <a:prstGeom prst="rect">
            <a:avLst/>
          </a:prstGeom>
          <a:ln>
            <a:noFill/>
          </a:ln>
          <a:extLst>
            <a:ext uri="{53640926-AAD7-44D8-BBD7-CCE9431645EC}">
              <a14:shadowObscured xmlns:a14="http://schemas.microsoft.com/office/drawing/2010/main"/>
            </a:ext>
          </a:extLst>
        </p:spPr>
      </p:pic>
      <p:sp>
        <p:nvSpPr>
          <p:cNvPr id="6" name="ZoneTexte 5"/>
          <p:cNvSpPr txBox="1"/>
          <p:nvPr/>
        </p:nvSpPr>
        <p:spPr>
          <a:xfrm>
            <a:off x="5010411" y="1689936"/>
            <a:ext cx="3407080" cy="2246769"/>
          </a:xfrm>
          <a:prstGeom prst="rect">
            <a:avLst/>
          </a:prstGeom>
          <a:noFill/>
        </p:spPr>
        <p:txBody>
          <a:bodyPr wrap="square" rtlCol="0">
            <a:spAutoFit/>
          </a:bodyPr>
          <a:lstStyle/>
          <a:p>
            <a:r>
              <a:rPr lang="fr-FR" sz="2000" dirty="0" smtClean="0"/>
              <a:t>Compétences travaillées :</a:t>
            </a:r>
          </a:p>
          <a:p>
            <a:r>
              <a:rPr lang="fr-FR" sz="2000" dirty="0" smtClean="0"/>
              <a:t>Représenter</a:t>
            </a:r>
          </a:p>
          <a:p>
            <a:r>
              <a:rPr lang="fr-FR" sz="2000" dirty="0" smtClean="0"/>
              <a:t>Raisonner </a:t>
            </a:r>
          </a:p>
          <a:p>
            <a:r>
              <a:rPr lang="fr-FR" sz="2000" dirty="0" smtClean="0"/>
              <a:t>Chercher </a:t>
            </a:r>
          </a:p>
          <a:p>
            <a:r>
              <a:rPr lang="fr-FR" sz="2000" dirty="0" smtClean="0"/>
              <a:t>Calculer </a:t>
            </a:r>
          </a:p>
          <a:p>
            <a:r>
              <a:rPr lang="fr-FR" sz="2000" dirty="0" smtClean="0"/>
              <a:t>Communiquer</a:t>
            </a:r>
          </a:p>
          <a:p>
            <a:r>
              <a:rPr lang="fr-FR" sz="2000" dirty="0" smtClean="0"/>
              <a:t>Utiliser un logiciel</a:t>
            </a:r>
            <a:endParaRPr lang="fr-FR" sz="2000" dirty="0"/>
          </a:p>
        </p:txBody>
      </p:sp>
    </p:spTree>
    <p:extLst>
      <p:ext uri="{BB962C8B-B14F-4D97-AF65-F5344CB8AC3E}">
        <p14:creationId xmlns:p14="http://schemas.microsoft.com/office/powerpoint/2010/main" val="236350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Place de la démonstration</a:t>
            </a:r>
            <a:endParaRPr lang="fr-FR" dirty="0">
              <a:solidFill>
                <a:srgbClr val="C0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Une spécificité </a:t>
            </a:r>
            <a:r>
              <a:rPr lang="fr-FR" dirty="0"/>
              <a:t>de notre </a:t>
            </a:r>
            <a:r>
              <a:rPr lang="fr-FR" dirty="0" smtClean="0"/>
              <a:t>discipline (établissement de vérités générales).</a:t>
            </a:r>
          </a:p>
          <a:p>
            <a:pPr marL="0" indent="0">
              <a:buNone/>
            </a:pPr>
            <a:endParaRPr lang="fr-FR" sz="1300" dirty="0"/>
          </a:p>
          <a:p>
            <a:r>
              <a:rPr lang="fr-FR" dirty="0" smtClean="0"/>
              <a:t>Tout élève doit savoir qu’un énoncé est une propriété ou un théorème que s’il a été démontré.</a:t>
            </a:r>
          </a:p>
          <a:p>
            <a:endParaRPr lang="fr-FR" dirty="0"/>
          </a:p>
          <a:p>
            <a:r>
              <a:rPr lang="fr-FR" dirty="0" smtClean="0"/>
              <a:t>Le choix fait en équipe des démonstrations menées avec les élèves doit se faire en fonction des apprentissages et des compétences </a:t>
            </a:r>
            <a:r>
              <a:rPr lang="fr-FR" dirty="0"/>
              <a:t>visés (avec une différenciation possible</a:t>
            </a:r>
            <a:r>
              <a:rPr lang="fr-FR" dirty="0" smtClean="0"/>
              <a:t>).</a:t>
            </a:r>
            <a:endParaRPr lang="fr-FR" dirty="0"/>
          </a:p>
          <a:p>
            <a:endParaRPr lang="fr-FR" sz="1300" dirty="0"/>
          </a:p>
          <a:p>
            <a:r>
              <a:rPr lang="fr-FR" dirty="0" smtClean="0"/>
              <a:t>Une démonstration peut permettre </a:t>
            </a:r>
            <a:r>
              <a:rPr lang="fr-FR" dirty="0"/>
              <a:t>de retrouver facilement des résultats (par exemple les identités </a:t>
            </a:r>
            <a:r>
              <a:rPr lang="fr-FR" dirty="0" smtClean="0"/>
              <a:t>remarquables ou la distance entre deux points). </a:t>
            </a:r>
            <a:endParaRPr lang="fr-FR" dirty="0"/>
          </a:p>
        </p:txBody>
      </p:sp>
    </p:spTree>
    <p:extLst>
      <p:ext uri="{BB962C8B-B14F-4D97-AF65-F5344CB8AC3E}">
        <p14:creationId xmlns:p14="http://schemas.microsoft.com/office/powerpoint/2010/main" val="2061096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La démonstration : comment la mener</a:t>
            </a:r>
            <a:endParaRPr lang="fr-FR" dirty="0">
              <a:solidFill>
                <a:srgbClr val="C00000"/>
              </a:solidFill>
            </a:endParaRPr>
          </a:p>
        </p:txBody>
      </p:sp>
      <p:sp>
        <p:nvSpPr>
          <p:cNvPr id="3" name="Espace réservé du contenu 2"/>
          <p:cNvSpPr>
            <a:spLocks noGrp="1"/>
          </p:cNvSpPr>
          <p:nvPr>
            <p:ph idx="1"/>
          </p:nvPr>
        </p:nvSpPr>
        <p:spPr/>
        <p:txBody>
          <a:bodyPr/>
          <a:lstStyle/>
          <a:p>
            <a:r>
              <a:rPr lang="fr-FR" dirty="0"/>
              <a:t>Recherche </a:t>
            </a:r>
            <a:r>
              <a:rPr lang="fr-FR" dirty="0" smtClean="0"/>
              <a:t>pouvant se faire à </a:t>
            </a:r>
            <a:r>
              <a:rPr lang="fr-FR" dirty="0"/>
              <a:t>l’écrit ou à l’oral, </a:t>
            </a:r>
            <a:r>
              <a:rPr lang="fr-FR" dirty="0" smtClean="0"/>
              <a:t>individuellement </a:t>
            </a:r>
            <a:r>
              <a:rPr lang="fr-FR" dirty="0"/>
              <a:t>ou en groupe, en autonomie ou </a:t>
            </a:r>
            <a:r>
              <a:rPr lang="fr-FR" dirty="0" smtClean="0"/>
              <a:t>collectivement.</a:t>
            </a:r>
            <a:endParaRPr lang="fr-FR" dirty="0"/>
          </a:p>
          <a:p>
            <a:endParaRPr lang="fr-FR" dirty="0"/>
          </a:p>
          <a:p>
            <a:r>
              <a:rPr lang="fr-FR" dirty="0"/>
              <a:t>Dans le cas d’une recherche orale, des polycopiés peuvent être </a:t>
            </a:r>
            <a:r>
              <a:rPr lang="fr-FR" dirty="0" smtClean="0"/>
              <a:t>parfois distribués ensuite aux </a:t>
            </a:r>
            <a:r>
              <a:rPr lang="fr-FR" dirty="0"/>
              <a:t>élèves et collés dans les cahiers de cours afin </a:t>
            </a:r>
            <a:r>
              <a:rPr lang="fr-FR" dirty="0" smtClean="0"/>
              <a:t>de garder </a:t>
            </a:r>
            <a:r>
              <a:rPr lang="fr-FR" dirty="0"/>
              <a:t>une trace écrite.</a:t>
            </a:r>
          </a:p>
          <a:p>
            <a:endParaRPr lang="fr-FR" dirty="0"/>
          </a:p>
          <a:p>
            <a:r>
              <a:rPr lang="fr-FR" dirty="0"/>
              <a:t>En appui des vidéos, </a:t>
            </a:r>
            <a:r>
              <a:rPr lang="fr-FR" i="1" dirty="0"/>
              <a:t>judicieusement choisies</a:t>
            </a:r>
            <a:r>
              <a:rPr lang="fr-FR" dirty="0"/>
              <a:t>, peuvent être proposées ou réalisées avec les élèves…</a:t>
            </a:r>
          </a:p>
        </p:txBody>
      </p:sp>
    </p:spTree>
    <p:extLst>
      <p:ext uri="{BB962C8B-B14F-4D97-AF65-F5344CB8AC3E}">
        <p14:creationId xmlns:p14="http://schemas.microsoft.com/office/powerpoint/2010/main" val="275595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p:cNvSpPr>
                <a:spLocks noGrp="1"/>
              </p:cNvSpPr>
              <p:nvPr>
                <p:ph type="title"/>
                <p:custDataLst>
                  <p:tags r:id="rId1"/>
                </p:custDataLst>
              </p:nvPr>
            </p:nvSpPr>
            <p:spPr/>
            <p:txBody>
              <a:bodyPr>
                <a:normAutofit/>
              </a:bodyPr>
              <a:lstStyle/>
              <a:p>
                <a:r>
                  <a:rPr lang="fr-FR" dirty="0" smtClean="0">
                    <a:solidFill>
                      <a:srgbClr val="C00000"/>
                    </a:solidFill>
                  </a:rPr>
                  <a:t>Exemple 1 : </a:t>
                </a:r>
                <a14:m>
                  <m:oMath xmlns:m="http://schemas.openxmlformats.org/officeDocument/2006/math">
                    <m:rad>
                      <m:radPr>
                        <m:degHide m:val="on"/>
                        <m:ctrlPr>
                          <a:rPr lang="fr-FR" i="1">
                            <a:solidFill>
                              <a:srgbClr val="C00000"/>
                            </a:solidFill>
                            <a:latin typeface="Cambria Math" panose="02040503050406030204" pitchFamily="18" charset="0"/>
                          </a:rPr>
                        </m:ctrlPr>
                      </m:radPr>
                      <m:deg/>
                      <m:e>
                        <m:r>
                          <a:rPr lang="fr-FR" i="1">
                            <a:solidFill>
                              <a:srgbClr val="C00000"/>
                            </a:solidFill>
                            <a:latin typeface="Cambria Math" panose="02040503050406030204" pitchFamily="18" charset="0"/>
                          </a:rPr>
                          <m:t>2</m:t>
                        </m:r>
                      </m:e>
                    </m:rad>
                  </m:oMath>
                </a14:m>
                <a:r>
                  <a:rPr lang="fr-FR" dirty="0" smtClean="0">
                    <a:solidFill>
                      <a:srgbClr val="C00000"/>
                    </a:solidFill>
                  </a:rPr>
                  <a:t> est un nombre irrationnel</a:t>
                </a:r>
                <a:endParaRPr lang="fr-FR" dirty="0">
                  <a:solidFill>
                    <a:srgbClr val="C00000"/>
                  </a:solidFill>
                </a:endParaRPr>
              </a:p>
            </p:txBody>
          </p:sp>
        </mc:Choice>
        <mc:Fallback xmlns="">
          <p:sp>
            <p:nvSpPr>
              <p:cNvPr id="2" name="Titre 1"/>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2087" b="-1840"/>
                </a:stretch>
              </a:blipFill>
            </p:spPr>
            <p:txBody>
              <a:bodyPr/>
              <a:lstStyle/>
              <a:p>
                <a:r>
                  <a:rPr lang="fr-FR">
                    <a:noFill/>
                  </a:rPr>
                  <a:t> </a:t>
                </a:r>
              </a:p>
            </p:txBody>
          </p:sp>
        </mc:Fallback>
      </mc:AlternateContent>
      <p:sp>
        <p:nvSpPr>
          <p:cNvPr id="3" name="Espace réservé du contenu 2"/>
          <p:cNvSpPr>
            <a:spLocks noGrp="1"/>
          </p:cNvSpPr>
          <p:nvPr>
            <p:ph idx="1"/>
            <p:custDataLst>
              <p:tags r:id="rId2"/>
            </p:custDataLst>
          </p:nvPr>
        </p:nvSpPr>
        <p:spPr/>
        <p:txBody>
          <a:bodyPr>
            <a:normAutofit fontScale="92500" lnSpcReduction="10000"/>
          </a:bodyPr>
          <a:lstStyle/>
          <a:p>
            <a:r>
              <a:rPr lang="fr-FR" dirty="0" smtClean="0"/>
              <a:t>Recherche à l'oral</a:t>
            </a:r>
          </a:p>
          <a:p>
            <a:endParaRPr lang="fr-FR" dirty="0"/>
          </a:p>
          <a:p>
            <a:r>
              <a:rPr lang="fr-FR" dirty="0" smtClean="0"/>
              <a:t>Polycopié distribué ensuite aux élèves et collé dans les cahiers de cours. </a:t>
            </a:r>
          </a:p>
          <a:p>
            <a:endParaRPr lang="fr-FR" dirty="0"/>
          </a:p>
          <a:p>
            <a:r>
              <a:rPr lang="fr-FR" dirty="0" smtClean="0"/>
              <a:t>Vidéo : </a:t>
            </a:r>
            <a:r>
              <a:rPr lang="fr-FR" dirty="0" smtClean="0">
                <a:hlinkClick r:id="rId7"/>
              </a:rPr>
              <a:t>https://www.youtube.com/watch?v=xuijxhzmDgc</a:t>
            </a:r>
            <a:r>
              <a:rPr lang="fr-FR" dirty="0" smtClean="0"/>
              <a:t> </a:t>
            </a:r>
          </a:p>
          <a:p>
            <a:endParaRPr lang="fr-FR" dirty="0"/>
          </a:p>
          <a:p>
            <a:r>
              <a:rPr lang="fr-FR" dirty="0" smtClean="0"/>
              <a:t>Points de vigilance par rapport à la vidéo : </a:t>
            </a:r>
          </a:p>
          <a:p>
            <a:pPr lvl="1"/>
            <a:r>
              <a:rPr lang="fr-FR" dirty="0" smtClean="0"/>
              <a:t>prendre le soin de montrer en amont : « a</a:t>
            </a:r>
            <a:r>
              <a:rPr lang="fr-FR" baseline="30000" dirty="0" smtClean="0"/>
              <a:t>2</a:t>
            </a:r>
            <a:r>
              <a:rPr lang="fr-FR" dirty="0" smtClean="0"/>
              <a:t> pair et donc a est également pair » ;</a:t>
            </a:r>
          </a:p>
          <a:p>
            <a:pPr lvl="1"/>
            <a:r>
              <a:rPr lang="fr-FR" dirty="0"/>
              <a:t>s</a:t>
            </a:r>
            <a:r>
              <a:rPr lang="fr-FR" dirty="0" smtClean="0"/>
              <a:t>implification de la fraction a/b sans changement de la notation</a:t>
            </a:r>
          </a:p>
          <a:p>
            <a:pPr lvl="1"/>
            <a:r>
              <a:rPr lang="fr-FR" dirty="0"/>
              <a:t>f</a:t>
            </a:r>
            <a:r>
              <a:rPr lang="fr-FR" dirty="0" smtClean="0"/>
              <a:t>aute d’orthographe à signaler</a:t>
            </a:r>
          </a:p>
          <a:p>
            <a:endParaRPr lang="fr-FR" dirty="0" smtClean="0"/>
          </a:p>
          <a:p>
            <a:endParaRPr lang="fr-FR" dirty="0"/>
          </a:p>
        </p:txBody>
      </p:sp>
    </p:spTree>
    <p:extLst>
      <p:ext uri="{BB962C8B-B14F-4D97-AF65-F5344CB8AC3E}">
        <p14:creationId xmlns:p14="http://schemas.microsoft.com/office/powerpoint/2010/main" val="426731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80" y="1194812"/>
            <a:ext cx="2951343" cy="3431838"/>
          </a:xfrm>
          <a:prstGeom prst="rect">
            <a:avLst/>
          </a:prstGeom>
        </p:spPr>
      </p:pic>
      <mc:AlternateContent xmlns:mc="http://schemas.openxmlformats.org/markup-compatibility/2006" xmlns:a14="http://schemas.microsoft.com/office/drawing/2010/main">
        <mc:Choice Requires="a14">
          <p:sp>
            <p:nvSpPr>
              <p:cNvPr id="7" name="Titre 1"/>
              <p:cNvSpPr txBox="1">
                <a:spLocks/>
              </p:cNvSpPr>
              <p:nvPr>
                <p:custDataLst>
                  <p:tags r:id="rId1"/>
                </p:custDataLst>
              </p:nvPr>
            </p:nvSpPr>
            <p:spPr>
              <a:xfrm>
                <a:off x="781050" y="315712"/>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dirty="0" smtClean="0">
                    <a:solidFill>
                      <a:srgbClr val="C00000"/>
                    </a:solidFill>
                  </a:rPr>
                  <a:t>Exemple 1 : </a:t>
                </a:r>
                <a14:m>
                  <m:oMath xmlns:m="http://schemas.openxmlformats.org/officeDocument/2006/math">
                    <m:rad>
                      <m:radPr>
                        <m:degHide m:val="on"/>
                        <m:ctrlPr>
                          <a:rPr lang="fr-FR" i="1">
                            <a:solidFill>
                              <a:srgbClr val="C00000"/>
                            </a:solidFill>
                            <a:latin typeface="Cambria Math" panose="02040503050406030204" pitchFamily="18" charset="0"/>
                          </a:rPr>
                        </m:ctrlPr>
                      </m:radPr>
                      <m:deg/>
                      <m:e>
                        <m:r>
                          <a:rPr lang="fr-FR" i="1">
                            <a:solidFill>
                              <a:srgbClr val="C00000"/>
                            </a:solidFill>
                            <a:latin typeface="Cambria Math" panose="02040503050406030204" pitchFamily="18" charset="0"/>
                          </a:rPr>
                          <m:t>2</m:t>
                        </m:r>
                      </m:e>
                    </m:rad>
                  </m:oMath>
                </a14:m>
                <a:r>
                  <a:rPr lang="fr-FR" dirty="0">
                    <a:solidFill>
                      <a:srgbClr val="C00000"/>
                    </a:solidFill>
                  </a:rPr>
                  <a:t> est un nombre </a:t>
                </a:r>
                <a:r>
                  <a:rPr lang="fr-FR" dirty="0" smtClean="0">
                    <a:solidFill>
                      <a:srgbClr val="C00000"/>
                    </a:solidFill>
                  </a:rPr>
                  <a:t>irrationnel</a:t>
                </a:r>
                <a:endParaRPr lang="fr-FR" dirty="0">
                  <a:solidFill>
                    <a:srgbClr val="C00000"/>
                  </a:solidFill>
                </a:endParaRPr>
              </a:p>
            </p:txBody>
          </p:sp>
        </mc:Choice>
        <mc:Fallback xmlns="">
          <p:sp>
            <p:nvSpPr>
              <p:cNvPr id="7" name="Titre 1"/>
              <p:cNvSpPr txBox="1">
                <a:spLocks noRot="1" noChangeAspect="1" noMove="1" noResize="1" noEditPoints="1" noAdjustHandles="1" noChangeArrowheads="1" noChangeShapeType="1" noTextEdit="1"/>
              </p:cNvSpPr>
              <p:nvPr>
                <p:custDataLst>
                  <p:tags r:id="rId5"/>
                </p:custDataLst>
              </p:nvPr>
            </p:nvSpPr>
            <p:spPr>
              <a:xfrm>
                <a:off x="781050" y="315712"/>
                <a:ext cx="7886700" cy="994172"/>
              </a:xfrm>
              <a:prstGeom prst="rect">
                <a:avLst/>
              </a:prstGeom>
              <a:blipFill rotWithShape="1">
                <a:blip r:embed="rId6"/>
                <a:stretch>
                  <a:fillRect l="-2009" b="-122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3173723" y="1194812"/>
                <a:ext cx="5729117" cy="3154838"/>
              </a:xfrm>
              <a:prstGeom prst="rect">
                <a:avLst/>
              </a:prstGeom>
              <a:noFill/>
            </p:spPr>
            <p:txBody>
              <a:bodyPr wrap="square" rtlCol="0">
                <a:spAutoFit/>
              </a:bodyPr>
              <a:lstStyle/>
              <a:p>
                <a:pPr/>
                <a:r>
                  <a:rPr lang="fr-FR" dirty="0" smtClean="0"/>
                  <a:t>Supposons qu’il existe </a:t>
                </a:r>
                <a14:m>
                  <m:oMath xmlns:m="http://schemas.openxmlformats.org/officeDocument/2006/math">
                    <m:r>
                      <a:rPr lang="fr-FR" b="0" i="1" smtClean="0">
                        <a:latin typeface="Cambria Math"/>
                      </a:rPr>
                      <m:t>𝑝</m:t>
                    </m:r>
                  </m:oMath>
                </a14:m>
                <a:r>
                  <a:rPr lang="fr-FR" dirty="0" smtClean="0"/>
                  <a:t> et </a:t>
                </a:r>
                <a14:m>
                  <m:oMath xmlns:m="http://schemas.openxmlformats.org/officeDocument/2006/math">
                    <m:r>
                      <a:rPr lang="fr-FR" b="0" i="1" smtClean="0">
                        <a:latin typeface="Cambria Math"/>
                      </a:rPr>
                      <m:t>𝑞</m:t>
                    </m:r>
                  </m:oMath>
                </a14:m>
                <a:r>
                  <a:rPr lang="fr-FR" dirty="0" smtClean="0"/>
                  <a:t> premiers entre eux tels que:</a:t>
                </a:r>
                <a:br>
                  <a:rPr lang="fr-FR" dirty="0" smtClean="0"/>
                </a:br>
                <a14:m>
                  <m:oMathPara xmlns:m="http://schemas.openxmlformats.org/officeDocument/2006/math">
                    <m:oMathParaPr>
                      <m:jc m:val="centerGroup"/>
                    </m:oMathParaPr>
                    <m:oMath xmlns:m="http://schemas.openxmlformats.org/officeDocument/2006/math">
                      <m:rad>
                        <m:radPr>
                          <m:degHide m:val="on"/>
                          <m:ctrlPr>
                            <a:rPr lang="fr-FR" i="1" smtClean="0">
                              <a:latin typeface="Cambria Math" panose="02040503050406030204" pitchFamily="18" charset="0"/>
                            </a:rPr>
                          </m:ctrlPr>
                        </m:radPr>
                        <m:deg/>
                        <m:e>
                          <m:r>
                            <a:rPr lang="fr-FR" b="0" i="1" smtClean="0">
                              <a:latin typeface="Cambria Math"/>
                            </a:rPr>
                            <m:t>2</m:t>
                          </m:r>
                        </m:e>
                      </m:rad>
                      <m:r>
                        <a:rPr lang="fr-FR" b="0" i="1" smtClean="0">
                          <a:latin typeface="Cambria Math"/>
                        </a:rPr>
                        <m:t>=</m:t>
                      </m:r>
                      <m:f>
                        <m:fPr>
                          <m:ctrlPr>
                            <a:rPr lang="fr-FR" b="0" i="1" smtClean="0">
                              <a:latin typeface="Cambria Math" panose="02040503050406030204" pitchFamily="18" charset="0"/>
                            </a:rPr>
                          </m:ctrlPr>
                        </m:fPr>
                        <m:num>
                          <m:r>
                            <a:rPr lang="fr-FR" b="0" i="1" smtClean="0">
                              <a:latin typeface="Cambria Math"/>
                            </a:rPr>
                            <m:t>𝑝</m:t>
                          </m:r>
                        </m:num>
                        <m:den>
                          <m:r>
                            <a:rPr lang="fr-FR" b="0" i="1" smtClean="0">
                              <a:latin typeface="Cambria Math"/>
                            </a:rPr>
                            <m:t>𝑞</m:t>
                          </m:r>
                        </m:den>
                      </m:f>
                    </m:oMath>
                  </m:oMathPara>
                </a14:m>
                <a:r>
                  <a:rPr lang="fr-FR" dirty="0" smtClean="0"/>
                  <a:t/>
                </a:r>
                <a:br>
                  <a:rPr lang="fr-FR" dirty="0" smtClean="0"/>
                </a:br>
                <a:r>
                  <a:rPr lang="fr-FR" dirty="0" smtClean="0"/>
                  <a:t>Considérons le triangle rectangle isocèle de côtés </a:t>
                </a:r>
                <a14:m>
                  <m:oMath xmlns:m="http://schemas.openxmlformats.org/officeDocument/2006/math">
                    <m:r>
                      <a:rPr lang="fr-FR" b="0" i="1" smtClean="0">
                        <a:latin typeface="Cambria Math"/>
                      </a:rPr>
                      <m:t>𝑝</m:t>
                    </m:r>
                  </m:oMath>
                </a14:m>
                <a:r>
                  <a:rPr lang="fr-FR" dirty="0" smtClean="0"/>
                  <a:t> et </a:t>
                </a:r>
                <a14:m>
                  <m:oMath xmlns:m="http://schemas.openxmlformats.org/officeDocument/2006/math">
                    <m:r>
                      <a:rPr lang="fr-FR" b="0" i="1" smtClean="0">
                        <a:latin typeface="Cambria Math"/>
                      </a:rPr>
                      <m:t>𝑞</m:t>
                    </m:r>
                  </m:oMath>
                </a14:m>
                <a:r>
                  <a:rPr lang="fr-FR" dirty="0" smtClean="0"/>
                  <a:t>. </a:t>
                </a:r>
                <a:br>
                  <a:rPr lang="fr-FR" dirty="0" smtClean="0"/>
                </a:br>
                <a:r>
                  <a:rPr lang="fr-FR" dirty="0" smtClean="0"/>
                  <a:t/>
                </a:r>
                <a:br>
                  <a:rPr lang="fr-FR" dirty="0" smtClean="0"/>
                </a:br>
                <a:r>
                  <a:rPr lang="fr-FR" dirty="0" smtClean="0"/>
                  <a:t>Une application du théorème de Thalès, avec les notations</a:t>
                </a:r>
                <a:br>
                  <a:rPr lang="fr-FR" dirty="0" smtClean="0"/>
                </a:br>
                <a:r>
                  <a:rPr lang="fr-FR" dirty="0" smtClean="0"/>
                  <a:t>de la figure ci-contre, donne:</a:t>
                </a:r>
              </a:p>
              <a:p>
                <a:pPr/>
                <a14:m>
                  <m:oMathPara xmlns:m="http://schemas.openxmlformats.org/officeDocument/2006/math">
                    <m:oMathParaPr>
                      <m:jc m:val="centerGroup"/>
                    </m:oMathParaPr>
                    <m:oMath xmlns:m="http://schemas.openxmlformats.org/officeDocument/2006/math">
                      <m:r>
                        <a:rPr lang="fr-FR" b="0" i="1" smtClean="0">
                          <a:latin typeface="Cambria Math"/>
                        </a:rPr>
                        <m:t>𝑟</m:t>
                      </m:r>
                      <m:r>
                        <a:rPr lang="fr-FR" b="0" i="1" smtClean="0">
                          <a:latin typeface="Cambria Math"/>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a:rPr>
                                <m:t>𝑝</m:t>
                              </m:r>
                            </m:e>
                            <m:sup>
                              <m:r>
                                <a:rPr lang="fr-FR" b="0" i="1" smtClean="0">
                                  <a:latin typeface="Cambria Math"/>
                                </a:rPr>
                                <m:t>2</m:t>
                              </m:r>
                            </m:sup>
                          </m:sSup>
                          <m:r>
                            <a:rPr lang="fr-FR" b="0" i="1" smtClean="0">
                              <a:latin typeface="Cambria Math"/>
                            </a:rPr>
                            <m:t>−</m:t>
                          </m:r>
                          <m:r>
                            <a:rPr lang="fr-FR" b="0" i="1" smtClean="0">
                              <a:latin typeface="Cambria Math"/>
                            </a:rPr>
                            <m:t>𝑝𝑞</m:t>
                          </m:r>
                        </m:num>
                        <m:den>
                          <m:r>
                            <a:rPr lang="fr-FR" b="0" i="1" smtClean="0">
                              <a:latin typeface="Cambria Math"/>
                            </a:rPr>
                            <m:t>𝑞</m:t>
                          </m:r>
                        </m:den>
                      </m:f>
                      <m:r>
                        <a:rPr lang="fr-FR" b="0" i="1" smtClean="0">
                          <a:latin typeface="Cambria Math"/>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a:rPr>
                                <m:t>𝑝</m:t>
                              </m:r>
                            </m:e>
                            <m:sup>
                              <m:r>
                                <a:rPr lang="fr-FR" b="0" i="1" smtClean="0">
                                  <a:latin typeface="Cambria Math"/>
                                </a:rPr>
                                <m:t>2</m:t>
                              </m:r>
                            </m:sup>
                          </m:sSup>
                          <m:r>
                            <a:rPr lang="fr-FR" b="0" i="1" smtClean="0">
                              <a:latin typeface="Cambria Math"/>
                            </a:rPr>
                            <m:t>𝑞</m:t>
                          </m:r>
                        </m:num>
                        <m:den>
                          <m:sSup>
                            <m:sSupPr>
                              <m:ctrlPr>
                                <a:rPr lang="fr-FR" b="0" i="1" smtClean="0">
                                  <a:latin typeface="Cambria Math" panose="02040503050406030204" pitchFamily="18" charset="0"/>
                                </a:rPr>
                              </m:ctrlPr>
                            </m:sSupPr>
                            <m:e>
                              <m:r>
                                <a:rPr lang="fr-FR" b="0" i="1" smtClean="0">
                                  <a:latin typeface="Cambria Math"/>
                                </a:rPr>
                                <m:t>𝑞</m:t>
                              </m:r>
                            </m:e>
                            <m:sup>
                              <m:r>
                                <a:rPr lang="fr-FR" b="0" i="1" smtClean="0">
                                  <a:latin typeface="Cambria Math"/>
                                </a:rPr>
                                <m:t>2</m:t>
                              </m:r>
                            </m:sup>
                          </m:sSup>
                        </m:den>
                      </m:f>
                      <m:r>
                        <a:rPr lang="fr-FR" b="0" i="1" smtClean="0">
                          <a:latin typeface="Cambria Math"/>
                        </a:rPr>
                        <m:t>−</m:t>
                      </m:r>
                      <m:r>
                        <a:rPr lang="fr-FR" b="0" i="1" smtClean="0">
                          <a:latin typeface="Cambria Math"/>
                        </a:rPr>
                        <m:t>𝑝</m:t>
                      </m:r>
                      <m:r>
                        <a:rPr lang="fr-FR" b="0" i="1" smtClean="0">
                          <a:latin typeface="Cambria Math"/>
                        </a:rPr>
                        <m:t>=2</m:t>
                      </m:r>
                      <m:r>
                        <a:rPr lang="fr-FR" b="0" i="1" smtClean="0">
                          <a:latin typeface="Cambria Math"/>
                        </a:rPr>
                        <m:t>𝑞</m:t>
                      </m:r>
                      <m:r>
                        <a:rPr lang="fr-FR" b="0" i="1" smtClean="0">
                          <a:latin typeface="Cambria Math"/>
                        </a:rPr>
                        <m:t>−</m:t>
                      </m:r>
                      <m:r>
                        <a:rPr lang="fr-FR" b="0" i="1" smtClean="0">
                          <a:latin typeface="Cambria Math"/>
                        </a:rPr>
                        <m:t>𝑝</m:t>
                      </m:r>
                    </m:oMath>
                  </m:oMathPara>
                </a14:m>
                <a:endParaRPr lang="fr-FR" b="0" dirty="0" smtClean="0"/>
              </a:p>
              <a:p>
                <a:r>
                  <a:rPr lang="fr-FR" dirty="0" smtClean="0"/>
                  <a:t>On se retrouve avec un triangle rectangle isocèle </a:t>
                </a:r>
                <a:br>
                  <a:rPr lang="fr-FR" dirty="0" smtClean="0"/>
                </a:br>
                <a:r>
                  <a:rPr lang="fr-FR" dirty="0" smtClean="0"/>
                  <a:t>à côtés entiers plus petit que le triangle initial.</a:t>
                </a:r>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3173723" y="1194812"/>
                <a:ext cx="5729117" cy="3154838"/>
              </a:xfrm>
              <a:prstGeom prst="rect">
                <a:avLst/>
              </a:prstGeom>
              <a:blipFill rotWithShape="1">
                <a:blip r:embed="rId7"/>
                <a:stretch>
                  <a:fillRect l="-958" t="-965" b="-2124"/>
                </a:stretch>
              </a:blipFill>
            </p:spPr>
            <p:txBody>
              <a:bodyPr/>
              <a:lstStyle/>
              <a:p>
                <a:r>
                  <a:rPr lang="fr-FR">
                    <a:noFill/>
                  </a:rPr>
                  <a:t> </a:t>
                </a:r>
              </a:p>
            </p:txBody>
          </p:sp>
        </mc:Fallback>
      </mc:AlternateContent>
      <p:sp>
        <p:nvSpPr>
          <p:cNvPr id="2" name="ZoneTexte 1"/>
          <p:cNvSpPr txBox="1"/>
          <p:nvPr/>
        </p:nvSpPr>
        <p:spPr>
          <a:xfrm>
            <a:off x="7039627" y="4580931"/>
            <a:ext cx="1027135" cy="369332"/>
          </a:xfrm>
          <a:prstGeom prst="rect">
            <a:avLst/>
          </a:prstGeom>
          <a:noFill/>
        </p:spPr>
        <p:txBody>
          <a:bodyPr wrap="square" rtlCol="0">
            <a:spAutoFit/>
          </a:bodyPr>
          <a:lstStyle/>
          <a:p>
            <a:r>
              <a:rPr lang="fr-FR" dirty="0" smtClean="0">
                <a:hlinkClick r:id="rId8" action="ppaction://hlinkfile"/>
              </a:rPr>
              <a:t>variante</a:t>
            </a:r>
            <a:endParaRPr lang="fr-FR" dirty="0"/>
          </a:p>
        </p:txBody>
      </p:sp>
    </p:spTree>
    <p:extLst>
      <p:ext uri="{BB962C8B-B14F-4D97-AF65-F5344CB8AC3E}">
        <p14:creationId xmlns:p14="http://schemas.microsoft.com/office/powerpoint/2010/main" val="318692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07522" y="1725377"/>
            <a:ext cx="7540831" cy="1696587"/>
          </a:xfrm>
        </p:spPr>
        <p:txBody>
          <a:bodyPr>
            <a:normAutofit/>
          </a:bodyPr>
          <a:lstStyle/>
          <a:p>
            <a:r>
              <a:rPr lang="fr-FR" dirty="0" smtClean="0">
                <a:solidFill>
                  <a:srgbClr val="C00000"/>
                </a:solidFill>
              </a:rPr>
              <a:t>Vous représentez votre établissement :</a:t>
            </a:r>
            <a:br>
              <a:rPr lang="fr-FR" dirty="0" smtClean="0">
                <a:solidFill>
                  <a:srgbClr val="C00000"/>
                </a:solidFill>
              </a:rPr>
            </a:br>
            <a:r>
              <a:rPr lang="fr-FR" dirty="0" smtClean="0">
                <a:solidFill>
                  <a:srgbClr val="C00000"/>
                </a:solidFill>
              </a:rPr>
              <a:t>- merci d’être présents pour le faire ;</a:t>
            </a:r>
            <a:br>
              <a:rPr lang="fr-FR" dirty="0" smtClean="0">
                <a:solidFill>
                  <a:srgbClr val="C00000"/>
                </a:solidFill>
              </a:rPr>
            </a:br>
            <a:r>
              <a:rPr lang="fr-FR" dirty="0" smtClean="0">
                <a:solidFill>
                  <a:srgbClr val="C00000"/>
                </a:solidFill>
              </a:rPr>
              <a:t>- merci de faire un retour à vos collègues.</a:t>
            </a:r>
            <a:endParaRPr lang="fr-FR" dirty="0">
              <a:solidFill>
                <a:srgbClr val="C00000"/>
              </a:solidFill>
            </a:endParaRPr>
          </a:p>
        </p:txBody>
      </p:sp>
    </p:spTree>
    <p:extLst>
      <p:ext uri="{BB962C8B-B14F-4D97-AF65-F5344CB8AC3E}">
        <p14:creationId xmlns:p14="http://schemas.microsoft.com/office/powerpoint/2010/main" val="1440096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911078"/>
          </a:xfrm>
        </p:spPr>
        <p:txBody>
          <a:bodyPr>
            <a:normAutofit fontScale="90000"/>
          </a:bodyPr>
          <a:lstStyle/>
          <a:p>
            <a:r>
              <a:rPr lang="fr-FR" dirty="0" smtClean="0">
                <a:solidFill>
                  <a:srgbClr val="C00000"/>
                </a:solidFill>
              </a:rPr>
              <a:t>Exemple 2 : Que choisir comme démonstration? </a:t>
            </a:r>
            <a:endParaRPr lang="fr-FR" dirty="0">
              <a:solidFill>
                <a:srgbClr val="C00000"/>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297656"/>
            <a:ext cx="8207934" cy="3457417"/>
          </a:xfrm>
          <a:prstGeom prst="rect">
            <a:avLst/>
          </a:prstGeom>
        </p:spPr>
      </p:pic>
    </p:spTree>
    <p:extLst>
      <p:ext uri="{BB962C8B-B14F-4D97-AF65-F5344CB8AC3E}">
        <p14:creationId xmlns:p14="http://schemas.microsoft.com/office/powerpoint/2010/main" val="3049121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0000"/>
                </a:solidFill>
              </a:rPr>
              <a:t>Exemple 2 : que choisir comme démonstration ?</a:t>
            </a:r>
            <a:endParaRPr lang="fr-FR" dirty="0">
              <a:solidFill>
                <a:srgbClr val="C00000"/>
              </a:solidFill>
            </a:endParaRPr>
          </a:p>
        </p:txBody>
      </p:sp>
      <mc:AlternateContent xmlns:mc="http://schemas.openxmlformats.org/markup-compatibility/2006" xmlns:a14="http://schemas.microsoft.com/office/drawing/2010/main">
        <mc:Choice Requires="a14">
          <p:sp>
            <p:nvSpPr>
              <p:cNvPr id="4" name="ZoneTexte 3"/>
              <p:cNvSpPr txBox="1"/>
              <p:nvPr/>
            </p:nvSpPr>
            <p:spPr>
              <a:xfrm>
                <a:off x="628650" y="1268016"/>
                <a:ext cx="7174523" cy="3376181"/>
              </a:xfrm>
              <a:prstGeom prst="rect">
                <a:avLst/>
              </a:prstGeom>
              <a:noFill/>
            </p:spPr>
            <p:txBody>
              <a:bodyPr wrap="square" rtlCol="0">
                <a:spAutoFit/>
              </a:bodyPr>
              <a:lstStyle/>
              <a:p>
                <a:r>
                  <a:rPr lang="fr-FR" dirty="0" smtClean="0"/>
                  <a:t>Soit </a:t>
                </a:r>
                <a14:m>
                  <m:oMath xmlns:m="http://schemas.openxmlformats.org/officeDocument/2006/math">
                    <m:r>
                      <a:rPr lang="fr-FR" b="0" i="1" smtClean="0">
                        <a:latin typeface="Cambria Math"/>
                      </a:rPr>
                      <m:t>𝑛</m:t>
                    </m:r>
                  </m:oMath>
                </a14:m>
                <a:r>
                  <a:rPr lang="fr-FR" dirty="0" smtClean="0"/>
                  <a:t> un entier naturel non nul,</a:t>
                </a:r>
              </a:p>
              <a:p>
                <a:endParaRPr lang="fr-FR" dirty="0" smtClean="0"/>
              </a:p>
              <a:p>
                <a:r>
                  <a:rPr lang="fr-FR" dirty="0"/>
                  <a:t>o</a:t>
                </a:r>
                <a:r>
                  <a:rPr lang="fr-FR" dirty="0" smtClean="0"/>
                  <a:t>n pose : </a:t>
                </a:r>
                <a14:m>
                  <m:oMath xmlns:m="http://schemas.openxmlformats.org/officeDocument/2006/math">
                    <m:r>
                      <a:rPr lang="fr-FR" b="0" i="0" smtClean="0">
                        <a:latin typeface="Cambria Math"/>
                      </a:rPr>
                      <m:t>             </m:t>
                    </m:r>
                    <m:r>
                      <a:rPr lang="fr-FR" b="0" i="1" smtClean="0">
                        <a:latin typeface="Cambria Math"/>
                      </a:rPr>
                      <m:t>     </m:t>
                    </m:r>
                    <m:r>
                      <a:rPr lang="fr-FR" b="0" i="1" smtClean="0">
                        <a:latin typeface="Cambria Math"/>
                      </a:rPr>
                      <m:t>𝑆</m:t>
                    </m:r>
                    <m:r>
                      <a:rPr lang="fr-FR" b="0" i="1" smtClean="0">
                        <a:latin typeface="Cambria Math"/>
                      </a:rPr>
                      <m:t>=1+      2      +…+</m:t>
                    </m:r>
                    <m:d>
                      <m:dPr>
                        <m:ctrlPr>
                          <a:rPr lang="fr-FR" b="0" i="1" smtClean="0">
                            <a:latin typeface="Cambria Math" panose="02040503050406030204" pitchFamily="18" charset="0"/>
                          </a:rPr>
                        </m:ctrlPr>
                      </m:dPr>
                      <m:e>
                        <m:r>
                          <a:rPr lang="fr-FR" b="0" i="1" smtClean="0">
                            <a:latin typeface="Cambria Math"/>
                          </a:rPr>
                          <m:t>𝑛</m:t>
                        </m:r>
                        <m:r>
                          <a:rPr lang="fr-FR" b="0" i="1" smtClean="0">
                            <a:latin typeface="Cambria Math"/>
                          </a:rPr>
                          <m:t>−1</m:t>
                        </m:r>
                      </m:e>
                    </m:d>
                    <m:r>
                      <a:rPr lang="fr-FR" b="0" i="1" smtClean="0">
                        <a:latin typeface="Cambria Math"/>
                      </a:rPr>
                      <m:t>+</m:t>
                    </m:r>
                    <m:r>
                      <a:rPr lang="fr-FR" b="0" i="1" smtClean="0">
                        <a:latin typeface="Cambria Math"/>
                      </a:rPr>
                      <m:t>𝑛</m:t>
                    </m:r>
                  </m:oMath>
                </a14:m>
                <a:endParaRPr lang="fr-FR" b="0" dirty="0" smtClean="0"/>
              </a:p>
              <a:p>
                <a:r>
                  <a:rPr lang="fr-FR" dirty="0"/>
                  <a:t>a</a:t>
                </a:r>
                <a:r>
                  <a:rPr lang="fr-FR" dirty="0" smtClean="0"/>
                  <a:t>lors on a aussi : </a:t>
                </a:r>
                <a14:m>
                  <m:oMath xmlns:m="http://schemas.openxmlformats.org/officeDocument/2006/math">
                    <m:r>
                      <a:rPr lang="fr-FR" b="0" i="0" smtClean="0">
                        <a:latin typeface="Cambria Math"/>
                      </a:rPr>
                      <m:t>     </m:t>
                    </m:r>
                    <m:r>
                      <a:rPr lang="fr-FR" b="0" i="1" smtClean="0">
                        <a:latin typeface="Cambria Math"/>
                      </a:rPr>
                      <m:t>𝑆</m:t>
                    </m:r>
                    <m:r>
                      <a:rPr lang="fr-FR" b="0" i="1" smtClean="0">
                        <a:latin typeface="Cambria Math"/>
                      </a:rPr>
                      <m:t>=</m:t>
                    </m:r>
                    <m:r>
                      <a:rPr lang="fr-FR" b="0" i="1" smtClean="0">
                        <a:latin typeface="Cambria Math"/>
                      </a:rPr>
                      <m:t>𝑛</m:t>
                    </m:r>
                    <m:r>
                      <a:rPr lang="fr-FR" b="0" i="1" smtClean="0">
                        <a:latin typeface="Cambria Math"/>
                      </a:rPr>
                      <m:t>+</m:t>
                    </m:r>
                    <m:d>
                      <m:dPr>
                        <m:ctrlPr>
                          <a:rPr lang="fr-FR" b="0" i="1" smtClean="0">
                            <a:latin typeface="Cambria Math" panose="02040503050406030204" pitchFamily="18" charset="0"/>
                          </a:rPr>
                        </m:ctrlPr>
                      </m:dPr>
                      <m:e>
                        <m:r>
                          <a:rPr lang="fr-FR" b="0" i="1" smtClean="0">
                            <a:latin typeface="Cambria Math"/>
                          </a:rPr>
                          <m:t>𝑛</m:t>
                        </m:r>
                        <m:r>
                          <a:rPr lang="fr-FR" b="0" i="1" smtClean="0">
                            <a:latin typeface="Cambria Math"/>
                          </a:rPr>
                          <m:t>−1</m:t>
                        </m:r>
                      </m:e>
                    </m:d>
                    <m:r>
                      <a:rPr lang="fr-FR" b="0" i="1" smtClean="0">
                        <a:latin typeface="Cambria Math"/>
                      </a:rPr>
                      <m:t>+…+      2      +1</m:t>
                    </m:r>
                  </m:oMath>
                </a14:m>
                <a:endParaRPr lang="fr-FR" b="0" dirty="0" smtClean="0"/>
              </a:p>
              <a:p>
                <a:endParaRPr lang="fr-FR" b="0" dirty="0" smtClean="0"/>
              </a:p>
              <a:p>
                <a:r>
                  <a:rPr lang="fr-FR" dirty="0"/>
                  <a:t>a</a:t>
                </a:r>
                <a:r>
                  <a:rPr lang="fr-FR" dirty="0" smtClean="0"/>
                  <a:t>insi : </a:t>
                </a:r>
                <a14:m>
                  <m:oMath xmlns:m="http://schemas.openxmlformats.org/officeDocument/2006/math">
                    <m:r>
                      <a:rPr lang="fr-FR" b="0" i="1" smtClean="0">
                        <a:latin typeface="Cambria Math"/>
                      </a:rPr>
                      <m:t>2</m:t>
                    </m:r>
                    <m:r>
                      <a:rPr lang="fr-FR" b="0" i="1" smtClean="0">
                        <a:latin typeface="Cambria Math"/>
                      </a:rPr>
                      <m:t>𝑆</m:t>
                    </m:r>
                    <m:limLow>
                      <m:limLowPr>
                        <m:ctrlPr>
                          <a:rPr lang="fr-FR" b="0" i="1" smtClean="0">
                            <a:latin typeface="Cambria Math" panose="02040503050406030204" pitchFamily="18" charset="0"/>
                          </a:rPr>
                        </m:ctrlPr>
                      </m:limLowPr>
                      <m:e>
                        <m:r>
                          <a:rPr lang="fr-FR" b="0" i="1" smtClean="0">
                            <a:latin typeface="Cambria Math"/>
                          </a:rPr>
                          <m:t>=</m:t>
                        </m:r>
                        <m:groupChr>
                          <m:groupChrPr>
                            <m:chr m:val="⏟"/>
                            <m:ctrlPr>
                              <a:rPr lang="fr-FR" b="0" i="1" smtClean="0">
                                <a:latin typeface="Cambria Math" panose="02040503050406030204" pitchFamily="18" charset="0"/>
                              </a:rPr>
                            </m:ctrlPr>
                          </m:groupChrPr>
                          <m:e>
                            <m:d>
                              <m:dPr>
                                <m:ctrlPr>
                                  <a:rPr lang="fr-FR" b="0" i="1" smtClean="0">
                                    <a:latin typeface="Cambria Math" panose="02040503050406030204" pitchFamily="18" charset="0"/>
                                  </a:rPr>
                                </m:ctrlPr>
                              </m:dPr>
                              <m:e>
                                <m:r>
                                  <a:rPr lang="fr-FR" b="0" i="1" smtClean="0">
                                    <a:latin typeface="Cambria Math"/>
                                  </a:rPr>
                                  <m:t>1+</m:t>
                                </m:r>
                                <m:r>
                                  <a:rPr lang="fr-FR" b="0" i="1" smtClean="0">
                                    <a:latin typeface="Cambria Math"/>
                                  </a:rPr>
                                  <m:t>𝑛</m:t>
                                </m:r>
                              </m:e>
                            </m:d>
                            <m:r>
                              <a:rPr lang="fr-FR" b="0" i="1" smtClean="0">
                                <a:latin typeface="Cambria Math"/>
                              </a:rPr>
                              <m:t>+</m:t>
                            </m:r>
                            <m:d>
                              <m:dPr>
                                <m:ctrlPr>
                                  <a:rPr lang="fr-FR" b="0" i="1" smtClean="0">
                                    <a:latin typeface="Cambria Math" panose="02040503050406030204" pitchFamily="18" charset="0"/>
                                  </a:rPr>
                                </m:ctrlPr>
                              </m:dPr>
                              <m:e>
                                <m:r>
                                  <a:rPr lang="fr-FR" b="0" i="1" smtClean="0">
                                    <a:latin typeface="Cambria Math"/>
                                  </a:rPr>
                                  <m:t>2+</m:t>
                                </m:r>
                                <m:d>
                                  <m:dPr>
                                    <m:ctrlPr>
                                      <a:rPr lang="fr-FR" b="0" i="1" smtClean="0">
                                        <a:latin typeface="Cambria Math" panose="02040503050406030204" pitchFamily="18" charset="0"/>
                                      </a:rPr>
                                    </m:ctrlPr>
                                  </m:dPr>
                                  <m:e>
                                    <m:r>
                                      <a:rPr lang="fr-FR" b="0" i="1" smtClean="0">
                                        <a:latin typeface="Cambria Math"/>
                                      </a:rPr>
                                      <m:t>𝑛</m:t>
                                    </m:r>
                                    <m:r>
                                      <a:rPr lang="fr-FR" b="0" i="1" smtClean="0">
                                        <a:latin typeface="Cambria Math"/>
                                      </a:rPr>
                                      <m:t>−1</m:t>
                                    </m:r>
                                  </m:e>
                                </m:d>
                              </m:e>
                            </m:d>
                            <m:r>
                              <a:rPr lang="fr-FR" b="0" i="1" smtClean="0">
                                <a:latin typeface="Cambria Math"/>
                              </a:rPr>
                              <m:t>+…+</m:t>
                            </m:r>
                            <m:d>
                              <m:dPr>
                                <m:ctrlPr>
                                  <a:rPr lang="fr-FR" b="0" i="1" smtClean="0">
                                    <a:latin typeface="Cambria Math" panose="02040503050406030204" pitchFamily="18" charset="0"/>
                                  </a:rPr>
                                </m:ctrlPr>
                              </m:dPr>
                              <m:e>
                                <m:d>
                                  <m:dPr>
                                    <m:ctrlPr>
                                      <a:rPr lang="fr-FR" b="0" i="1" smtClean="0">
                                        <a:latin typeface="Cambria Math" panose="02040503050406030204" pitchFamily="18" charset="0"/>
                                      </a:rPr>
                                    </m:ctrlPr>
                                  </m:dPr>
                                  <m:e>
                                    <m:r>
                                      <a:rPr lang="fr-FR" b="0" i="1" smtClean="0">
                                        <a:latin typeface="Cambria Math"/>
                                      </a:rPr>
                                      <m:t>𝑛</m:t>
                                    </m:r>
                                    <m:r>
                                      <a:rPr lang="fr-FR" b="0" i="1" smtClean="0">
                                        <a:latin typeface="Cambria Math"/>
                                      </a:rPr>
                                      <m:t>−1</m:t>
                                    </m:r>
                                  </m:e>
                                </m:d>
                                <m:r>
                                  <a:rPr lang="fr-FR" b="0" i="1" smtClean="0">
                                    <a:latin typeface="Cambria Math"/>
                                  </a:rPr>
                                  <m:t>+2</m:t>
                                </m:r>
                              </m:e>
                            </m:d>
                            <m:r>
                              <a:rPr lang="fr-FR" b="0" i="1" smtClean="0">
                                <a:latin typeface="Cambria Math"/>
                              </a:rPr>
                              <m:t>+(</m:t>
                            </m:r>
                            <m:r>
                              <a:rPr lang="fr-FR" b="0" i="1" smtClean="0">
                                <a:latin typeface="Cambria Math"/>
                              </a:rPr>
                              <m:t>𝑛</m:t>
                            </m:r>
                            <m:r>
                              <a:rPr lang="fr-FR" b="0" i="1" smtClean="0">
                                <a:latin typeface="Cambria Math"/>
                              </a:rPr>
                              <m:t>+1)</m:t>
                            </m:r>
                          </m:e>
                        </m:groupChr>
                      </m:e>
                      <m:lim>
                        <m:r>
                          <a:rPr lang="fr-FR" b="0" i="1" smtClean="0">
                            <a:latin typeface="Cambria Math"/>
                          </a:rPr>
                          <m:t>𝑛</m:t>
                        </m:r>
                        <m:r>
                          <a:rPr lang="fr-FR" b="0" i="1" smtClean="0">
                            <a:latin typeface="Cambria Math"/>
                          </a:rPr>
                          <m:t> </m:t>
                        </m:r>
                        <m:r>
                          <m:rPr>
                            <m:sty m:val="p"/>
                          </m:rPr>
                          <a:rPr lang="fr-FR" b="0" i="0" smtClean="0">
                            <a:latin typeface="Cambria Math"/>
                          </a:rPr>
                          <m:t>termes</m:t>
                        </m:r>
                      </m:lim>
                    </m:limLow>
                  </m:oMath>
                </a14:m>
                <a:endParaRPr lang="fr-FR" dirty="0" smtClean="0"/>
              </a:p>
              <a:p>
                <a:endParaRPr lang="fr-FR" dirty="0" smtClean="0"/>
              </a:p>
              <a:p>
                <a:r>
                  <a:rPr lang="fr-FR" dirty="0" smtClean="0"/>
                  <a:t>d’où : </a:t>
                </a:r>
                <a14:m>
                  <m:oMath xmlns:m="http://schemas.openxmlformats.org/officeDocument/2006/math">
                    <m:r>
                      <a:rPr lang="fr-FR" b="0" i="1" smtClean="0">
                        <a:latin typeface="Cambria Math"/>
                      </a:rPr>
                      <m:t>2</m:t>
                    </m:r>
                    <m:r>
                      <a:rPr lang="fr-FR" b="0" i="1" smtClean="0">
                        <a:latin typeface="Cambria Math"/>
                      </a:rPr>
                      <m:t>𝑆</m:t>
                    </m:r>
                    <m:r>
                      <a:rPr lang="fr-FR" b="0" i="1" smtClean="0">
                        <a:latin typeface="Cambria Math"/>
                      </a:rPr>
                      <m:t>=</m:t>
                    </m:r>
                    <m:r>
                      <a:rPr lang="fr-FR" b="0" i="1" smtClean="0">
                        <a:latin typeface="Cambria Math"/>
                      </a:rPr>
                      <m:t>𝑛</m:t>
                    </m:r>
                    <m:d>
                      <m:dPr>
                        <m:ctrlPr>
                          <a:rPr lang="fr-FR" b="0" i="1" smtClean="0">
                            <a:latin typeface="Cambria Math" panose="02040503050406030204" pitchFamily="18" charset="0"/>
                          </a:rPr>
                        </m:ctrlPr>
                      </m:dPr>
                      <m:e>
                        <m:r>
                          <a:rPr lang="fr-FR" b="0" i="1" smtClean="0">
                            <a:latin typeface="Cambria Math"/>
                          </a:rPr>
                          <m:t>𝑛</m:t>
                        </m:r>
                        <m:r>
                          <a:rPr lang="fr-FR" b="0" i="1" smtClean="0">
                            <a:latin typeface="Cambria Math"/>
                          </a:rPr>
                          <m:t>+1</m:t>
                        </m:r>
                      </m:e>
                    </m:d>
                  </m:oMath>
                </a14:m>
                <a:endParaRPr lang="fr-FR" b="0" dirty="0" smtClean="0"/>
              </a:p>
              <a:p>
                <a:r>
                  <a:rPr lang="fr-FR" dirty="0"/>
                  <a:t>e</a:t>
                </a:r>
                <a:r>
                  <a:rPr lang="fr-FR" dirty="0" smtClean="0"/>
                  <a:t>t finalement : </a:t>
                </a:r>
              </a:p>
              <a:p>
                <a:pPr/>
                <a14:m>
                  <m:oMathPara xmlns:m="http://schemas.openxmlformats.org/officeDocument/2006/math">
                    <m:oMathParaPr>
                      <m:jc m:val="centerGroup"/>
                    </m:oMathParaPr>
                    <m:oMath xmlns:m="http://schemas.openxmlformats.org/officeDocument/2006/math">
                      <m:r>
                        <a:rPr lang="fr-FR" b="0" i="1" smtClean="0">
                          <a:latin typeface="Cambria Math"/>
                        </a:rPr>
                        <m:t>1+2+…+</m:t>
                      </m:r>
                      <m:r>
                        <a:rPr lang="fr-FR" b="0" i="1" smtClean="0">
                          <a:latin typeface="Cambria Math"/>
                        </a:rPr>
                        <m:t>𝑛</m:t>
                      </m:r>
                      <m:r>
                        <a:rPr lang="fr-FR" b="0" i="1" smtClean="0">
                          <a:latin typeface="Cambria Math"/>
                        </a:rPr>
                        <m:t>= </m:t>
                      </m:r>
                      <m:f>
                        <m:fPr>
                          <m:ctrlPr>
                            <a:rPr lang="fr-FR" b="0" i="1" smtClean="0">
                              <a:latin typeface="Cambria Math" panose="02040503050406030204" pitchFamily="18" charset="0"/>
                            </a:rPr>
                          </m:ctrlPr>
                        </m:fPr>
                        <m:num>
                          <m:r>
                            <a:rPr lang="fr-FR" b="0" i="1" smtClean="0">
                              <a:latin typeface="Cambria Math"/>
                            </a:rPr>
                            <m:t>𝑛</m:t>
                          </m:r>
                          <m:r>
                            <a:rPr lang="fr-FR" b="0" i="1" smtClean="0">
                              <a:latin typeface="Cambria Math"/>
                            </a:rPr>
                            <m:t>(</m:t>
                          </m:r>
                          <m:r>
                            <a:rPr lang="fr-FR" b="0" i="1" smtClean="0">
                              <a:latin typeface="Cambria Math"/>
                            </a:rPr>
                            <m:t>𝑛</m:t>
                          </m:r>
                          <m:r>
                            <a:rPr lang="fr-FR" b="0" i="1" smtClean="0">
                              <a:latin typeface="Cambria Math"/>
                            </a:rPr>
                            <m:t>+1)</m:t>
                          </m:r>
                        </m:num>
                        <m:den>
                          <m:r>
                            <a:rPr lang="fr-FR" b="0" i="1" smtClean="0">
                              <a:latin typeface="Cambria Math"/>
                            </a:rPr>
                            <m:t>2</m:t>
                          </m:r>
                        </m:den>
                      </m:f>
                    </m:oMath>
                  </m:oMathPara>
                </a14:m>
                <a:endParaRPr lang="fr-FR" dirty="0"/>
              </a:p>
            </p:txBody>
          </p:sp>
        </mc:Choice>
        <mc:Fallback xmlns="">
          <p:sp>
            <p:nvSpPr>
              <p:cNvPr id="4" name="ZoneTexte 3"/>
              <p:cNvSpPr txBox="1">
                <a:spLocks noRot="1" noChangeAspect="1" noMove="1" noResize="1" noEditPoints="1" noAdjustHandles="1" noChangeArrowheads="1" noChangeShapeType="1" noTextEdit="1"/>
              </p:cNvSpPr>
              <p:nvPr/>
            </p:nvSpPr>
            <p:spPr>
              <a:xfrm>
                <a:off x="628650" y="1268016"/>
                <a:ext cx="7174523" cy="3376181"/>
              </a:xfrm>
              <a:prstGeom prst="rect">
                <a:avLst/>
              </a:prstGeom>
              <a:blipFill>
                <a:blip r:embed="rId3"/>
                <a:stretch>
                  <a:fillRect l="-680" t="-903"/>
                </a:stretch>
              </a:blipFill>
            </p:spPr>
            <p:txBody>
              <a:bodyPr/>
              <a:lstStyle/>
              <a:p>
                <a:r>
                  <a:rPr lang="fr-FR">
                    <a:noFill/>
                  </a:rPr>
                  <a:t> </a:t>
                </a:r>
              </a:p>
            </p:txBody>
          </p:sp>
        </mc:Fallback>
      </mc:AlternateContent>
    </p:spTree>
    <p:extLst>
      <p:ext uri="{BB962C8B-B14F-4D97-AF65-F5344CB8AC3E}">
        <p14:creationId xmlns:p14="http://schemas.microsoft.com/office/powerpoint/2010/main" val="3608951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Trace écrite : le cahier de référence</a:t>
            </a:r>
            <a:endParaRPr lang="fr-FR" dirty="0">
              <a:solidFill>
                <a:srgbClr val="C00000"/>
              </a:solidFill>
            </a:endParaRPr>
          </a:p>
        </p:txBody>
      </p:sp>
      <p:sp>
        <p:nvSpPr>
          <p:cNvPr id="3" name="Espace réservé du contenu 2"/>
          <p:cNvSpPr>
            <a:spLocks noGrp="1"/>
          </p:cNvSpPr>
          <p:nvPr>
            <p:ph idx="1"/>
          </p:nvPr>
        </p:nvSpPr>
        <p:spPr/>
        <p:txBody>
          <a:bodyPr>
            <a:normAutofit lnSpcReduction="10000"/>
          </a:bodyPr>
          <a:lstStyle/>
          <a:p>
            <a:r>
              <a:rPr lang="fr-FR" dirty="0" smtClean="0"/>
              <a:t>Son contenu :</a:t>
            </a:r>
          </a:p>
          <a:p>
            <a:pPr lvl="1"/>
            <a:r>
              <a:rPr lang="fr-FR" dirty="0"/>
              <a:t>d</a:t>
            </a:r>
            <a:r>
              <a:rPr lang="fr-FR" dirty="0" smtClean="0"/>
              <a:t>éfinitions et propriétés quantifiées et avec leur statut ;</a:t>
            </a:r>
          </a:p>
          <a:p>
            <a:pPr lvl="1"/>
            <a:r>
              <a:rPr lang="fr-FR" dirty="0"/>
              <a:t>d</a:t>
            </a:r>
            <a:r>
              <a:rPr lang="fr-FR" dirty="0" smtClean="0"/>
              <a:t>es traces des démonstrations de propriétés, menées principalement à l’oral quitte à distribuer </a:t>
            </a:r>
            <a:r>
              <a:rPr lang="fr-FR" b="1" dirty="0" smtClean="0"/>
              <a:t>ensuite </a:t>
            </a:r>
            <a:r>
              <a:rPr lang="fr-FR" dirty="0" smtClean="0"/>
              <a:t>des polycopiés, au moins dans certains chapitres ;</a:t>
            </a:r>
          </a:p>
          <a:p>
            <a:pPr lvl="1"/>
            <a:r>
              <a:rPr lang="fr-FR" dirty="0"/>
              <a:t>q</a:t>
            </a:r>
            <a:r>
              <a:rPr lang="fr-FR" dirty="0" smtClean="0"/>
              <a:t>uelques exemples modélisant.</a:t>
            </a:r>
          </a:p>
          <a:p>
            <a:pPr marL="177800" lvl="1" indent="0">
              <a:buNone/>
            </a:pPr>
            <a:r>
              <a:rPr lang="fr-FR" dirty="0" smtClean="0"/>
              <a:t>Attention : pour les éventuelles activités d’introduction, les traces ne sont pas toujours utiles dans le cahier de référence.</a:t>
            </a:r>
          </a:p>
          <a:p>
            <a:r>
              <a:rPr lang="fr-FR" dirty="0" smtClean="0"/>
              <a:t>Son utilisation :</a:t>
            </a:r>
          </a:p>
          <a:p>
            <a:pPr lvl="1"/>
            <a:r>
              <a:rPr lang="fr-FR" dirty="0"/>
              <a:t>d</a:t>
            </a:r>
            <a:r>
              <a:rPr lang="fr-FR" dirty="0" smtClean="0"/>
              <a:t>oit servir de référence pour faire des exercices ;</a:t>
            </a:r>
          </a:p>
          <a:p>
            <a:pPr lvl="1"/>
            <a:r>
              <a:rPr lang="fr-FR" dirty="0"/>
              <a:t>l</a:t>
            </a:r>
            <a:r>
              <a:rPr lang="fr-FR" dirty="0" smtClean="0"/>
              <a:t>es élèves doivent être entraînés à l’utiliser en classe ;</a:t>
            </a:r>
          </a:p>
          <a:p>
            <a:pPr lvl="1"/>
            <a:r>
              <a:rPr lang="fr-FR" dirty="0"/>
              <a:t>p</a:t>
            </a:r>
            <a:r>
              <a:rPr lang="fr-FR" dirty="0" smtClean="0"/>
              <a:t>eut même être utilisé en évaluation en classe (individuelle ou en groupe).</a:t>
            </a:r>
          </a:p>
          <a:p>
            <a:pPr lvl="1"/>
            <a:endParaRPr lang="fr-FR" dirty="0" smtClean="0"/>
          </a:p>
          <a:p>
            <a:endParaRPr lang="fr-FR" dirty="0"/>
          </a:p>
        </p:txBody>
      </p:sp>
    </p:spTree>
    <p:extLst>
      <p:ext uri="{BB962C8B-B14F-4D97-AF65-F5344CB8AC3E}">
        <p14:creationId xmlns:p14="http://schemas.microsoft.com/office/powerpoint/2010/main" val="64972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815920"/>
          </a:xfrm>
        </p:spPr>
        <p:txBody>
          <a:bodyPr/>
          <a:lstStyle/>
          <a:p>
            <a:r>
              <a:rPr lang="fr-FR" dirty="0" smtClean="0">
                <a:solidFill>
                  <a:srgbClr val="C00000"/>
                </a:solidFill>
              </a:rPr>
              <a:t>Travail personnel de l’élève</a:t>
            </a:r>
            <a:endParaRPr lang="fr-FR" dirty="0">
              <a:solidFill>
                <a:srgbClr val="C00000"/>
              </a:solidFill>
            </a:endParaRPr>
          </a:p>
        </p:txBody>
      </p:sp>
      <p:sp>
        <p:nvSpPr>
          <p:cNvPr id="3" name="Espace réservé du contenu 2"/>
          <p:cNvSpPr>
            <a:spLocks noGrp="1"/>
          </p:cNvSpPr>
          <p:nvPr>
            <p:ph idx="1"/>
          </p:nvPr>
        </p:nvSpPr>
        <p:spPr>
          <a:xfrm>
            <a:off x="628649" y="964504"/>
            <a:ext cx="8014310" cy="3793479"/>
          </a:xfrm>
        </p:spPr>
        <p:txBody>
          <a:bodyPr>
            <a:normAutofit lnSpcReduction="10000"/>
          </a:bodyPr>
          <a:lstStyle/>
          <a:p>
            <a:pPr marL="0" indent="0">
              <a:buNone/>
            </a:pPr>
            <a:r>
              <a:rPr lang="fr-FR" dirty="0" smtClean="0"/>
              <a:t>Indispensable pour consolider les apprentissages. </a:t>
            </a:r>
          </a:p>
          <a:p>
            <a:pPr marL="0" indent="0">
              <a:buNone/>
            </a:pPr>
            <a:r>
              <a:rPr lang="fr-FR" dirty="0" smtClean="0"/>
              <a:t>Nécessitant une grande variété mais aussi une régularité.</a:t>
            </a:r>
          </a:p>
          <a:p>
            <a:r>
              <a:rPr lang="fr-FR" dirty="0" smtClean="0"/>
              <a:t>En classe : </a:t>
            </a:r>
          </a:p>
          <a:p>
            <a:pPr lvl="1"/>
            <a:r>
              <a:rPr lang="fr-FR" dirty="0" smtClean="0"/>
              <a:t>Individuel ou en groupe ; </a:t>
            </a:r>
          </a:p>
          <a:p>
            <a:pPr lvl="1"/>
            <a:r>
              <a:rPr lang="fr-FR" dirty="0" smtClean="0"/>
              <a:t>avec apprentissage de l’utilisation du cahiers de cours ;</a:t>
            </a:r>
          </a:p>
          <a:p>
            <a:pPr lvl="1"/>
            <a:r>
              <a:rPr lang="fr-FR" dirty="0"/>
              <a:t>p</a:t>
            </a:r>
            <a:r>
              <a:rPr lang="fr-FR" dirty="0" smtClean="0"/>
              <a:t>arfois différencié ;</a:t>
            </a:r>
          </a:p>
          <a:p>
            <a:pPr lvl="1"/>
            <a:r>
              <a:rPr lang="fr-FR" dirty="0" smtClean="0"/>
              <a:t>éventuellement évalué mais pas forcément noté.</a:t>
            </a:r>
          </a:p>
          <a:p>
            <a:r>
              <a:rPr lang="fr-FR" dirty="0" smtClean="0"/>
              <a:t>Hors la classe :</a:t>
            </a:r>
          </a:p>
          <a:p>
            <a:pPr lvl="1"/>
            <a:r>
              <a:rPr lang="fr-FR" b="1" dirty="0"/>
              <a:t>c</a:t>
            </a:r>
            <a:r>
              <a:rPr lang="fr-FR" b="1" dirty="0" smtClean="0"/>
              <a:t>ourt, fréquent et souvent ramassé </a:t>
            </a:r>
            <a:r>
              <a:rPr lang="fr-FR" dirty="0" smtClean="0"/>
              <a:t>;</a:t>
            </a:r>
          </a:p>
          <a:p>
            <a:pPr lvl="1"/>
            <a:r>
              <a:rPr lang="fr-FR" dirty="0"/>
              <a:t>p</a:t>
            </a:r>
            <a:r>
              <a:rPr lang="fr-FR" dirty="0" smtClean="0"/>
              <a:t>as uniquement de recherche ;</a:t>
            </a:r>
          </a:p>
          <a:p>
            <a:pPr lvl="1"/>
            <a:r>
              <a:rPr lang="fr-FR" dirty="0"/>
              <a:t>p</a:t>
            </a:r>
            <a:r>
              <a:rPr lang="fr-FR" dirty="0" smtClean="0"/>
              <a:t>arfois différencié (pour certains en approfondissement) ;</a:t>
            </a:r>
          </a:p>
          <a:p>
            <a:pPr lvl="1"/>
            <a:r>
              <a:rPr lang="fr-FR" dirty="0"/>
              <a:t>p</a:t>
            </a:r>
            <a:r>
              <a:rPr lang="fr-FR" dirty="0" smtClean="0"/>
              <a:t>ouvant être évalué à l’écrit et à l’oral</a:t>
            </a:r>
            <a:endParaRPr lang="fr-FR" dirty="0"/>
          </a:p>
        </p:txBody>
      </p:sp>
    </p:spTree>
    <p:extLst>
      <p:ext uri="{BB962C8B-B14F-4D97-AF65-F5344CB8AC3E}">
        <p14:creationId xmlns:p14="http://schemas.microsoft.com/office/powerpoint/2010/main" val="134941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468" y="273844"/>
            <a:ext cx="8289882" cy="994172"/>
          </a:xfrm>
        </p:spPr>
        <p:txBody>
          <a:bodyPr>
            <a:normAutofit fontScale="90000"/>
          </a:bodyPr>
          <a:lstStyle/>
          <a:p>
            <a:r>
              <a:rPr lang="fr-FR" dirty="0" smtClean="0">
                <a:solidFill>
                  <a:srgbClr val="C00000"/>
                </a:solidFill>
                <a:cs typeface="Calibri" panose="020F0502020204030204" pitchFamily="34" charset="0"/>
              </a:rPr>
              <a:t>É</a:t>
            </a:r>
            <a:r>
              <a:rPr lang="fr-FR" dirty="0" smtClean="0">
                <a:solidFill>
                  <a:srgbClr val="C00000"/>
                </a:solidFill>
              </a:rPr>
              <a:t>valuation au cycle terminal : pour le baccalauréat et dans l’année</a:t>
            </a:r>
            <a:endParaRPr lang="fr-FR" dirty="0">
              <a:solidFill>
                <a:srgbClr val="C00000"/>
              </a:solidFill>
            </a:endParaRPr>
          </a:p>
        </p:txBody>
      </p:sp>
      <p:sp>
        <p:nvSpPr>
          <p:cNvPr id="3" name="Espace réservé du contenu 2"/>
          <p:cNvSpPr>
            <a:spLocks noGrp="1"/>
          </p:cNvSpPr>
          <p:nvPr>
            <p:ph idx="1"/>
          </p:nvPr>
        </p:nvSpPr>
        <p:spPr>
          <a:xfrm>
            <a:off x="225467" y="1369219"/>
            <a:ext cx="8289883" cy="3263504"/>
          </a:xfrm>
        </p:spPr>
        <p:txBody>
          <a:bodyPr>
            <a:normAutofit fontScale="92500" lnSpcReduction="10000"/>
          </a:bodyPr>
          <a:lstStyle/>
          <a:p>
            <a:r>
              <a:rPr lang="fr-FR" dirty="0" smtClean="0"/>
              <a:t>En tronc commun : </a:t>
            </a:r>
          </a:p>
          <a:p>
            <a:pPr lvl="1"/>
            <a:r>
              <a:rPr lang="fr-FR" dirty="0"/>
              <a:t>p</a:t>
            </a:r>
            <a:r>
              <a:rPr lang="fr-FR" dirty="0" smtClean="0"/>
              <a:t>our les bulletins, évaluation des acquis des élèves (la plus variée possible) ;</a:t>
            </a:r>
            <a:endParaRPr lang="fr-FR" dirty="0"/>
          </a:p>
          <a:p>
            <a:pPr lvl="1"/>
            <a:r>
              <a:rPr lang="fr-FR" dirty="0" smtClean="0"/>
              <a:t>contrôle continu (hors moyennes pour les bulletins) : </a:t>
            </a:r>
          </a:p>
          <a:p>
            <a:pPr lvl="2"/>
            <a:r>
              <a:rPr lang="fr-FR" dirty="0" smtClean="0"/>
              <a:t>trois épreuves, deux en première, une en terminale</a:t>
            </a:r>
          </a:p>
          <a:p>
            <a:pPr lvl="2"/>
            <a:r>
              <a:rPr lang="fr-FR" dirty="0"/>
              <a:t>s</a:t>
            </a:r>
            <a:r>
              <a:rPr lang="fr-FR" dirty="0" smtClean="0"/>
              <a:t>ujets choisis en établissement dans une banque nationale.</a:t>
            </a:r>
          </a:p>
          <a:p>
            <a:pPr marL="285750" lvl="2" indent="-285750"/>
            <a:r>
              <a:rPr lang="fr-FR" sz="2100" dirty="0" smtClean="0"/>
              <a:t>En spécialité :</a:t>
            </a:r>
            <a:endParaRPr lang="fr-FR" sz="1800" dirty="0" smtClean="0"/>
          </a:p>
          <a:p>
            <a:pPr marL="628650" lvl="3" indent="-285750"/>
            <a:r>
              <a:rPr lang="fr-FR" sz="1800" dirty="0"/>
              <a:t>p</a:t>
            </a:r>
            <a:r>
              <a:rPr lang="fr-FR" sz="1800" dirty="0" smtClean="0"/>
              <a:t>our les bulletins, évaluation </a:t>
            </a:r>
            <a:r>
              <a:rPr lang="fr-FR" sz="1800" dirty="0"/>
              <a:t>des acquis des élèves (la plus variée possible) </a:t>
            </a:r>
            <a:r>
              <a:rPr lang="fr-FR" sz="1800" dirty="0" smtClean="0"/>
              <a:t>;</a:t>
            </a:r>
          </a:p>
          <a:p>
            <a:pPr marL="628650" lvl="3" indent="-285750"/>
            <a:r>
              <a:rPr lang="fr-FR" sz="1800" dirty="0" smtClean="0"/>
              <a:t>en première pour la spécialité abandonnée : une épreuve en avril-mai avec un sujet choisi en établissement dans une banque nationale </a:t>
            </a:r>
            <a:r>
              <a:rPr lang="fr-FR" sz="1800" dirty="0" smtClean="0">
                <a:solidFill>
                  <a:srgbClr val="0070C0"/>
                </a:solidFill>
              </a:rPr>
              <a:t>(coefficient 5) ;</a:t>
            </a:r>
          </a:p>
          <a:p>
            <a:pPr marL="628650" lvl="3" indent="-285750"/>
            <a:r>
              <a:rPr lang="fr-FR" sz="1800" dirty="0" smtClean="0"/>
              <a:t>en terminale : une épreuve écrite en avril-mai pour chaque spécialité gardée </a:t>
            </a:r>
            <a:r>
              <a:rPr lang="fr-FR" sz="1800" dirty="0" smtClean="0">
                <a:solidFill>
                  <a:srgbClr val="0070C0"/>
                </a:solidFill>
              </a:rPr>
              <a:t>(coefficient 16) ;</a:t>
            </a:r>
          </a:p>
          <a:p>
            <a:pPr marL="628650" lvl="3" indent="-285750"/>
            <a:r>
              <a:rPr lang="fr-FR" sz="1800" dirty="0"/>
              <a:t>e</a:t>
            </a:r>
            <a:r>
              <a:rPr lang="fr-FR" sz="1800" dirty="0" smtClean="0"/>
              <a:t>n fin de terminale, un oral (individuel) portant sur une ou deux spécialités </a:t>
            </a:r>
            <a:r>
              <a:rPr lang="fr-FR" sz="1800" dirty="0">
                <a:solidFill>
                  <a:srgbClr val="0070C0"/>
                </a:solidFill>
              </a:rPr>
              <a:t>(coefficient </a:t>
            </a:r>
            <a:r>
              <a:rPr lang="fr-FR" sz="1800" dirty="0" smtClean="0">
                <a:solidFill>
                  <a:srgbClr val="0070C0"/>
                </a:solidFill>
              </a:rPr>
              <a:t>10)</a:t>
            </a:r>
            <a:r>
              <a:rPr lang="fr-FR" sz="1800" dirty="0" smtClean="0"/>
              <a:t>.</a:t>
            </a:r>
            <a:endParaRPr lang="fr-FR" sz="1800" dirty="0"/>
          </a:p>
        </p:txBody>
      </p:sp>
    </p:spTree>
    <p:extLst>
      <p:ext uri="{BB962C8B-B14F-4D97-AF65-F5344CB8AC3E}">
        <p14:creationId xmlns:p14="http://schemas.microsoft.com/office/powerpoint/2010/main" val="15536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826718" y="81545"/>
            <a:ext cx="7645216" cy="5061955"/>
          </a:xfrm>
          <a:prstGeom prst="rect">
            <a:avLst/>
          </a:prstGeom>
        </p:spPr>
      </p:pic>
    </p:spTree>
    <p:extLst>
      <p:ext uri="{BB962C8B-B14F-4D97-AF65-F5344CB8AC3E}">
        <p14:creationId xmlns:p14="http://schemas.microsoft.com/office/powerpoint/2010/main" val="3012145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653082"/>
          </a:xfrm>
        </p:spPr>
        <p:txBody>
          <a:bodyPr>
            <a:normAutofit/>
          </a:bodyPr>
          <a:lstStyle/>
          <a:p>
            <a:r>
              <a:rPr lang="fr-FR" dirty="0">
                <a:solidFill>
                  <a:srgbClr val="C00000"/>
                </a:solidFill>
              </a:rPr>
              <a:t>Séries technologiques </a:t>
            </a:r>
            <a:endParaRPr lang="fr-FR" sz="2800" dirty="0"/>
          </a:p>
        </p:txBody>
      </p:sp>
      <p:sp>
        <p:nvSpPr>
          <p:cNvPr id="3" name="Espace réservé du contenu 2"/>
          <p:cNvSpPr>
            <a:spLocks noGrp="1"/>
          </p:cNvSpPr>
          <p:nvPr>
            <p:ph idx="1"/>
          </p:nvPr>
        </p:nvSpPr>
        <p:spPr>
          <a:xfrm>
            <a:off x="628650" y="926926"/>
            <a:ext cx="7886700" cy="3705797"/>
          </a:xfrm>
        </p:spPr>
        <p:txBody>
          <a:bodyPr>
            <a:normAutofit fontScale="92500" lnSpcReduction="10000"/>
          </a:bodyPr>
          <a:lstStyle/>
          <a:p>
            <a:pPr marL="0" indent="0">
              <a:buNone/>
            </a:pPr>
            <a:r>
              <a:rPr lang="fr-FR" b="1" dirty="0" smtClean="0"/>
              <a:t>Objectif : mieux préparer aux poursuites d’études, en particulier vers les IUT et les formations technologiques des universités</a:t>
            </a:r>
          </a:p>
          <a:p>
            <a:pPr marL="0" indent="0">
              <a:buNone/>
            </a:pPr>
            <a:endParaRPr lang="fr-FR" sz="1100" b="1" dirty="0" smtClean="0"/>
          </a:p>
          <a:p>
            <a:r>
              <a:rPr lang="fr-FR" b="1" dirty="0" smtClean="0"/>
              <a:t>Affermir la maitrise du calcul </a:t>
            </a:r>
            <a:r>
              <a:rPr lang="fr-FR" dirty="0" smtClean="0"/>
              <a:t>(numérique et littéral) et les capacités de lecture et d’interprétations graphiques</a:t>
            </a:r>
          </a:p>
          <a:p>
            <a:r>
              <a:rPr lang="fr-FR" b="1" dirty="0" smtClean="0"/>
              <a:t>Limiter les contenus à des concepts et notions </a:t>
            </a:r>
            <a:r>
              <a:rPr lang="fr-FR" dirty="0" smtClean="0"/>
              <a:t>qui ont un degré de généralité suffisant pour répondre aux besoins des différentes spécialités tout en permettant de développer des capacités d’abstraction</a:t>
            </a:r>
          </a:p>
          <a:p>
            <a:pPr lvl="1"/>
            <a:r>
              <a:rPr lang="fr-FR" dirty="0" smtClean="0"/>
              <a:t>Modèle pour décrire des phénomènes d’évolution</a:t>
            </a:r>
          </a:p>
          <a:p>
            <a:pPr lvl="1"/>
            <a:r>
              <a:rPr lang="fr-FR" dirty="0" smtClean="0"/>
              <a:t>Modèles pour décrire des situations aléatoires et décider</a:t>
            </a:r>
          </a:p>
          <a:p>
            <a:pPr lvl="1"/>
            <a:r>
              <a:rPr lang="fr-FR" dirty="0" smtClean="0"/>
              <a:t>Traitement statistique de données</a:t>
            </a:r>
          </a:p>
          <a:p>
            <a:r>
              <a:rPr lang="fr-FR" b="1" dirty="0" smtClean="0"/>
              <a:t>Développer une méthode de pensée algorithmique </a:t>
            </a:r>
            <a:r>
              <a:rPr lang="fr-FR" dirty="0" smtClean="0"/>
              <a:t>(9 activités obligatoires et sauf en STD2A)</a:t>
            </a:r>
            <a:endParaRPr lang="fr-FR" dirty="0"/>
          </a:p>
        </p:txBody>
      </p:sp>
    </p:spTree>
    <p:extLst>
      <p:ext uri="{BB962C8B-B14F-4D97-AF65-F5344CB8AC3E}">
        <p14:creationId xmlns:p14="http://schemas.microsoft.com/office/powerpoint/2010/main" val="1585654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210234"/>
            <a:ext cx="8031256" cy="3913094"/>
          </a:xfrm>
        </p:spPr>
        <p:txBody>
          <a:bodyPr>
            <a:normAutofit/>
          </a:bodyPr>
          <a:lstStyle/>
          <a:p>
            <a:r>
              <a:rPr lang="fr-FR" dirty="0"/>
              <a:t>L’activité mathématique contribue à développer les six </a:t>
            </a:r>
            <a:r>
              <a:rPr lang="fr-FR" dirty="0" smtClean="0"/>
              <a:t>compétences mobilisées à l’occasion de situations diverses, notamment la résolution de problèmes</a:t>
            </a:r>
          </a:p>
          <a:p>
            <a:r>
              <a:rPr lang="fr-FR" dirty="0" smtClean="0"/>
              <a:t>La diversité des activités concerne :</a:t>
            </a:r>
          </a:p>
          <a:p>
            <a:pPr lvl="1"/>
            <a:r>
              <a:rPr lang="fr-FR" dirty="0" smtClean="0"/>
              <a:t>les </a:t>
            </a:r>
            <a:r>
              <a:rPr lang="fr-FR" b="1" dirty="0" smtClean="0"/>
              <a:t>contextes</a:t>
            </a:r>
            <a:r>
              <a:rPr lang="fr-FR" dirty="0" smtClean="0"/>
              <a:t> (internes aux mathématiques, liés à des situations issues de la vie quotidienne ou d’autres disciplines)</a:t>
            </a:r>
          </a:p>
          <a:p>
            <a:pPr lvl="1"/>
            <a:r>
              <a:rPr lang="fr-FR" dirty="0" smtClean="0"/>
              <a:t>les </a:t>
            </a:r>
            <a:r>
              <a:rPr lang="fr-FR" b="1" dirty="0" smtClean="0"/>
              <a:t>types de tâches</a:t>
            </a:r>
            <a:r>
              <a:rPr lang="fr-FR" dirty="0" smtClean="0"/>
              <a:t> (« flash », exercices d’application, à prise d’initiative…)</a:t>
            </a:r>
          </a:p>
          <a:p>
            <a:r>
              <a:rPr lang="fr-FR" dirty="0" smtClean="0"/>
              <a:t>L’acquisition d’automatismes </a:t>
            </a:r>
          </a:p>
          <a:p>
            <a:pPr lvl="1"/>
            <a:r>
              <a:rPr lang="fr-FR" dirty="0" smtClean="0"/>
              <a:t>permet de rendre </a:t>
            </a:r>
            <a:r>
              <a:rPr lang="fr-FR" b="1" dirty="0" smtClean="0"/>
              <a:t>disponibles</a:t>
            </a:r>
            <a:r>
              <a:rPr lang="fr-FR" dirty="0" smtClean="0"/>
              <a:t> les connaissances nécessaires à la résolution de problèmes</a:t>
            </a:r>
          </a:p>
          <a:p>
            <a:pPr lvl="1"/>
            <a:r>
              <a:rPr lang="fr-FR" dirty="0" smtClean="0"/>
              <a:t>se fait par la mise en place, </a:t>
            </a:r>
            <a:r>
              <a:rPr lang="fr-FR" b="1" dirty="0" smtClean="0"/>
              <a:t>dans la durée, d’activités rituelles </a:t>
            </a:r>
            <a:r>
              <a:rPr lang="fr-FR" dirty="0" smtClean="0"/>
              <a:t>fournissant des conditions de réussite rapide mettant les élèves en confiance</a:t>
            </a:r>
          </a:p>
        </p:txBody>
      </p:sp>
      <p:sp>
        <p:nvSpPr>
          <p:cNvPr id="4" name="Titre 1"/>
          <p:cNvSpPr>
            <a:spLocks noGrp="1"/>
          </p:cNvSpPr>
          <p:nvPr>
            <p:ph type="title"/>
          </p:nvPr>
        </p:nvSpPr>
        <p:spPr/>
        <p:txBody>
          <a:bodyPr>
            <a:normAutofit/>
          </a:bodyPr>
          <a:lstStyle/>
          <a:p>
            <a:r>
              <a:rPr lang="fr-FR" dirty="0" smtClean="0">
                <a:solidFill>
                  <a:srgbClr val="C00000"/>
                </a:solidFill>
              </a:rPr>
              <a:t>Séries technologiques </a:t>
            </a:r>
            <a:br>
              <a:rPr lang="fr-FR" dirty="0" smtClean="0">
                <a:solidFill>
                  <a:srgbClr val="C00000"/>
                </a:solidFill>
              </a:rPr>
            </a:br>
            <a:r>
              <a:rPr lang="fr-FR" sz="2400" dirty="0" smtClean="0">
                <a:solidFill>
                  <a:srgbClr val="C00000"/>
                </a:solidFill>
              </a:rPr>
              <a:t>La diversité des activités des élèves</a:t>
            </a:r>
            <a:endParaRPr lang="fr-FR" sz="2400" dirty="0">
              <a:solidFill>
                <a:srgbClr val="C00000"/>
              </a:solidFill>
            </a:endParaRPr>
          </a:p>
        </p:txBody>
      </p:sp>
    </p:spTree>
    <p:extLst>
      <p:ext uri="{BB962C8B-B14F-4D97-AF65-F5344CB8AC3E}">
        <p14:creationId xmlns:p14="http://schemas.microsoft.com/office/powerpoint/2010/main" val="1930403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277469"/>
            <a:ext cx="8031256" cy="3913094"/>
          </a:xfrm>
        </p:spPr>
        <p:txBody>
          <a:bodyPr>
            <a:normAutofit/>
          </a:bodyPr>
          <a:lstStyle/>
          <a:p>
            <a:r>
              <a:rPr lang="fr-FR" dirty="0" smtClean="0"/>
              <a:t>Les modalités d’évaluation  </a:t>
            </a:r>
          </a:p>
          <a:p>
            <a:pPr lvl="1"/>
            <a:r>
              <a:rPr lang="fr-FR" dirty="0" smtClean="0"/>
              <a:t>prennent des formes variées en adéquation avec les objectifs visés</a:t>
            </a:r>
          </a:p>
          <a:p>
            <a:pPr lvl="1"/>
            <a:r>
              <a:rPr lang="fr-FR" dirty="0" smtClean="0"/>
              <a:t>intègrent l’outil informatique mobilisé dans la résolution de problème </a:t>
            </a:r>
          </a:p>
          <a:p>
            <a:pPr lvl="1"/>
            <a:endParaRPr lang="fr-FR" dirty="0"/>
          </a:p>
          <a:p>
            <a:r>
              <a:rPr lang="fr-FR" dirty="0"/>
              <a:t>Les travaux hors du temps scolaires permettent de consolider les apprentissages ;</a:t>
            </a:r>
          </a:p>
          <a:p>
            <a:pPr lvl="1"/>
            <a:r>
              <a:rPr lang="fr-FR" dirty="0"/>
              <a:t>ils sont réalisés individuellement ou en groupe, conçus pour prendre en compte la diversité des élèves</a:t>
            </a:r>
          </a:p>
          <a:p>
            <a:pPr lvl="1"/>
            <a:r>
              <a:rPr lang="fr-FR" dirty="0"/>
              <a:t>ils visent la mémorisation des connaissances, la maitrise des savoir-faire, le réinvestissement des </a:t>
            </a:r>
            <a:r>
              <a:rPr lang="fr-FR" dirty="0" smtClean="0"/>
              <a:t>méthodes</a:t>
            </a:r>
          </a:p>
          <a:p>
            <a:pPr lvl="1"/>
            <a:r>
              <a:rPr lang="fr-FR" dirty="0" smtClean="0"/>
              <a:t>ils </a:t>
            </a:r>
            <a:r>
              <a:rPr lang="fr-FR" dirty="0"/>
              <a:t>sont évalués à l’écrit ou à </a:t>
            </a:r>
            <a:r>
              <a:rPr lang="fr-FR" dirty="0" smtClean="0"/>
              <a:t>l’oral</a:t>
            </a:r>
            <a:endParaRPr lang="fr-FR" dirty="0"/>
          </a:p>
        </p:txBody>
      </p:sp>
      <p:sp>
        <p:nvSpPr>
          <p:cNvPr id="4" name="Titre 1"/>
          <p:cNvSpPr>
            <a:spLocks noGrp="1"/>
          </p:cNvSpPr>
          <p:nvPr>
            <p:ph type="title"/>
          </p:nvPr>
        </p:nvSpPr>
        <p:spPr/>
        <p:txBody>
          <a:bodyPr>
            <a:normAutofit fontScale="90000"/>
          </a:bodyPr>
          <a:lstStyle/>
          <a:p>
            <a:r>
              <a:rPr lang="fr-FR" dirty="0" smtClean="0">
                <a:solidFill>
                  <a:srgbClr val="C00000"/>
                </a:solidFill>
              </a:rPr>
              <a:t>Séries technologiques </a:t>
            </a:r>
            <a:br>
              <a:rPr lang="fr-FR" dirty="0" smtClean="0">
                <a:solidFill>
                  <a:srgbClr val="C00000"/>
                </a:solidFill>
              </a:rPr>
            </a:br>
            <a:r>
              <a:rPr lang="fr-FR" sz="2700" dirty="0" smtClean="0">
                <a:solidFill>
                  <a:srgbClr val="C00000"/>
                </a:solidFill>
              </a:rPr>
              <a:t>Le travail personnel des élèves, l’évaluation de leurs acquis</a:t>
            </a:r>
            <a:endParaRPr lang="fr-FR" sz="2700" dirty="0">
              <a:solidFill>
                <a:srgbClr val="C00000"/>
              </a:solidFill>
            </a:endParaRPr>
          </a:p>
        </p:txBody>
      </p:sp>
    </p:spTree>
    <p:extLst>
      <p:ext uri="{BB962C8B-B14F-4D97-AF65-F5344CB8AC3E}">
        <p14:creationId xmlns:p14="http://schemas.microsoft.com/office/powerpoint/2010/main" val="2115897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277469"/>
            <a:ext cx="8031256" cy="3913094"/>
          </a:xfrm>
        </p:spPr>
        <p:txBody>
          <a:bodyPr>
            <a:normAutofit lnSpcReduction="10000"/>
          </a:bodyPr>
          <a:lstStyle/>
          <a:p>
            <a:r>
              <a:rPr lang="fr-FR" dirty="0" smtClean="0"/>
              <a:t>Activités algorithmiques et tableur</a:t>
            </a:r>
          </a:p>
          <a:p>
            <a:pPr lvl="1"/>
            <a:r>
              <a:rPr lang="fr-FR" dirty="0" smtClean="0"/>
              <a:t>une composante informatique est intégrée à l’enseignement des mathématiques</a:t>
            </a:r>
          </a:p>
          <a:p>
            <a:pPr lvl="1"/>
            <a:r>
              <a:rPr lang="fr-FR" dirty="0" smtClean="0"/>
              <a:t>elle s’inscrit de manière transversale dans le programme et prend appui sur un nombre limité d’éléments de syntaxe et de fonctions spécifiques à l’outil utilisé </a:t>
            </a:r>
          </a:p>
          <a:p>
            <a:pPr lvl="1"/>
            <a:r>
              <a:rPr lang="fr-FR" dirty="0"/>
              <a:t>a</a:t>
            </a:r>
            <a:r>
              <a:rPr lang="fr-FR" dirty="0" smtClean="0"/>
              <a:t>ctivités </a:t>
            </a:r>
            <a:r>
              <a:rPr lang="fr-FR" dirty="0"/>
              <a:t>algorithmiques et </a:t>
            </a:r>
            <a:r>
              <a:rPr lang="fr-FR" dirty="0" smtClean="0"/>
              <a:t>tableur	</a:t>
            </a:r>
            <a:endParaRPr lang="fr-FR" dirty="0"/>
          </a:p>
          <a:p>
            <a:r>
              <a:rPr lang="fr-FR" dirty="0" smtClean="0"/>
              <a:t>Algèbre et analyse</a:t>
            </a:r>
            <a:endParaRPr lang="fr-FR" dirty="0"/>
          </a:p>
          <a:p>
            <a:pPr lvl="1"/>
            <a:r>
              <a:rPr lang="fr-FR" dirty="0" smtClean="0"/>
              <a:t>les suites arithmétiques et géométriques ne sont présentées que sous leur forme récurrente</a:t>
            </a:r>
            <a:endParaRPr lang="fr-FR" dirty="0"/>
          </a:p>
          <a:p>
            <a:pPr lvl="1"/>
            <a:r>
              <a:rPr lang="fr-FR" dirty="0" smtClean="0"/>
              <a:t>le calcul des racines d’un trinôme du second degré est exclu du programme</a:t>
            </a:r>
          </a:p>
          <a:p>
            <a:r>
              <a:rPr lang="fr-FR" dirty="0" smtClean="0"/>
              <a:t>Automatismes</a:t>
            </a:r>
          </a:p>
          <a:p>
            <a:pPr lvl="1"/>
            <a:r>
              <a:rPr lang="fr-FR" dirty="0" smtClean="0"/>
              <a:t>pas de chapitre dédié mais </a:t>
            </a:r>
            <a:r>
              <a:rPr lang="fr-FR" dirty="0"/>
              <a:t>tout au long de l’année : répondant au besoin de la séance, du chapitre, ou même déconnectée pour entretenir</a:t>
            </a:r>
            <a:r>
              <a:rPr lang="fr-FR" dirty="0" smtClean="0"/>
              <a:t>.</a:t>
            </a:r>
          </a:p>
          <a:p>
            <a:pPr lvl="1"/>
            <a:r>
              <a:rPr lang="fr-FR" dirty="0" smtClean="0"/>
              <a:t>modalités de mise en œuvre variées dont activités « flash » rituelles</a:t>
            </a:r>
            <a:endParaRPr lang="fr-FR" dirty="0"/>
          </a:p>
          <a:p>
            <a:pPr lvl="1"/>
            <a:endParaRPr lang="fr-FR" dirty="0" smtClean="0"/>
          </a:p>
        </p:txBody>
      </p:sp>
      <p:sp>
        <p:nvSpPr>
          <p:cNvPr id="4" name="Titre 1"/>
          <p:cNvSpPr>
            <a:spLocks noGrp="1"/>
          </p:cNvSpPr>
          <p:nvPr>
            <p:ph type="title"/>
          </p:nvPr>
        </p:nvSpPr>
        <p:spPr/>
        <p:txBody>
          <a:bodyPr>
            <a:normAutofit/>
          </a:bodyPr>
          <a:lstStyle/>
          <a:p>
            <a:r>
              <a:rPr lang="fr-FR" dirty="0" smtClean="0">
                <a:solidFill>
                  <a:srgbClr val="C00000"/>
                </a:solidFill>
              </a:rPr>
              <a:t>Séries technologiques </a:t>
            </a:r>
            <a:br>
              <a:rPr lang="fr-FR" dirty="0" smtClean="0">
                <a:solidFill>
                  <a:srgbClr val="C00000"/>
                </a:solidFill>
              </a:rPr>
            </a:br>
            <a:r>
              <a:rPr lang="fr-FR" sz="2700" dirty="0" smtClean="0">
                <a:solidFill>
                  <a:srgbClr val="C00000"/>
                </a:solidFill>
              </a:rPr>
              <a:t>Quelques points saillants du programme</a:t>
            </a:r>
            <a:endParaRPr lang="fr-FR" sz="2700" dirty="0">
              <a:solidFill>
                <a:srgbClr val="C00000"/>
              </a:solidFill>
            </a:endParaRPr>
          </a:p>
        </p:txBody>
      </p:sp>
    </p:spTree>
    <p:extLst>
      <p:ext uri="{BB962C8B-B14F-4D97-AF65-F5344CB8AC3E}">
        <p14:creationId xmlns:p14="http://schemas.microsoft.com/office/powerpoint/2010/main" val="103619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0220" y="804153"/>
            <a:ext cx="5657850" cy="637180"/>
          </a:xfrm>
        </p:spPr>
        <p:txBody>
          <a:bodyPr/>
          <a:lstStyle/>
          <a:p>
            <a:r>
              <a:rPr lang="fr-FR" dirty="0" smtClean="0">
                <a:solidFill>
                  <a:srgbClr val="C00000"/>
                </a:solidFill>
              </a:rPr>
              <a:t>Programme de la réunion</a:t>
            </a:r>
            <a:endParaRPr lang="fr-FR" dirty="0">
              <a:solidFill>
                <a:srgbClr val="C00000"/>
              </a:solidFill>
            </a:endParaRPr>
          </a:p>
        </p:txBody>
      </p:sp>
      <p:sp>
        <p:nvSpPr>
          <p:cNvPr id="3" name="Espace réservé du contenu 2"/>
          <p:cNvSpPr>
            <a:spLocks noGrp="1"/>
          </p:cNvSpPr>
          <p:nvPr>
            <p:ph idx="1"/>
          </p:nvPr>
        </p:nvSpPr>
        <p:spPr>
          <a:xfrm>
            <a:off x="628650" y="1441333"/>
            <a:ext cx="7886700" cy="3191389"/>
          </a:xfrm>
        </p:spPr>
        <p:txBody>
          <a:bodyPr/>
          <a:lstStyle/>
          <a:p>
            <a:r>
              <a:rPr lang="fr-FR" dirty="0" smtClean="0"/>
              <a:t>La seconde en lien avec le cycle 4</a:t>
            </a:r>
          </a:p>
          <a:p>
            <a:r>
              <a:rPr lang="fr-FR" dirty="0" smtClean="0"/>
              <a:t>La classe de seconde et les classes de première : place de l’oral, évaluation des acquis des élèves, place de la démonstration, histoire des mathématiques…</a:t>
            </a:r>
          </a:p>
          <a:p>
            <a:r>
              <a:rPr lang="fr-FR" dirty="0" smtClean="0"/>
              <a:t>Quelques spécificités des séries technologiques</a:t>
            </a:r>
          </a:p>
          <a:p>
            <a:r>
              <a:rPr lang="fr-FR" dirty="0" smtClean="0"/>
              <a:t>L’enseignement scientifique en première</a:t>
            </a:r>
          </a:p>
          <a:p>
            <a:r>
              <a:rPr lang="fr-FR" dirty="0"/>
              <a:t>Un point sur Python</a:t>
            </a:r>
          </a:p>
          <a:p>
            <a:endParaRPr lang="fr-FR" dirty="0"/>
          </a:p>
        </p:txBody>
      </p:sp>
    </p:spTree>
    <p:extLst>
      <p:ext uri="{BB962C8B-B14F-4D97-AF65-F5344CB8AC3E}">
        <p14:creationId xmlns:p14="http://schemas.microsoft.com/office/powerpoint/2010/main" val="4197975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885" y="1277469"/>
            <a:ext cx="8404963" cy="3231901"/>
          </a:xfrm>
        </p:spPr>
        <p:txBody>
          <a:bodyPr>
            <a:normAutofit/>
          </a:bodyPr>
          <a:lstStyle/>
          <a:p>
            <a:r>
              <a:rPr lang="fr-FR" dirty="0" smtClean="0"/>
              <a:t>Série STD2A</a:t>
            </a:r>
          </a:p>
          <a:p>
            <a:pPr lvl="1"/>
            <a:r>
              <a:rPr lang="fr-FR" dirty="0" smtClean="0"/>
              <a:t>Le thème « algorithmique et programmation » est absent du programme </a:t>
            </a:r>
          </a:p>
          <a:p>
            <a:pPr lvl="1"/>
            <a:r>
              <a:rPr lang="fr-FR" dirty="0" smtClean="0"/>
              <a:t>Le thème « géométrie » est spécifique à la série STD2A	</a:t>
            </a:r>
            <a:endParaRPr lang="fr-FR" dirty="0"/>
          </a:p>
          <a:p>
            <a:r>
              <a:rPr lang="fr-FR" dirty="0" smtClean="0"/>
              <a:t>Séries STI2D et STL</a:t>
            </a:r>
            <a:endParaRPr lang="fr-FR" dirty="0"/>
          </a:p>
          <a:p>
            <a:pPr lvl="1"/>
            <a:r>
              <a:rPr lang="fr-FR" dirty="0" smtClean="0"/>
              <a:t>Une spécialité en première et terminale : « physique-chimie et mathématiques »</a:t>
            </a:r>
          </a:p>
          <a:p>
            <a:pPr lvl="1"/>
            <a:r>
              <a:rPr lang="fr-FR" dirty="0" smtClean="0"/>
              <a:t>Le programme de mathématiques y complète celui de l’enseignement commun</a:t>
            </a:r>
          </a:p>
          <a:p>
            <a:pPr lvl="2"/>
            <a:r>
              <a:rPr lang="fr-FR" dirty="0" smtClean="0"/>
              <a:t>connaissances et compétences mathématiques utiles pour la physique-chimie</a:t>
            </a:r>
          </a:p>
          <a:p>
            <a:pPr lvl="2"/>
            <a:r>
              <a:rPr lang="fr-FR" dirty="0" smtClean="0"/>
              <a:t>capacités d’abstraction et de raisonnement essentielles à la réussite d’études supérieures</a:t>
            </a:r>
          </a:p>
          <a:p>
            <a:pPr lvl="1"/>
            <a:r>
              <a:rPr lang="fr-FR" dirty="0" smtClean="0"/>
              <a:t>Deux programmes distincts que les deux professeurs doivent mener en cohérence </a:t>
            </a:r>
          </a:p>
        </p:txBody>
      </p:sp>
      <p:sp>
        <p:nvSpPr>
          <p:cNvPr id="4" name="Titre 1"/>
          <p:cNvSpPr>
            <a:spLocks noGrp="1"/>
          </p:cNvSpPr>
          <p:nvPr>
            <p:ph type="title"/>
          </p:nvPr>
        </p:nvSpPr>
        <p:spPr/>
        <p:txBody>
          <a:bodyPr>
            <a:normAutofit/>
          </a:bodyPr>
          <a:lstStyle/>
          <a:p>
            <a:r>
              <a:rPr lang="fr-FR" dirty="0" smtClean="0">
                <a:solidFill>
                  <a:srgbClr val="C00000"/>
                </a:solidFill>
              </a:rPr>
              <a:t>Séries technologiques </a:t>
            </a:r>
            <a:br>
              <a:rPr lang="fr-FR" dirty="0" smtClean="0">
                <a:solidFill>
                  <a:srgbClr val="C00000"/>
                </a:solidFill>
              </a:rPr>
            </a:br>
            <a:r>
              <a:rPr lang="fr-FR" sz="2700" dirty="0" smtClean="0">
                <a:solidFill>
                  <a:srgbClr val="C00000"/>
                </a:solidFill>
              </a:rPr>
              <a:t>Quelques spécificités des séries STD2A, STI2D et STL</a:t>
            </a:r>
            <a:endParaRPr lang="fr-FR" sz="2700" dirty="0">
              <a:solidFill>
                <a:srgbClr val="C00000"/>
              </a:solidFill>
            </a:endParaRPr>
          </a:p>
        </p:txBody>
      </p:sp>
    </p:spTree>
    <p:extLst>
      <p:ext uri="{BB962C8B-B14F-4D97-AF65-F5344CB8AC3E}">
        <p14:creationId xmlns:p14="http://schemas.microsoft.com/office/powerpoint/2010/main" val="2025769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25677" y="273844"/>
            <a:ext cx="8189673" cy="790868"/>
          </a:xfrm>
        </p:spPr>
        <p:txBody>
          <a:bodyPr>
            <a:normAutofit/>
          </a:bodyPr>
          <a:lstStyle/>
          <a:p>
            <a:r>
              <a:rPr lang="fr-FR" dirty="0" smtClean="0">
                <a:solidFill>
                  <a:srgbClr val="C00000"/>
                </a:solidFill>
              </a:rPr>
              <a:t>Séries technologiques : </a:t>
            </a:r>
            <a:r>
              <a:rPr lang="fr-FR" sz="2700" dirty="0">
                <a:solidFill>
                  <a:srgbClr val="C00000"/>
                </a:solidFill>
              </a:rPr>
              <a:t>l</a:t>
            </a:r>
            <a:r>
              <a:rPr lang="fr-FR" sz="2700" dirty="0" smtClean="0">
                <a:solidFill>
                  <a:srgbClr val="C00000"/>
                </a:solidFill>
              </a:rPr>
              <a:t>es épreuves du baccalauréat</a:t>
            </a:r>
            <a:endParaRPr lang="fr-FR" sz="2700" dirty="0">
              <a:solidFill>
                <a:srgbClr val="C00000"/>
              </a:solidFill>
            </a:endParaRPr>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1276" y="1064712"/>
            <a:ext cx="6435944" cy="3983278"/>
          </a:xfrm>
        </p:spPr>
      </p:pic>
    </p:spTree>
    <p:extLst>
      <p:ext uri="{BB962C8B-B14F-4D97-AF65-F5344CB8AC3E}">
        <p14:creationId xmlns:p14="http://schemas.microsoft.com/office/powerpoint/2010/main" val="2126369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rgbClr val="C00000"/>
                </a:solidFill>
              </a:rPr>
              <a:t>Séries technologiques : </a:t>
            </a:r>
            <a:r>
              <a:rPr lang="fr-FR" sz="3600" dirty="0">
                <a:solidFill>
                  <a:srgbClr val="C00000"/>
                </a:solidFill>
              </a:rPr>
              <a:t>les </a:t>
            </a:r>
            <a:r>
              <a:rPr lang="fr-FR" sz="3600" dirty="0" smtClean="0">
                <a:solidFill>
                  <a:srgbClr val="C00000"/>
                </a:solidFill>
              </a:rPr>
              <a:t>E3C</a:t>
            </a:r>
            <a:endParaRPr lang="fr-FR" dirty="0"/>
          </a:p>
        </p:txBody>
      </p:sp>
      <p:sp>
        <p:nvSpPr>
          <p:cNvPr id="3" name="Espace réservé du contenu 2"/>
          <p:cNvSpPr>
            <a:spLocks noGrp="1"/>
          </p:cNvSpPr>
          <p:nvPr>
            <p:ph idx="1"/>
          </p:nvPr>
        </p:nvSpPr>
        <p:spPr>
          <a:xfrm>
            <a:off x="628650" y="1164921"/>
            <a:ext cx="7886700" cy="3820438"/>
          </a:xfrm>
        </p:spPr>
        <p:txBody>
          <a:bodyPr>
            <a:normAutofit/>
          </a:bodyPr>
          <a:lstStyle/>
          <a:p>
            <a:pPr lvl="0"/>
            <a:r>
              <a:rPr lang="fr-FR" b="1" dirty="0"/>
              <a:t>Maquette de l’épreuve</a:t>
            </a:r>
            <a:endParaRPr lang="fr-FR" dirty="0"/>
          </a:p>
          <a:p>
            <a:pPr marL="0" indent="0">
              <a:buNone/>
            </a:pPr>
            <a:r>
              <a:rPr lang="fr-FR" dirty="0"/>
              <a:t>Chaque épreuve dure 2h et comporte deux parties. </a:t>
            </a:r>
            <a:endParaRPr lang="fr-FR" dirty="0" smtClean="0"/>
          </a:p>
          <a:p>
            <a:pPr lvl="1"/>
            <a:r>
              <a:rPr lang="fr-FR" dirty="0" smtClean="0"/>
              <a:t>Partie </a:t>
            </a:r>
            <a:r>
              <a:rPr lang="fr-FR" dirty="0"/>
              <a:t>I : 20 minutes d’évaluation des automatismes  ;</a:t>
            </a:r>
          </a:p>
          <a:p>
            <a:pPr lvl="1"/>
            <a:r>
              <a:rPr lang="fr-FR" dirty="0"/>
              <a:t>Partie II : trois exercices indépendants d’une demi-heure environ </a:t>
            </a:r>
            <a:r>
              <a:rPr lang="fr-FR" dirty="0" smtClean="0"/>
              <a:t>chacun.</a:t>
            </a:r>
            <a:endParaRPr lang="fr-FR" dirty="0"/>
          </a:p>
          <a:p>
            <a:pPr lvl="0"/>
            <a:r>
              <a:rPr lang="fr-FR" b="1" dirty="0" smtClean="0"/>
              <a:t>Calculatrices : ce qui se profile</a:t>
            </a:r>
            <a:endParaRPr lang="fr-FR" dirty="0"/>
          </a:p>
          <a:p>
            <a:pPr marL="0" indent="0">
              <a:buNone/>
            </a:pPr>
            <a:r>
              <a:rPr lang="fr-FR" dirty="0"/>
              <a:t>Systématiquement interdites lors du test de maîtrise des automatismes (Partie I), elles peuvent être autorisées pour le reste de l'épreuve (Partie II), à condition qu'elles soient non programmables et sans mémoire alphanumérique. </a:t>
            </a:r>
          </a:p>
        </p:txBody>
      </p:sp>
    </p:spTree>
    <p:extLst>
      <p:ext uri="{BB962C8B-B14F-4D97-AF65-F5344CB8AC3E}">
        <p14:creationId xmlns:p14="http://schemas.microsoft.com/office/powerpoint/2010/main" val="1520565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6462" y="1108129"/>
            <a:ext cx="8158889" cy="3843579"/>
          </a:xfrm>
          <a:scene3d>
            <a:camera prst="orthographicFront"/>
            <a:lightRig rig="threePt" dir="t"/>
          </a:scene3d>
          <a:sp3d>
            <a:bevelT/>
          </a:sp3d>
        </p:spPr>
        <p:txBody>
          <a:bodyPr>
            <a:normAutofit/>
          </a:bodyPr>
          <a:lstStyle/>
          <a:p>
            <a:pPr marL="342892" lvl="1" indent="0">
              <a:buNone/>
            </a:pPr>
            <a:r>
              <a:rPr lang="fr-FR" b="1" dirty="0"/>
              <a:t>Objectifs de formation:</a:t>
            </a:r>
          </a:p>
          <a:p>
            <a:pPr lvl="1"/>
            <a:r>
              <a:rPr lang="fr-FR" dirty="0"/>
              <a:t>Comprendre la nature du savoir scientifique et ses méthodes d’élaboration.</a:t>
            </a:r>
          </a:p>
          <a:p>
            <a:pPr lvl="1"/>
            <a:r>
              <a:rPr lang="fr-FR" dirty="0"/>
              <a:t>Identifier et mettre en œuvre des pratiques scientifiques.</a:t>
            </a:r>
          </a:p>
          <a:p>
            <a:pPr lvl="1"/>
            <a:r>
              <a:rPr lang="fr-FR" dirty="0"/>
              <a:t>Identifier et comprendre les effets de la science sur les sociétés et sur l’environnement. </a:t>
            </a:r>
            <a:r>
              <a:rPr lang="fr-FR" sz="900" dirty="0"/>
              <a:t/>
            </a:r>
            <a:br>
              <a:rPr lang="fr-FR" sz="900" dirty="0"/>
            </a:br>
            <a:endParaRPr lang="fr-FR" sz="900" dirty="0"/>
          </a:p>
          <a:p>
            <a:pPr marL="342892" lvl="1" indent="0">
              <a:buNone/>
            </a:pPr>
            <a:r>
              <a:rPr lang="fr-FR" dirty="0"/>
              <a:t>Ce n’est pas un cours de mathématiques mais un cours </a:t>
            </a:r>
            <a:r>
              <a:rPr lang="fr-FR" i="1" dirty="0"/>
              <a:t>avec</a:t>
            </a:r>
            <a:r>
              <a:rPr lang="fr-FR" dirty="0"/>
              <a:t> des mathématiques.</a:t>
            </a:r>
            <a:r>
              <a:rPr lang="fr-FR" sz="900" dirty="0"/>
              <a:t/>
            </a:r>
            <a:br>
              <a:rPr lang="fr-FR" sz="900" dirty="0"/>
            </a:br>
            <a:r>
              <a:rPr lang="fr-FR" sz="900" dirty="0"/>
              <a:t> </a:t>
            </a:r>
          </a:p>
          <a:p>
            <a:pPr marL="342892" lvl="1" indent="0">
              <a:buNone/>
            </a:pPr>
            <a:r>
              <a:rPr lang="fr-FR" dirty="0"/>
              <a:t>Ce sera la seule exposition aux mathématiques dans le tronc commun.</a:t>
            </a:r>
            <a:endParaRPr lang="fr-FR" sz="900" dirty="0"/>
          </a:p>
          <a:p>
            <a:pPr marL="342892" lvl="1" indent="0">
              <a:buNone/>
            </a:pPr>
            <a:r>
              <a:rPr lang="fr-FR" sz="900" dirty="0"/>
              <a:t/>
            </a:r>
            <a:br>
              <a:rPr lang="fr-FR" sz="900" dirty="0"/>
            </a:br>
            <a:r>
              <a:rPr lang="fr-FR" dirty="0"/>
              <a:t>L’enseignant de mathématiques pourra réactiver les connaissances mathématiques déjà acquises par les élèves, et leur donner du sens dans un contexte scientifique. </a:t>
            </a:r>
          </a:p>
        </p:txBody>
      </p:sp>
      <p:sp>
        <p:nvSpPr>
          <p:cNvPr id="4" name="Titre 1"/>
          <p:cNvSpPr>
            <a:spLocks noGrp="1"/>
          </p:cNvSpPr>
          <p:nvPr>
            <p:ph type="title"/>
          </p:nvPr>
        </p:nvSpPr>
        <p:spPr/>
        <p:txBody>
          <a:bodyPr>
            <a:normAutofit/>
          </a:bodyPr>
          <a:lstStyle/>
          <a:p>
            <a:r>
              <a:rPr lang="fr-FR" sz="4000" dirty="0">
                <a:solidFill>
                  <a:srgbClr val="C00000"/>
                </a:solidFill>
              </a:rPr>
              <a:t>L’enseignement scientifique en 1</a:t>
            </a:r>
            <a:r>
              <a:rPr lang="fr-FR" sz="4000" baseline="30000" dirty="0">
                <a:solidFill>
                  <a:srgbClr val="C00000"/>
                </a:solidFill>
              </a:rPr>
              <a:t>e</a:t>
            </a:r>
            <a:endParaRPr lang="fr-FR" sz="4000" dirty="0">
              <a:solidFill>
                <a:srgbClr val="C00000"/>
              </a:solidFill>
            </a:endParaRPr>
          </a:p>
        </p:txBody>
      </p:sp>
      <p:sp>
        <p:nvSpPr>
          <p:cNvPr id="2" name="Rectangle 1">
            <a:extLst>
              <a:ext uri="{FF2B5EF4-FFF2-40B4-BE49-F238E27FC236}">
                <a16:creationId xmlns:a16="http://schemas.microsoft.com/office/drawing/2014/main" id="{99467608-DD8F-4784-A3B1-C7F18FC48AAB}"/>
              </a:ext>
            </a:extLst>
          </p:cNvPr>
          <p:cNvSpPr/>
          <p:nvPr/>
        </p:nvSpPr>
        <p:spPr>
          <a:xfrm>
            <a:off x="728421" y="1108130"/>
            <a:ext cx="7632916" cy="1463621"/>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417302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sz="4000" dirty="0">
                <a:solidFill>
                  <a:srgbClr val="C00000"/>
                </a:solidFill>
              </a:rPr>
              <a:t>L’enseignement scientifique en 1</a:t>
            </a:r>
            <a:r>
              <a:rPr lang="fr-FR" sz="4000" baseline="30000" dirty="0">
                <a:solidFill>
                  <a:srgbClr val="C00000"/>
                </a:solidFill>
              </a:rPr>
              <a:t>e</a:t>
            </a:r>
            <a:endParaRPr lang="fr-FR" sz="4000" dirty="0">
              <a:solidFill>
                <a:srgbClr val="C00000"/>
              </a:solidFill>
            </a:endParaRPr>
          </a:p>
        </p:txBody>
      </p:sp>
      <p:pic>
        <p:nvPicPr>
          <p:cNvPr id="1026" name="Picture 2" descr="https://lh3.googleusercontent.com/lL19gG-wAxFDpgsLnsLXCcRtiKGin_w87fvcbJI-TtDD6FG-I97W6sXXSF2XWCXwJ-ZygJjFCn3emEwbZSZI5NNLZOlBDKSJHF58P8ivKA1rJdwbYm03ACzVugLmDqstrMU9qRuIVAEHrZGLzQ">
            <a:extLst>
              <a:ext uri="{FF2B5EF4-FFF2-40B4-BE49-F238E27FC236}">
                <a16:creationId xmlns:a16="http://schemas.microsoft.com/office/drawing/2014/main" id="{B6E3EBF7-0E9A-49A7-BFA8-94589F4A8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14" y="1153572"/>
            <a:ext cx="7175715" cy="382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98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14" y="1131375"/>
            <a:ext cx="3245926" cy="3936569"/>
          </a:xfrm>
        </p:spPr>
        <p:txBody>
          <a:bodyPr>
            <a:normAutofit/>
          </a:bodyPr>
          <a:lstStyle/>
          <a:p>
            <a:pPr marL="342900" lvl="1" indent="0">
              <a:buNone/>
            </a:pPr>
            <a:r>
              <a:rPr lang="fr-FR" b="1" dirty="0">
                <a:solidFill>
                  <a:srgbClr val="C00000"/>
                </a:solidFill>
              </a:rPr>
              <a:t>Modélisation</a:t>
            </a:r>
            <a:endParaRPr lang="fr-FR" dirty="0">
              <a:solidFill>
                <a:srgbClr val="C00000"/>
              </a:solidFill>
            </a:endParaRPr>
          </a:p>
          <a:p>
            <a:pPr lvl="1"/>
            <a:r>
              <a:rPr lang="fr-FR" dirty="0"/>
              <a:t>Choisir un </a:t>
            </a:r>
            <a:r>
              <a:rPr lang="fr-FR" b="1" dirty="0"/>
              <a:t>modèle </a:t>
            </a:r>
            <a:r>
              <a:rPr lang="fr-FR" dirty="0"/>
              <a:t>;</a:t>
            </a:r>
          </a:p>
          <a:p>
            <a:pPr lvl="1"/>
            <a:r>
              <a:rPr lang="fr-FR" b="1" dirty="0"/>
              <a:t>raisonner</a:t>
            </a:r>
            <a:r>
              <a:rPr lang="fr-FR" dirty="0"/>
              <a:t>, </a:t>
            </a:r>
            <a:r>
              <a:rPr lang="fr-FR" b="1" dirty="0"/>
              <a:t>calculer</a:t>
            </a:r>
            <a:r>
              <a:rPr lang="fr-FR" dirty="0"/>
              <a:t> ; </a:t>
            </a:r>
          </a:p>
          <a:p>
            <a:pPr lvl="1"/>
            <a:r>
              <a:rPr lang="fr-FR" dirty="0"/>
              <a:t>questionner le modèle ;</a:t>
            </a:r>
          </a:p>
          <a:p>
            <a:pPr lvl="1"/>
            <a:r>
              <a:rPr lang="fr-FR" b="1" dirty="0"/>
              <a:t>communiquer</a:t>
            </a:r>
            <a:r>
              <a:rPr lang="fr-FR" dirty="0"/>
              <a:t>, débattre.</a:t>
            </a:r>
          </a:p>
          <a:p>
            <a:pPr lvl="1"/>
            <a:endParaRPr lang="fr-FR" dirty="0"/>
          </a:p>
          <a:p>
            <a:pPr marL="342900" lvl="1" indent="0">
              <a:buNone/>
            </a:pPr>
            <a:r>
              <a:rPr lang="fr-FR" b="1" dirty="0">
                <a:solidFill>
                  <a:srgbClr val="C00000"/>
                </a:solidFill>
              </a:rPr>
              <a:t>Histoire des sciences</a:t>
            </a:r>
          </a:p>
          <a:p>
            <a:pPr lvl="1"/>
            <a:r>
              <a:rPr lang="fr-FR" dirty="0"/>
              <a:t> Comprendre que notre compréhension du monde a évolué ;</a:t>
            </a:r>
          </a:p>
          <a:p>
            <a:pPr lvl="1"/>
            <a:r>
              <a:rPr lang="fr-FR" dirty="0"/>
              <a:t>Que les mathématiques ont permis de mesurer des grandeurs inaccessibles. </a:t>
            </a:r>
          </a:p>
        </p:txBody>
      </p:sp>
      <p:sp>
        <p:nvSpPr>
          <p:cNvPr id="4" name="Titre 1"/>
          <p:cNvSpPr>
            <a:spLocks noGrp="1"/>
          </p:cNvSpPr>
          <p:nvPr>
            <p:ph type="title"/>
          </p:nvPr>
        </p:nvSpPr>
        <p:spPr>
          <a:xfrm>
            <a:off x="628650" y="258345"/>
            <a:ext cx="7886700" cy="994172"/>
          </a:xfrm>
        </p:spPr>
        <p:txBody>
          <a:bodyPr>
            <a:normAutofit/>
          </a:bodyPr>
          <a:lstStyle/>
          <a:p>
            <a:r>
              <a:rPr lang="fr-FR" sz="4000" dirty="0">
                <a:solidFill>
                  <a:srgbClr val="C00000"/>
                </a:solidFill>
              </a:rPr>
              <a:t>L’enseignement scientifique en 1</a:t>
            </a:r>
            <a:r>
              <a:rPr lang="fr-FR" sz="4000" baseline="30000" dirty="0">
                <a:solidFill>
                  <a:srgbClr val="C00000"/>
                </a:solidFill>
              </a:rPr>
              <a:t>e</a:t>
            </a:r>
            <a:endParaRPr lang="fr-FR" sz="4000" dirty="0">
              <a:solidFill>
                <a:srgbClr val="C00000"/>
              </a:solidFill>
            </a:endParaRPr>
          </a:p>
        </p:txBody>
      </p:sp>
      <p:pic>
        <p:nvPicPr>
          <p:cNvPr id="5" name="Image 4">
            <a:extLst>
              <a:ext uri="{FF2B5EF4-FFF2-40B4-BE49-F238E27FC236}">
                <a16:creationId xmlns:a16="http://schemas.microsoft.com/office/drawing/2014/main" id="{B2EE2182-91F5-4A90-AE3D-DAB7BBE33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112" y="1203353"/>
            <a:ext cx="5587139" cy="3940147"/>
          </a:xfrm>
          <a:prstGeom prst="rect">
            <a:avLst/>
          </a:prstGeom>
        </p:spPr>
      </p:pic>
    </p:spTree>
    <p:extLst>
      <p:ext uri="{BB962C8B-B14F-4D97-AF65-F5344CB8AC3E}">
        <p14:creationId xmlns:p14="http://schemas.microsoft.com/office/powerpoint/2010/main" val="4183704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452" y="1030637"/>
            <a:ext cx="8289898" cy="3602086"/>
          </a:xfrm>
        </p:spPr>
        <p:txBody>
          <a:bodyPr>
            <a:normAutofit/>
          </a:bodyPr>
          <a:lstStyle/>
          <a:p>
            <a:pPr marL="342900" lvl="1" indent="0">
              <a:buNone/>
            </a:pPr>
            <a:r>
              <a:rPr lang="fr-FR" b="1" dirty="0"/>
              <a:t>Occasion d’utiliser des outils numériques pour modéliser, simuler, représenter…</a:t>
            </a:r>
          </a:p>
        </p:txBody>
      </p:sp>
      <p:sp>
        <p:nvSpPr>
          <p:cNvPr id="4" name="Titre 1"/>
          <p:cNvSpPr>
            <a:spLocks noGrp="1"/>
          </p:cNvSpPr>
          <p:nvPr>
            <p:ph type="title"/>
          </p:nvPr>
        </p:nvSpPr>
        <p:spPr/>
        <p:txBody>
          <a:bodyPr>
            <a:normAutofit/>
          </a:bodyPr>
          <a:lstStyle/>
          <a:p>
            <a:r>
              <a:rPr lang="fr-FR" sz="4000" dirty="0">
                <a:solidFill>
                  <a:srgbClr val="C00000"/>
                </a:solidFill>
              </a:rPr>
              <a:t>L’enseignement scientifique en 1</a:t>
            </a:r>
            <a:r>
              <a:rPr lang="fr-FR" sz="4000" baseline="30000" dirty="0">
                <a:solidFill>
                  <a:srgbClr val="C00000"/>
                </a:solidFill>
              </a:rPr>
              <a:t>e</a:t>
            </a:r>
            <a:endParaRPr lang="fr-FR" sz="4000" dirty="0">
              <a:solidFill>
                <a:srgbClr val="C00000"/>
              </a:solidFill>
            </a:endParaRPr>
          </a:p>
        </p:txBody>
      </p:sp>
      <p:pic>
        <p:nvPicPr>
          <p:cNvPr id="3074" name="Picture 2" descr="https://lh6.googleusercontent.com/Yxi0i4Q38mwR9VAH9nPzvwEiGY4mJxp71lGz2cNKgcSzN9ICOoh9QH6F4i_nTeO0j99RAaqapLU8ZUUokP_6YAN8mLUW6EqoDlHtU8H7Q6hHLM0lqhVIEWrJ7YRjanS5NH0_mGbhz_0">
            <a:extLst>
              <a:ext uri="{FF2B5EF4-FFF2-40B4-BE49-F238E27FC236}">
                <a16:creationId xmlns:a16="http://schemas.microsoft.com/office/drawing/2014/main" id="{563E537F-3A56-48CB-BC04-A8F39B568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52" y="1513582"/>
            <a:ext cx="3700316" cy="25038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YPizgWuQT0xP-gAh5SMcTkYY1gDWAP5Qd7mGHPmH59-jXVpNuV5eBkvlmf32lh6YUwacFVyybc9G9RBtSQRpTYxnyM1V5r_5DYsJFhW29BynYAwSiFuUb1wQQBpBpYEoGdA23bsk7iI">
            <a:extLst>
              <a:ext uri="{FF2B5EF4-FFF2-40B4-BE49-F238E27FC236}">
                <a16:creationId xmlns:a16="http://schemas.microsoft.com/office/drawing/2014/main" id="{EFBCD601-A717-4F16-BFCC-9FA0CCBC9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167" y="2944581"/>
            <a:ext cx="3142604" cy="22645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EAABD04-C9D4-4BAF-8223-DC21D291D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932" y="1427910"/>
            <a:ext cx="3460579" cy="248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6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02FFF87-7C9C-471F-8AED-8FE81C82AE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568" y="864296"/>
            <a:ext cx="5869632" cy="4011813"/>
          </a:xfrm>
          <a:prstGeom prst="rect">
            <a:avLst/>
          </a:prstGeom>
        </p:spPr>
      </p:pic>
    </p:spTree>
    <p:extLst>
      <p:ext uri="{BB962C8B-B14F-4D97-AF65-F5344CB8AC3E}">
        <p14:creationId xmlns:p14="http://schemas.microsoft.com/office/powerpoint/2010/main" val="37434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659" y="1268016"/>
            <a:ext cx="8174691" cy="3608783"/>
          </a:xfrm>
        </p:spPr>
        <p:txBody>
          <a:bodyPr>
            <a:normAutofit fontScale="92500" lnSpcReduction="10000"/>
          </a:bodyPr>
          <a:lstStyle/>
          <a:p>
            <a:r>
              <a:rPr lang="fr-FR" dirty="0" smtClean="0"/>
              <a:t>Les élèves n’arrivent pas vierges de connaissances et de compétences ;</a:t>
            </a:r>
          </a:p>
          <a:p>
            <a:r>
              <a:rPr lang="fr-FR" dirty="0"/>
              <a:t>o</a:t>
            </a:r>
            <a:r>
              <a:rPr lang="fr-FR" dirty="0" smtClean="0"/>
              <a:t>n poursuit le développement des mêmes connaissances et compétences qu’au collège </a:t>
            </a:r>
            <a:r>
              <a:rPr lang="fr-FR" dirty="0"/>
              <a:t>: </a:t>
            </a:r>
            <a:endParaRPr lang="fr-FR" dirty="0" smtClean="0"/>
          </a:p>
          <a:p>
            <a:pPr lvl="1"/>
            <a:r>
              <a:rPr lang="fr-FR" dirty="0"/>
              <a:t>affectations, structures conditionnelles, boucles, fonctions ;</a:t>
            </a:r>
          </a:p>
          <a:p>
            <a:pPr lvl="1"/>
            <a:r>
              <a:rPr lang="fr-FR" dirty="0" smtClean="0"/>
              <a:t>abstraction</a:t>
            </a:r>
            <a:r>
              <a:rPr lang="fr-FR" dirty="0"/>
              <a:t>, analyse, décomposition, reconnaissance de schémas, </a:t>
            </a:r>
            <a:r>
              <a:rPr lang="fr-FR" dirty="0" smtClean="0"/>
              <a:t>raisonnement, essai-erreur ;</a:t>
            </a:r>
          </a:p>
          <a:p>
            <a:r>
              <a:rPr lang="fr-FR" dirty="0"/>
              <a:t>o</a:t>
            </a:r>
            <a:r>
              <a:rPr lang="fr-FR" dirty="0" smtClean="0"/>
              <a:t>n résout des problèmes mathématiques à l’aide de l’informatique :</a:t>
            </a:r>
          </a:p>
          <a:p>
            <a:pPr lvl="1"/>
            <a:r>
              <a:rPr lang="fr-FR" dirty="0"/>
              <a:t>p</a:t>
            </a:r>
            <a:r>
              <a:rPr lang="fr-FR" dirty="0" smtClean="0"/>
              <a:t>as de chapitre dédié à l’algorithmique, mais à l’issue d’une activité </a:t>
            </a:r>
            <a:r>
              <a:rPr lang="fr-FR" dirty="0"/>
              <a:t>on peut </a:t>
            </a:r>
            <a:r>
              <a:rPr lang="fr-FR" dirty="0" smtClean="0"/>
              <a:t>faire </a:t>
            </a:r>
            <a:r>
              <a:rPr lang="fr-FR" dirty="0"/>
              <a:t>un bilan des notions de programmation </a:t>
            </a:r>
            <a:r>
              <a:rPr lang="fr-FR" dirty="0" smtClean="0"/>
              <a:t>rencontrées;</a:t>
            </a:r>
          </a:p>
          <a:p>
            <a:pPr lvl="1"/>
            <a:r>
              <a:rPr lang="fr-FR" dirty="0" smtClean="0"/>
              <a:t>la </a:t>
            </a:r>
            <a:r>
              <a:rPr lang="fr-FR" dirty="0"/>
              <a:t>progressivité </a:t>
            </a:r>
            <a:r>
              <a:rPr lang="fr-FR" dirty="0" smtClean="0"/>
              <a:t>se construit par l’intrication </a:t>
            </a:r>
            <a:r>
              <a:rPr lang="fr-FR" dirty="0"/>
              <a:t>des structures (structure conditionnelle dans une boucle, etc</a:t>
            </a:r>
            <a:r>
              <a:rPr lang="fr-FR" dirty="0" smtClean="0"/>
              <a:t>.) et par l’usage mathématique qui est fait de l’outil informatique</a:t>
            </a:r>
            <a:r>
              <a:rPr lang="fr-FR" dirty="0"/>
              <a:t>. </a:t>
            </a:r>
            <a:r>
              <a:rPr lang="fr-FR" dirty="0" smtClean="0"/>
              <a:t> </a:t>
            </a:r>
            <a:r>
              <a:rPr lang="fr-FR" dirty="0"/>
              <a:t>Les </a:t>
            </a:r>
            <a:r>
              <a:rPr lang="fr-FR" b="1" dirty="0"/>
              <a:t>fonctions</a:t>
            </a:r>
            <a:r>
              <a:rPr lang="fr-FR" dirty="0"/>
              <a:t> peuvent être introduites rapidement, elles structurent la résolution de problèmes en de courts scripts, sans </a:t>
            </a:r>
            <a:r>
              <a:rPr lang="fr-FR" b="1" dirty="0">
                <a:latin typeface="Courier New" panose="02070309020205020404" pitchFamily="49" charset="0"/>
                <a:cs typeface="Courier New" panose="02070309020205020404" pitchFamily="49" charset="0"/>
              </a:rPr>
              <a:t>input</a:t>
            </a:r>
            <a:r>
              <a:rPr lang="fr-FR" dirty="0"/>
              <a:t> ou </a:t>
            </a:r>
            <a:r>
              <a:rPr lang="fr-FR" b="1" dirty="0" err="1">
                <a:latin typeface="Courier New" panose="02070309020205020404" pitchFamily="49" charset="0"/>
                <a:cs typeface="Courier New" panose="02070309020205020404" pitchFamily="49" charset="0"/>
              </a:rPr>
              <a:t>print</a:t>
            </a:r>
            <a:r>
              <a:rPr lang="fr-FR" dirty="0"/>
              <a:t>.</a:t>
            </a:r>
          </a:p>
          <a:p>
            <a:pPr lvl="1"/>
            <a:endParaRPr lang="fr-FR" dirty="0" smtClean="0"/>
          </a:p>
          <a:p>
            <a:pPr lvl="1"/>
            <a:endParaRPr lang="fr-FR" dirty="0" smtClean="0"/>
          </a:p>
        </p:txBody>
      </p:sp>
      <p:sp>
        <p:nvSpPr>
          <p:cNvPr id="4" name="Titre 1"/>
          <p:cNvSpPr>
            <a:spLocks noGrp="1"/>
          </p:cNvSpPr>
          <p:nvPr>
            <p:ph type="title"/>
          </p:nvPr>
        </p:nvSpPr>
        <p:spPr/>
        <p:txBody>
          <a:bodyPr>
            <a:normAutofit/>
          </a:bodyPr>
          <a:lstStyle/>
          <a:p>
            <a:r>
              <a:rPr lang="fr-FR" sz="4000" dirty="0" smtClean="0">
                <a:solidFill>
                  <a:srgbClr val="C00000"/>
                </a:solidFill>
              </a:rPr>
              <a:t>L’algorithmique au lycée</a:t>
            </a:r>
            <a:endParaRPr lang="fr-FR" sz="4000" dirty="0">
              <a:solidFill>
                <a:srgbClr val="C00000"/>
              </a:solidFill>
            </a:endParaRPr>
          </a:p>
        </p:txBody>
      </p:sp>
    </p:spTree>
    <p:extLst>
      <p:ext uri="{BB962C8B-B14F-4D97-AF65-F5344CB8AC3E}">
        <p14:creationId xmlns:p14="http://schemas.microsoft.com/office/powerpoint/2010/main" val="3427263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a:solidFill>
                  <a:srgbClr val="C00000"/>
                </a:solidFill>
              </a:rPr>
              <a:t>L’algorithmique : </a:t>
            </a:r>
            <a:r>
              <a:rPr lang="fr-FR" sz="2000" dirty="0">
                <a:solidFill>
                  <a:srgbClr val="C00000"/>
                </a:solidFill>
              </a:rPr>
              <a:t>un point de vigilance</a:t>
            </a:r>
            <a:endParaRPr lang="fr-FR" dirty="0">
              <a:solidFill>
                <a:srgbClr val="C00000"/>
              </a:solidFill>
            </a:endParaRPr>
          </a:p>
        </p:txBody>
      </p:sp>
      <p:sp>
        <p:nvSpPr>
          <p:cNvPr id="2" name="ZoneTexte 1"/>
          <p:cNvSpPr txBox="1"/>
          <p:nvPr/>
        </p:nvSpPr>
        <p:spPr>
          <a:xfrm>
            <a:off x="622999" y="2552595"/>
            <a:ext cx="4327210" cy="369332"/>
          </a:xfrm>
          <a:prstGeom prst="rect">
            <a:avLst/>
          </a:prstGeom>
          <a:noFill/>
        </p:spPr>
        <p:txBody>
          <a:bodyPr wrap="none" rtlCol="0">
            <a:spAutoFit/>
          </a:bodyPr>
          <a:lstStyle/>
          <a:p>
            <a:r>
              <a:rPr lang="fr-FR" dirty="0"/>
              <a:t>Les ordinateurs calculent avec </a:t>
            </a:r>
            <a:r>
              <a:rPr lang="fr-FR"/>
              <a:t>des </a:t>
            </a:r>
            <a:r>
              <a:rPr lang="fr-FR" smtClean="0"/>
              <a:t>flottants.</a:t>
            </a:r>
            <a:endParaRPr lang="fr-FR" dirty="0"/>
          </a:p>
        </p:txBody>
      </p:sp>
      <mc:AlternateContent xmlns:mc="http://schemas.openxmlformats.org/markup-compatibility/2006" xmlns:a14="http://schemas.microsoft.com/office/drawing/2010/main">
        <mc:Choice Requires="a14">
          <p:sp>
            <p:nvSpPr>
              <p:cNvPr id="10" name="ZoneTexte 9"/>
              <p:cNvSpPr txBox="1"/>
              <p:nvPr/>
            </p:nvSpPr>
            <p:spPr>
              <a:xfrm>
                <a:off x="622998" y="3248854"/>
                <a:ext cx="6421630" cy="1708609"/>
              </a:xfrm>
              <a:prstGeom prst="rect">
                <a:avLst/>
              </a:prstGeom>
              <a:noFill/>
            </p:spPr>
            <p:txBody>
              <a:bodyPr wrap="none" rtlCol="0">
                <a:spAutoFit/>
              </a:bodyPr>
              <a:lstStyle/>
              <a:p>
                <a:r>
                  <a:rPr lang="fr-FR" dirty="0"/>
                  <a:t>Par exemple : </a:t>
                </a:r>
                <a14:m>
                  <m:oMath xmlns:m="http://schemas.openxmlformats.org/officeDocument/2006/math">
                    <m:r>
                      <a:rPr lang="fr-FR">
                        <a:latin typeface="Cambria Math"/>
                      </a:rPr>
                      <m:t>0,375</m:t>
                    </m:r>
                    <m:r>
                      <a:rPr lang="fr-FR" i="1">
                        <a:latin typeface="Cambria Math"/>
                      </a:rPr>
                      <m:t>=</m:t>
                    </m:r>
                    <m:f>
                      <m:fPr>
                        <m:ctrlPr>
                          <a:rPr lang="fr-FR" i="1">
                            <a:latin typeface="Cambria Math" panose="02040503050406030204" pitchFamily="18" charset="0"/>
                          </a:rPr>
                        </m:ctrlPr>
                      </m:fPr>
                      <m:num>
                        <m:r>
                          <a:rPr lang="fr-FR" i="1">
                            <a:latin typeface="Cambria Math"/>
                          </a:rPr>
                          <m:t>1</m:t>
                        </m:r>
                      </m:num>
                      <m:den>
                        <m:r>
                          <a:rPr lang="fr-FR" i="1">
                            <a:latin typeface="Cambria Math"/>
                          </a:rPr>
                          <m:t>4</m:t>
                        </m:r>
                      </m:den>
                    </m:f>
                    <m:r>
                      <a:rPr lang="fr-FR" i="1">
                        <a:latin typeface="Cambria Math"/>
                      </a:rPr>
                      <m:t>+</m:t>
                    </m:r>
                    <m:f>
                      <m:fPr>
                        <m:ctrlPr>
                          <a:rPr lang="fr-FR" i="1">
                            <a:latin typeface="Cambria Math" panose="02040503050406030204" pitchFamily="18" charset="0"/>
                          </a:rPr>
                        </m:ctrlPr>
                      </m:fPr>
                      <m:num>
                        <m:r>
                          <a:rPr lang="fr-FR" i="1">
                            <a:latin typeface="Cambria Math"/>
                          </a:rPr>
                          <m:t>1</m:t>
                        </m:r>
                      </m:num>
                      <m:den>
                        <m:r>
                          <a:rPr lang="fr-FR" i="1">
                            <a:latin typeface="Cambria Math"/>
                          </a:rPr>
                          <m:t>8</m:t>
                        </m:r>
                      </m:den>
                    </m:f>
                    <m:r>
                      <a:rPr lang="fr-FR" i="1">
                        <a:latin typeface="Cambria Math"/>
                      </a:rPr>
                      <m:t>=</m:t>
                    </m:r>
                    <m:f>
                      <m:fPr>
                        <m:ctrlPr>
                          <a:rPr lang="fr-FR" i="1">
                            <a:latin typeface="Cambria Math" panose="02040503050406030204" pitchFamily="18" charset="0"/>
                          </a:rPr>
                        </m:ctrlPr>
                      </m:fPr>
                      <m:num>
                        <m:r>
                          <a:rPr lang="fr-FR" i="1">
                            <a:latin typeface="Cambria Math"/>
                          </a:rPr>
                          <m:t>0</m:t>
                        </m:r>
                      </m:num>
                      <m:den>
                        <m:r>
                          <a:rPr lang="fr-FR" i="1">
                            <a:latin typeface="Cambria Math"/>
                          </a:rPr>
                          <m:t>2</m:t>
                        </m:r>
                      </m:den>
                    </m:f>
                    <m:r>
                      <a:rPr lang="fr-FR" i="1">
                        <a:latin typeface="Cambria Math"/>
                      </a:rPr>
                      <m:t>+</m:t>
                    </m:r>
                    <m:f>
                      <m:fPr>
                        <m:ctrlPr>
                          <a:rPr lang="fr-FR" i="1">
                            <a:latin typeface="Cambria Math" panose="02040503050406030204" pitchFamily="18" charset="0"/>
                          </a:rPr>
                        </m:ctrlPr>
                      </m:fPr>
                      <m:num>
                        <m:r>
                          <a:rPr lang="fr-FR" i="1">
                            <a:latin typeface="Cambria Math"/>
                          </a:rPr>
                          <m:t>1</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2</m:t>
                            </m:r>
                          </m:sup>
                        </m:sSup>
                      </m:den>
                    </m:f>
                    <m:r>
                      <a:rPr lang="fr-FR" i="1">
                        <a:latin typeface="Cambria Math"/>
                      </a:rPr>
                      <m:t>+</m:t>
                    </m:r>
                    <m:f>
                      <m:fPr>
                        <m:ctrlPr>
                          <a:rPr lang="fr-FR" i="1">
                            <a:latin typeface="Cambria Math" panose="02040503050406030204" pitchFamily="18" charset="0"/>
                          </a:rPr>
                        </m:ctrlPr>
                      </m:fPr>
                      <m:num>
                        <m:r>
                          <a:rPr lang="fr-FR" i="1">
                            <a:latin typeface="Cambria Math"/>
                          </a:rPr>
                          <m:t>1</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3</m:t>
                            </m:r>
                          </m:sup>
                        </m:sSup>
                      </m:den>
                    </m:f>
                    <m:r>
                      <a:rPr lang="fr-FR" i="1">
                        <a:latin typeface="Cambria Math"/>
                      </a:rPr>
                      <m:t> </m:t>
                    </m:r>
                  </m:oMath>
                </a14:m>
                <a:r>
                  <a:rPr lang="fr-FR" dirty="0"/>
                  <a:t> </a:t>
                </a:r>
              </a:p>
              <a:p>
                <a:r>
                  <a:rPr lang="fr-FR" dirty="0"/>
                  <a:t>donc </a:t>
                </a:r>
                <a14:m>
                  <m:oMath xmlns:m="http://schemas.openxmlformats.org/officeDocument/2006/math">
                    <m:r>
                      <a:rPr lang="fr-FR" i="1">
                        <a:latin typeface="Cambria Math"/>
                      </a:rPr>
                      <m:t>0,375</m:t>
                    </m:r>
                  </m:oMath>
                </a14:m>
                <a:r>
                  <a:rPr lang="fr-FR" dirty="0"/>
                  <a:t> s’écrit en base deux </a:t>
                </a:r>
                <a14:m>
                  <m:oMath xmlns:m="http://schemas.openxmlformats.org/officeDocument/2006/math">
                    <m:r>
                      <a:rPr lang="fr-FR" i="1">
                        <a:latin typeface="Cambria Math"/>
                      </a:rPr>
                      <m:t>0,011</m:t>
                    </m:r>
                  </m:oMath>
                </a14:m>
                <a:r>
                  <a:rPr lang="fr-FR" dirty="0"/>
                  <a:t>.</a:t>
                </a:r>
              </a:p>
              <a:p>
                <a:endParaRPr lang="fr-FR" dirty="0"/>
              </a:p>
              <a:p>
                <a:r>
                  <a:rPr lang="fr-FR" dirty="0"/>
                  <a:t>Mais : </a:t>
                </a:r>
                <a14:m>
                  <m:oMath xmlns:m="http://schemas.openxmlformats.org/officeDocument/2006/math">
                    <m:r>
                      <a:rPr lang="fr-FR" i="1">
                        <a:latin typeface="Cambria Math"/>
                      </a:rPr>
                      <m:t>0,2=</m:t>
                    </m:r>
                    <m:f>
                      <m:fPr>
                        <m:ctrlPr>
                          <a:rPr lang="fr-FR" i="1">
                            <a:latin typeface="Cambria Math" panose="02040503050406030204" pitchFamily="18" charset="0"/>
                          </a:rPr>
                        </m:ctrlPr>
                      </m:fPr>
                      <m:num>
                        <m:r>
                          <a:rPr lang="fr-FR" i="1">
                            <a:latin typeface="Cambria Math"/>
                          </a:rPr>
                          <m:t>0</m:t>
                        </m:r>
                      </m:num>
                      <m:den>
                        <m:r>
                          <a:rPr lang="fr-FR" i="1">
                            <a:latin typeface="Cambria Math"/>
                          </a:rPr>
                          <m:t>2</m:t>
                        </m:r>
                      </m:den>
                    </m:f>
                    <m:r>
                      <a:rPr lang="fr-FR" i="1">
                        <a:latin typeface="Cambria Math"/>
                      </a:rPr>
                      <m:t>+</m:t>
                    </m:r>
                    <m:f>
                      <m:fPr>
                        <m:ctrlPr>
                          <a:rPr lang="fr-FR" i="1">
                            <a:latin typeface="Cambria Math" panose="02040503050406030204" pitchFamily="18" charset="0"/>
                          </a:rPr>
                        </m:ctrlPr>
                      </m:fPr>
                      <m:num>
                        <m:r>
                          <a:rPr lang="fr-FR" i="1">
                            <a:latin typeface="Cambria Math"/>
                          </a:rPr>
                          <m:t>0</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2</m:t>
                            </m:r>
                          </m:sup>
                        </m:sSup>
                      </m:den>
                    </m:f>
                    <m:r>
                      <a:rPr lang="fr-FR" i="1">
                        <a:latin typeface="Cambria Math"/>
                      </a:rPr>
                      <m:t>+</m:t>
                    </m:r>
                    <m:f>
                      <m:fPr>
                        <m:ctrlPr>
                          <a:rPr lang="fr-FR" i="1">
                            <a:latin typeface="Cambria Math" panose="02040503050406030204" pitchFamily="18" charset="0"/>
                          </a:rPr>
                        </m:ctrlPr>
                      </m:fPr>
                      <m:num>
                        <m:r>
                          <a:rPr lang="fr-FR" i="1">
                            <a:latin typeface="Cambria Math"/>
                          </a:rPr>
                          <m:t>1</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3</m:t>
                            </m:r>
                          </m:sup>
                        </m:sSup>
                      </m:den>
                    </m:f>
                    <m:r>
                      <a:rPr lang="fr-FR" i="1">
                        <a:latin typeface="Cambria Math"/>
                      </a:rPr>
                      <m:t>+</m:t>
                    </m:r>
                    <m:f>
                      <m:fPr>
                        <m:ctrlPr>
                          <a:rPr lang="fr-FR" i="1">
                            <a:latin typeface="Cambria Math" panose="02040503050406030204" pitchFamily="18" charset="0"/>
                          </a:rPr>
                        </m:ctrlPr>
                      </m:fPr>
                      <m:num>
                        <m:r>
                          <a:rPr lang="fr-FR" i="1">
                            <a:latin typeface="Cambria Math"/>
                          </a:rPr>
                          <m:t>1</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4</m:t>
                            </m:r>
                          </m:sup>
                        </m:sSup>
                      </m:den>
                    </m:f>
                    <m:r>
                      <a:rPr lang="fr-FR" i="1">
                        <a:latin typeface="Cambria Math"/>
                      </a:rPr>
                      <m:t>+</m:t>
                    </m:r>
                    <m:f>
                      <m:fPr>
                        <m:ctrlPr>
                          <a:rPr lang="fr-FR" i="1">
                            <a:latin typeface="Cambria Math" panose="02040503050406030204" pitchFamily="18" charset="0"/>
                          </a:rPr>
                        </m:ctrlPr>
                      </m:fPr>
                      <m:num>
                        <m:r>
                          <a:rPr lang="fr-FR" i="1">
                            <a:latin typeface="Cambria Math"/>
                          </a:rPr>
                          <m:t>0</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5</m:t>
                            </m:r>
                          </m:sup>
                        </m:sSup>
                      </m:den>
                    </m:f>
                    <m:r>
                      <a:rPr lang="fr-FR" i="1">
                        <a:latin typeface="Cambria Math"/>
                      </a:rPr>
                      <m:t>+</m:t>
                    </m:r>
                    <m:f>
                      <m:fPr>
                        <m:ctrlPr>
                          <a:rPr lang="fr-FR" i="1">
                            <a:latin typeface="Cambria Math" panose="02040503050406030204" pitchFamily="18" charset="0"/>
                          </a:rPr>
                        </m:ctrlPr>
                      </m:fPr>
                      <m:num>
                        <m:r>
                          <a:rPr lang="fr-FR" i="1">
                            <a:latin typeface="Cambria Math"/>
                          </a:rPr>
                          <m:t>0</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6</m:t>
                            </m:r>
                          </m:sup>
                        </m:sSup>
                      </m:den>
                    </m:f>
                    <m:r>
                      <a:rPr lang="fr-FR" i="1">
                        <a:latin typeface="Cambria Math"/>
                      </a:rPr>
                      <m:t>+</m:t>
                    </m:r>
                    <m:f>
                      <m:fPr>
                        <m:ctrlPr>
                          <a:rPr lang="fr-FR" i="1">
                            <a:latin typeface="Cambria Math" panose="02040503050406030204" pitchFamily="18" charset="0"/>
                          </a:rPr>
                        </m:ctrlPr>
                      </m:fPr>
                      <m:num>
                        <m:r>
                          <a:rPr lang="fr-FR" i="1">
                            <a:latin typeface="Cambria Math"/>
                          </a:rPr>
                          <m:t>1</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7</m:t>
                            </m:r>
                          </m:sup>
                        </m:sSup>
                      </m:den>
                    </m:f>
                    <m:r>
                      <a:rPr lang="fr-FR" i="1">
                        <a:latin typeface="Cambria Math"/>
                      </a:rPr>
                      <m:t>+</m:t>
                    </m:r>
                    <m:f>
                      <m:fPr>
                        <m:ctrlPr>
                          <a:rPr lang="fr-FR" i="1">
                            <a:latin typeface="Cambria Math" panose="02040503050406030204" pitchFamily="18" charset="0"/>
                          </a:rPr>
                        </m:ctrlPr>
                      </m:fPr>
                      <m:num>
                        <m:r>
                          <a:rPr lang="fr-FR" i="1">
                            <a:latin typeface="Cambria Math"/>
                          </a:rPr>
                          <m:t>1</m:t>
                        </m:r>
                      </m:num>
                      <m:den>
                        <m:sSup>
                          <m:sSupPr>
                            <m:ctrlPr>
                              <a:rPr lang="fr-FR" i="1">
                                <a:latin typeface="Cambria Math" panose="02040503050406030204" pitchFamily="18" charset="0"/>
                              </a:rPr>
                            </m:ctrlPr>
                          </m:sSupPr>
                          <m:e>
                            <m:r>
                              <a:rPr lang="fr-FR" i="1">
                                <a:latin typeface="Cambria Math"/>
                              </a:rPr>
                              <m:t>2</m:t>
                            </m:r>
                          </m:e>
                          <m:sup>
                            <m:r>
                              <a:rPr lang="fr-FR" i="1">
                                <a:latin typeface="Cambria Math"/>
                              </a:rPr>
                              <m:t>8</m:t>
                            </m:r>
                          </m:sup>
                        </m:sSup>
                      </m:den>
                    </m:f>
                    <m:r>
                      <a:rPr lang="fr-FR" i="1">
                        <a:latin typeface="Cambria Math"/>
                      </a:rPr>
                      <m:t>+…</m:t>
                    </m:r>
                  </m:oMath>
                </a14:m>
                <a:r>
                  <a:rPr lang="fr-FR" dirty="0"/>
                  <a:t/>
                </a:r>
                <a:br>
                  <a:rPr lang="fr-FR" dirty="0"/>
                </a:br>
                <a:r>
                  <a:rPr lang="fr-FR" dirty="0"/>
                  <a:t>donc </a:t>
                </a:r>
                <a14:m>
                  <m:oMath xmlns:m="http://schemas.openxmlformats.org/officeDocument/2006/math">
                    <m:r>
                      <a:rPr lang="fr-FR" i="1">
                        <a:latin typeface="Cambria Math"/>
                      </a:rPr>
                      <m:t>0,2 </m:t>
                    </m:r>
                  </m:oMath>
                </a14:m>
                <a:r>
                  <a:rPr lang="fr-FR" dirty="0"/>
                  <a:t>s’écrit en base deux </a:t>
                </a:r>
                <a14:m>
                  <m:oMath xmlns:m="http://schemas.openxmlformats.org/officeDocument/2006/math">
                    <m:r>
                      <a:rPr lang="fr-FR" i="1">
                        <a:latin typeface="Cambria Math"/>
                      </a:rPr>
                      <m:t>0,001100110011001100110011…</m:t>
                    </m:r>
                  </m:oMath>
                </a14:m>
                <a:endParaRPr lang="fr-FR" dirty="0"/>
              </a:p>
            </p:txBody>
          </p:sp>
        </mc:Choice>
        <mc:Fallback xmlns="">
          <p:sp>
            <p:nvSpPr>
              <p:cNvPr id="10" name="ZoneTexte 9"/>
              <p:cNvSpPr txBox="1">
                <a:spLocks noRot="1" noChangeAspect="1" noMove="1" noResize="1" noEditPoints="1" noAdjustHandles="1" noChangeArrowheads="1" noChangeShapeType="1" noTextEdit="1"/>
              </p:cNvSpPr>
              <p:nvPr/>
            </p:nvSpPr>
            <p:spPr>
              <a:xfrm>
                <a:off x="622998" y="3248854"/>
                <a:ext cx="6421630" cy="1708609"/>
              </a:xfrm>
              <a:prstGeom prst="rect">
                <a:avLst/>
              </a:prstGeom>
              <a:blipFill>
                <a:blip r:embed="rId3"/>
                <a:stretch>
                  <a:fillRect l="-759" b="-5000"/>
                </a:stretch>
              </a:blipFill>
            </p:spPr>
            <p:txBody>
              <a:bodyPr/>
              <a:lstStyle/>
              <a:p>
                <a:r>
                  <a:rPr lang="fr-FR">
                    <a:noFill/>
                  </a:rPr>
                  <a:t> </a:t>
                </a:r>
              </a:p>
            </p:txBody>
          </p:sp>
        </mc:Fallback>
      </mc:AlternateContent>
      <p:pic>
        <p:nvPicPr>
          <p:cNvPr id="3" name="Image 2">
            <a:extLst>
              <a:ext uri="{FF2B5EF4-FFF2-40B4-BE49-F238E27FC236}">
                <a16:creationId xmlns:a16="http://schemas.microsoft.com/office/drawing/2014/main" id="{49D07C61-DE15-4716-A8D6-14B656543D67}"/>
              </a:ext>
            </a:extLst>
          </p:cNvPr>
          <p:cNvPicPr>
            <a:picLocks noChangeAspect="1"/>
          </p:cNvPicPr>
          <p:nvPr/>
        </p:nvPicPr>
        <p:blipFill rotWithShape="1">
          <a:blip r:embed="rId4"/>
          <a:srcRect b="38246"/>
          <a:stretch/>
        </p:blipFill>
        <p:spPr>
          <a:xfrm>
            <a:off x="566324" y="1046062"/>
            <a:ext cx="3765091" cy="1148498"/>
          </a:xfrm>
          <a:prstGeom prst="rect">
            <a:avLst/>
          </a:prstGeom>
        </p:spPr>
      </p:pic>
      <p:pic>
        <p:nvPicPr>
          <p:cNvPr id="9" name="Image 8">
            <a:extLst>
              <a:ext uri="{FF2B5EF4-FFF2-40B4-BE49-F238E27FC236}">
                <a16:creationId xmlns:a16="http://schemas.microsoft.com/office/drawing/2014/main" id="{8735ABE3-7927-43DE-A808-558177365F7A}"/>
              </a:ext>
            </a:extLst>
          </p:cNvPr>
          <p:cNvPicPr>
            <a:picLocks noChangeAspect="1"/>
          </p:cNvPicPr>
          <p:nvPr/>
        </p:nvPicPr>
        <p:blipFill rotWithShape="1">
          <a:blip r:embed="rId4"/>
          <a:srcRect t="75017"/>
          <a:stretch/>
        </p:blipFill>
        <p:spPr>
          <a:xfrm>
            <a:off x="4634327" y="1034343"/>
            <a:ext cx="3765091" cy="464630"/>
          </a:xfrm>
          <a:prstGeom prst="rect">
            <a:avLst/>
          </a:prstGeom>
        </p:spPr>
      </p:pic>
      <p:pic>
        <p:nvPicPr>
          <p:cNvPr id="5" name="Image 4">
            <a:extLst>
              <a:ext uri="{FF2B5EF4-FFF2-40B4-BE49-F238E27FC236}">
                <a16:creationId xmlns:a16="http://schemas.microsoft.com/office/drawing/2014/main" id="{D6895E2B-1BDE-4992-814B-547516AB11C2}"/>
              </a:ext>
            </a:extLst>
          </p:cNvPr>
          <p:cNvPicPr>
            <a:picLocks noChangeAspect="1"/>
          </p:cNvPicPr>
          <p:nvPr/>
        </p:nvPicPr>
        <p:blipFill rotWithShape="1">
          <a:blip r:embed="rId5"/>
          <a:srcRect b="53340"/>
          <a:stretch/>
        </p:blipFill>
        <p:spPr>
          <a:xfrm>
            <a:off x="5067841" y="1617013"/>
            <a:ext cx="3620870" cy="508490"/>
          </a:xfrm>
          <a:prstGeom prst="rect">
            <a:avLst/>
          </a:prstGeom>
        </p:spPr>
      </p:pic>
      <p:pic>
        <p:nvPicPr>
          <p:cNvPr id="12" name="Image 11">
            <a:extLst>
              <a:ext uri="{FF2B5EF4-FFF2-40B4-BE49-F238E27FC236}">
                <a16:creationId xmlns:a16="http://schemas.microsoft.com/office/drawing/2014/main" id="{EF11CDE0-8DDB-4A87-A715-91B236429452}"/>
              </a:ext>
            </a:extLst>
          </p:cNvPr>
          <p:cNvPicPr>
            <a:picLocks noChangeAspect="1"/>
          </p:cNvPicPr>
          <p:nvPr/>
        </p:nvPicPr>
        <p:blipFill>
          <a:blip r:embed="rId6"/>
          <a:stretch>
            <a:fillRect/>
          </a:stretch>
        </p:blipFill>
        <p:spPr>
          <a:xfrm>
            <a:off x="5014238" y="2864218"/>
            <a:ext cx="3907695" cy="604151"/>
          </a:xfrm>
          <a:prstGeom prst="rect">
            <a:avLst/>
          </a:prstGeom>
        </p:spPr>
      </p:pic>
      <p:pic>
        <p:nvPicPr>
          <p:cNvPr id="14" name="Image 13">
            <a:extLst>
              <a:ext uri="{FF2B5EF4-FFF2-40B4-BE49-F238E27FC236}">
                <a16:creationId xmlns:a16="http://schemas.microsoft.com/office/drawing/2014/main" id="{84539399-9AC8-4832-8A44-6D6A59D7E985}"/>
              </a:ext>
            </a:extLst>
          </p:cNvPr>
          <p:cNvPicPr>
            <a:picLocks noChangeAspect="1"/>
          </p:cNvPicPr>
          <p:nvPr/>
        </p:nvPicPr>
        <p:blipFill rotWithShape="1">
          <a:blip r:embed="rId5"/>
          <a:srcRect t="57365"/>
          <a:stretch/>
        </p:blipFill>
        <p:spPr>
          <a:xfrm>
            <a:off x="5067841" y="2177036"/>
            <a:ext cx="3620870" cy="464630"/>
          </a:xfrm>
          <a:prstGeom prst="rect">
            <a:avLst/>
          </a:prstGeom>
        </p:spPr>
      </p:pic>
    </p:spTree>
    <p:extLst>
      <p:ext uri="{BB962C8B-B14F-4D97-AF65-F5344CB8AC3E}">
        <p14:creationId xmlns:p14="http://schemas.microsoft.com/office/powerpoint/2010/main" val="17912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Structure des programmes</a:t>
            </a:r>
            <a:endParaRPr lang="fr-FR" dirty="0">
              <a:solidFill>
                <a:srgbClr val="C00000"/>
              </a:solidFill>
            </a:endParaRPr>
          </a:p>
        </p:txBody>
      </p:sp>
      <p:sp>
        <p:nvSpPr>
          <p:cNvPr id="3" name="Espace réservé du contenu 2"/>
          <p:cNvSpPr>
            <a:spLocks noGrp="1"/>
          </p:cNvSpPr>
          <p:nvPr>
            <p:ph idx="1"/>
          </p:nvPr>
        </p:nvSpPr>
        <p:spPr/>
        <p:txBody>
          <a:bodyPr/>
          <a:lstStyle/>
          <a:p>
            <a:r>
              <a:rPr lang="fr-FR" dirty="0" smtClean="0"/>
              <a:t>Dans les intentions majeures : place de l’oral, trace écrite, travail personnel de l’élève</a:t>
            </a:r>
          </a:p>
          <a:p>
            <a:r>
              <a:rPr lang="fr-FR" dirty="0" smtClean="0"/>
              <a:t>Les six compétences mathématiques : chercher, modéliser, représenter, raisonner, calculer, communiquer</a:t>
            </a:r>
          </a:p>
          <a:p>
            <a:r>
              <a:rPr lang="fr-FR" dirty="0" smtClean="0"/>
              <a:t>Un thème supplémentaire en seconde : Nombres et Calculs</a:t>
            </a:r>
          </a:p>
          <a:p>
            <a:r>
              <a:rPr lang="fr-FR" dirty="0" smtClean="0"/>
              <a:t>Pour chaque thème, une rubrique Histoire des mathématiques</a:t>
            </a:r>
          </a:p>
          <a:p>
            <a:r>
              <a:rPr lang="fr-FR" dirty="0" smtClean="0"/>
              <a:t>Une structure plus détaillée : contenus, capacités attendues, démonstrations, exemples d’algorithme, approfondissements possibles</a:t>
            </a:r>
          </a:p>
          <a:p>
            <a:endParaRPr lang="fr-FR" dirty="0"/>
          </a:p>
        </p:txBody>
      </p:sp>
    </p:spTree>
    <p:extLst>
      <p:ext uri="{BB962C8B-B14F-4D97-AF65-F5344CB8AC3E}">
        <p14:creationId xmlns:p14="http://schemas.microsoft.com/office/powerpoint/2010/main" val="1220062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a:solidFill>
                  <a:srgbClr val="C00000"/>
                </a:solidFill>
              </a:rPr>
              <a:t>L’algorithmique </a:t>
            </a:r>
            <a:r>
              <a:rPr lang="fr-FR" sz="2000" dirty="0">
                <a:solidFill>
                  <a:srgbClr val="C00000"/>
                </a:solidFill>
              </a:rPr>
              <a:t>(De la programmation par bloc vers Python)</a:t>
            </a:r>
          </a:p>
        </p:txBody>
      </p:sp>
      <p:sp>
        <p:nvSpPr>
          <p:cNvPr id="13" name="ZoneTexte 12"/>
          <p:cNvSpPr txBox="1"/>
          <p:nvPr/>
        </p:nvSpPr>
        <p:spPr>
          <a:xfrm>
            <a:off x="311500" y="1222105"/>
            <a:ext cx="5000600" cy="369332"/>
          </a:xfrm>
          <a:prstGeom prst="rect">
            <a:avLst/>
          </a:prstGeom>
          <a:noFill/>
        </p:spPr>
        <p:txBody>
          <a:bodyPr wrap="none" rtlCol="0">
            <a:spAutoFit/>
          </a:bodyPr>
          <a:lstStyle/>
          <a:p>
            <a:r>
              <a:rPr lang="fr-FR" dirty="0"/>
              <a:t>De Scratch vers Python en utilisant le module </a:t>
            </a:r>
            <a:r>
              <a:rPr lang="fr-FR" dirty="0" err="1"/>
              <a:t>turtle</a:t>
            </a:r>
            <a:endParaRPr lang="fr-FR" dirty="0"/>
          </a:p>
        </p:txBody>
      </p:sp>
      <p:pic>
        <p:nvPicPr>
          <p:cNvPr id="2" name="Picture 2">
            <a:hlinkClick r:id="rId3"/>
            <a:extLst>
              <a:ext uri="{FF2B5EF4-FFF2-40B4-BE49-F238E27FC236}">
                <a16:creationId xmlns:a16="http://schemas.microsoft.com/office/drawing/2014/main" id="{65F546C5-4B8D-476A-995E-2192553AB9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46"/>
          <a:stretch/>
        </p:blipFill>
        <p:spPr bwMode="auto">
          <a:xfrm>
            <a:off x="378929" y="1169289"/>
            <a:ext cx="8386142" cy="390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76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808" y="512466"/>
            <a:ext cx="2163651" cy="425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smtClean="0">
                <a:solidFill>
                  <a:srgbClr val="C00000"/>
                </a:solidFill>
              </a:rPr>
              <a:t>                  L’algorithmique </a:t>
            </a:r>
            <a:r>
              <a:rPr lang="fr-FR" sz="2000" dirty="0" smtClean="0">
                <a:solidFill>
                  <a:srgbClr val="C00000"/>
                </a:solidFill>
              </a:rPr>
              <a:t>(exemple 1 : </a:t>
            </a:r>
            <a:r>
              <a:rPr lang="fr-FR" sz="2000" dirty="0" err="1" smtClean="0">
                <a:solidFill>
                  <a:srgbClr val="C00000"/>
                </a:solidFill>
              </a:rPr>
              <a:t>Sierpinski</a:t>
            </a:r>
            <a:r>
              <a:rPr lang="fr-FR" sz="2000" dirty="0" smtClean="0">
                <a:solidFill>
                  <a:srgbClr val="C00000"/>
                </a:solidFill>
              </a:rPr>
              <a:t>)</a:t>
            </a:r>
            <a:endParaRPr lang="fr-FR" sz="2000" dirty="0">
              <a:solidFill>
                <a:srgbClr val="C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344" y="1216304"/>
            <a:ext cx="41624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e 13"/>
          <p:cNvGrpSpPr/>
          <p:nvPr/>
        </p:nvGrpSpPr>
        <p:grpSpPr>
          <a:xfrm>
            <a:off x="2431701" y="1145966"/>
            <a:ext cx="2460643" cy="369332"/>
            <a:chOff x="2431701" y="1433118"/>
            <a:chExt cx="2460643" cy="369332"/>
          </a:xfrm>
        </p:grpSpPr>
        <p:sp>
          <p:nvSpPr>
            <p:cNvPr id="4" name="ZoneTexte 3"/>
            <p:cNvSpPr txBox="1"/>
            <p:nvPr/>
          </p:nvSpPr>
          <p:spPr>
            <a:xfrm>
              <a:off x="2760798" y="1433118"/>
              <a:ext cx="2131546" cy="369332"/>
            </a:xfrm>
            <a:prstGeom prst="rect">
              <a:avLst/>
            </a:prstGeom>
            <a:noFill/>
          </p:spPr>
          <p:txBody>
            <a:bodyPr wrap="none" rtlCol="0">
              <a:spAutoFit/>
            </a:bodyPr>
            <a:lstStyle/>
            <a:p>
              <a:r>
                <a:rPr lang="fr-FR" dirty="0" smtClean="0"/>
                <a:t>Un nombre aléatoire</a:t>
              </a:r>
              <a:endParaRPr lang="fr-FR" dirty="0"/>
            </a:p>
          </p:txBody>
        </p:sp>
        <p:cxnSp>
          <p:nvCxnSpPr>
            <p:cNvPr id="7" name="Connecteur droit avec flèche 6"/>
            <p:cNvCxnSpPr>
              <a:stCxn id="4" idx="1"/>
            </p:cNvCxnSpPr>
            <p:nvPr/>
          </p:nvCxnSpPr>
          <p:spPr>
            <a:xfrm flipH="1">
              <a:off x="2431701" y="1617784"/>
              <a:ext cx="3290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p:nvGrpSpPr>
        <p:grpSpPr>
          <a:xfrm>
            <a:off x="2431701" y="2068342"/>
            <a:ext cx="2783359" cy="964301"/>
            <a:chOff x="2431701" y="2391508"/>
            <a:chExt cx="2783359" cy="964301"/>
          </a:xfrm>
        </p:grpSpPr>
        <p:sp>
          <p:nvSpPr>
            <p:cNvPr id="5" name="ZoneTexte 4"/>
            <p:cNvSpPr txBox="1"/>
            <p:nvPr/>
          </p:nvSpPr>
          <p:spPr>
            <a:xfrm>
              <a:off x="2760798" y="2709478"/>
              <a:ext cx="2454262" cy="646331"/>
            </a:xfrm>
            <a:prstGeom prst="rect">
              <a:avLst/>
            </a:prstGeom>
            <a:noFill/>
          </p:spPr>
          <p:txBody>
            <a:bodyPr wrap="none" rtlCol="0">
              <a:spAutoFit/>
            </a:bodyPr>
            <a:lstStyle/>
            <a:p>
              <a:r>
                <a:rPr lang="fr-FR" dirty="0" smtClean="0"/>
                <a:t>Calcul des coordonnées </a:t>
              </a:r>
              <a:br>
                <a:rPr lang="fr-FR" dirty="0" smtClean="0"/>
              </a:br>
              <a:r>
                <a:rPr lang="fr-FR" dirty="0" smtClean="0"/>
                <a:t>du milieu d’un segment</a:t>
              </a:r>
            </a:p>
          </p:txBody>
        </p:sp>
        <p:cxnSp>
          <p:nvCxnSpPr>
            <p:cNvPr id="9" name="Connecteur droit avec flèche 8"/>
            <p:cNvCxnSpPr>
              <a:stCxn id="5" idx="1"/>
            </p:cNvCxnSpPr>
            <p:nvPr/>
          </p:nvCxnSpPr>
          <p:spPr>
            <a:xfrm flipH="1" flipV="1">
              <a:off x="2431701" y="2391508"/>
              <a:ext cx="329097" cy="64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a:stCxn id="5" idx="1"/>
          </p:cNvCxnSpPr>
          <p:nvPr/>
        </p:nvCxnSpPr>
        <p:spPr>
          <a:xfrm flipH="1">
            <a:off x="2431701" y="2709478"/>
            <a:ext cx="3290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 idx="1"/>
          </p:cNvCxnSpPr>
          <p:nvPr/>
        </p:nvCxnSpPr>
        <p:spPr>
          <a:xfrm flipH="1">
            <a:off x="2431701" y="2709478"/>
            <a:ext cx="329097" cy="775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442210" y="4752870"/>
            <a:ext cx="3460627" cy="369332"/>
          </a:xfrm>
          <a:prstGeom prst="rect">
            <a:avLst/>
          </a:prstGeom>
          <a:noFill/>
        </p:spPr>
        <p:txBody>
          <a:bodyPr wrap="none" rtlCol="0">
            <a:spAutoFit/>
          </a:bodyPr>
          <a:lstStyle/>
          <a:p>
            <a:r>
              <a:rPr lang="fr-FR" i="1" dirty="0" smtClean="0"/>
              <a:t>Source</a:t>
            </a:r>
            <a:r>
              <a:rPr lang="fr-FR" dirty="0" smtClean="0"/>
              <a:t> : MOOC - Scratch au collège</a:t>
            </a:r>
            <a:endParaRPr lang="fr-FR" dirty="0"/>
          </a:p>
        </p:txBody>
      </p:sp>
    </p:spTree>
    <p:extLst>
      <p:ext uri="{BB962C8B-B14F-4D97-AF65-F5344CB8AC3E}">
        <p14:creationId xmlns:p14="http://schemas.microsoft.com/office/powerpoint/2010/main" val="1175683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33" y="1568353"/>
            <a:ext cx="4459052" cy="276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a:spLocks noGrp="1"/>
          </p:cNvSpPr>
          <p:nvPr>
            <p:ph type="title"/>
          </p:nvPr>
        </p:nvSpPr>
        <p:spPr/>
        <p:txBody>
          <a:bodyPr>
            <a:normAutofit/>
          </a:bodyPr>
          <a:lstStyle/>
          <a:p>
            <a:r>
              <a:rPr lang="fr-FR" dirty="0">
                <a:solidFill>
                  <a:srgbClr val="C00000"/>
                </a:solidFill>
              </a:rPr>
              <a:t>L’algorithmique </a:t>
            </a:r>
            <a:r>
              <a:rPr lang="fr-FR" sz="2000" dirty="0">
                <a:solidFill>
                  <a:srgbClr val="C00000"/>
                </a:solidFill>
              </a:rPr>
              <a:t>(exemple 1 : </a:t>
            </a:r>
            <a:r>
              <a:rPr lang="fr-FR" sz="2000" dirty="0" err="1">
                <a:solidFill>
                  <a:srgbClr val="C00000"/>
                </a:solidFill>
              </a:rPr>
              <a:t>Sierpinski</a:t>
            </a:r>
            <a:r>
              <a:rPr lang="fr-FR" sz="2000" dirty="0">
                <a:solidFill>
                  <a:srgbClr val="C00000"/>
                </a:solidFill>
              </a:rPr>
              <a:t>)</a:t>
            </a:r>
          </a:p>
        </p:txBody>
      </p:sp>
      <p:grpSp>
        <p:nvGrpSpPr>
          <p:cNvPr id="6" name="Groupe 5"/>
          <p:cNvGrpSpPr/>
          <p:nvPr/>
        </p:nvGrpSpPr>
        <p:grpSpPr>
          <a:xfrm>
            <a:off x="3644339" y="2416817"/>
            <a:ext cx="3067318" cy="369332"/>
            <a:chOff x="1825026" y="1433118"/>
            <a:chExt cx="3067318" cy="369332"/>
          </a:xfrm>
        </p:grpSpPr>
        <p:sp>
          <p:nvSpPr>
            <p:cNvPr id="7" name="ZoneTexte 6"/>
            <p:cNvSpPr txBox="1"/>
            <p:nvPr/>
          </p:nvSpPr>
          <p:spPr>
            <a:xfrm>
              <a:off x="2760798" y="1433118"/>
              <a:ext cx="2131546" cy="369332"/>
            </a:xfrm>
            <a:prstGeom prst="rect">
              <a:avLst/>
            </a:prstGeom>
            <a:noFill/>
          </p:spPr>
          <p:txBody>
            <a:bodyPr wrap="none" rtlCol="0">
              <a:spAutoFit/>
            </a:bodyPr>
            <a:lstStyle/>
            <a:p>
              <a:r>
                <a:rPr lang="fr-FR" dirty="0"/>
                <a:t>Un nombre aléatoire</a:t>
              </a:r>
            </a:p>
          </p:txBody>
        </p:sp>
        <p:cxnSp>
          <p:nvCxnSpPr>
            <p:cNvPr id="8" name="Connecteur droit avec flèche 7"/>
            <p:cNvCxnSpPr>
              <a:stCxn id="7" idx="1"/>
            </p:cNvCxnSpPr>
            <p:nvPr/>
          </p:nvCxnSpPr>
          <p:spPr>
            <a:xfrm flipH="1">
              <a:off x="1825026" y="1606243"/>
              <a:ext cx="935772" cy="11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e 9"/>
          <p:cNvGrpSpPr/>
          <p:nvPr/>
        </p:nvGrpSpPr>
        <p:grpSpPr>
          <a:xfrm>
            <a:off x="4825017" y="3243108"/>
            <a:ext cx="3393223" cy="759927"/>
            <a:chOff x="1821837" y="2595882"/>
            <a:chExt cx="3393222" cy="759927"/>
          </a:xfrm>
        </p:grpSpPr>
        <p:sp>
          <p:nvSpPr>
            <p:cNvPr id="11" name="ZoneTexte 10"/>
            <p:cNvSpPr txBox="1"/>
            <p:nvPr/>
          </p:nvSpPr>
          <p:spPr>
            <a:xfrm>
              <a:off x="2760798" y="2709478"/>
              <a:ext cx="2454261" cy="646331"/>
            </a:xfrm>
            <a:prstGeom prst="rect">
              <a:avLst/>
            </a:prstGeom>
            <a:noFill/>
          </p:spPr>
          <p:txBody>
            <a:bodyPr wrap="none" rtlCol="0">
              <a:spAutoFit/>
            </a:bodyPr>
            <a:lstStyle/>
            <a:p>
              <a:r>
                <a:rPr lang="fr-FR" dirty="0"/>
                <a:t>Calcul des coordonnées </a:t>
              </a:r>
              <a:br>
                <a:rPr lang="fr-FR" dirty="0"/>
              </a:br>
              <a:r>
                <a:rPr lang="fr-FR" dirty="0"/>
                <a:t>du milieu d’un segment</a:t>
              </a:r>
            </a:p>
          </p:txBody>
        </p:sp>
        <p:cxnSp>
          <p:nvCxnSpPr>
            <p:cNvPr id="12" name="Connecteur droit avec flèche 11"/>
            <p:cNvCxnSpPr>
              <a:stCxn id="11" idx="1"/>
            </p:cNvCxnSpPr>
            <p:nvPr/>
          </p:nvCxnSpPr>
          <p:spPr>
            <a:xfrm flipH="1" flipV="1">
              <a:off x="1821837" y="2595882"/>
              <a:ext cx="938961" cy="425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ZoneTexte 12"/>
          <p:cNvSpPr txBox="1"/>
          <p:nvPr/>
        </p:nvSpPr>
        <p:spPr>
          <a:xfrm>
            <a:off x="311500" y="1222105"/>
            <a:ext cx="5000600" cy="369332"/>
          </a:xfrm>
          <a:prstGeom prst="rect">
            <a:avLst/>
          </a:prstGeom>
          <a:noFill/>
        </p:spPr>
        <p:txBody>
          <a:bodyPr wrap="none" rtlCol="0">
            <a:spAutoFit/>
          </a:bodyPr>
          <a:lstStyle/>
          <a:p>
            <a:r>
              <a:rPr lang="fr-FR" dirty="0"/>
              <a:t>De Scratch vers Python en utilisant le module </a:t>
            </a:r>
            <a:r>
              <a:rPr lang="fr-FR" dirty="0" err="1"/>
              <a:t>turtle</a:t>
            </a:r>
            <a:endParaRPr lang="fr-FR" dirty="0"/>
          </a:p>
        </p:txBody>
      </p:sp>
    </p:spTree>
    <p:extLst>
      <p:ext uri="{BB962C8B-B14F-4D97-AF65-F5344CB8AC3E}">
        <p14:creationId xmlns:p14="http://schemas.microsoft.com/office/powerpoint/2010/main" val="3906151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a:solidFill>
                  <a:srgbClr val="C00000"/>
                </a:solidFill>
              </a:rPr>
              <a:t>L’algorithmique </a:t>
            </a:r>
            <a:r>
              <a:rPr lang="fr-FR" sz="2000" dirty="0">
                <a:solidFill>
                  <a:srgbClr val="C00000"/>
                </a:solidFill>
              </a:rPr>
              <a:t>(exemple 1 bis : </a:t>
            </a:r>
            <a:r>
              <a:rPr lang="fr-FR" sz="2000" dirty="0" err="1">
                <a:solidFill>
                  <a:srgbClr val="C00000"/>
                </a:solidFill>
              </a:rPr>
              <a:t>Sierpinski</a:t>
            </a:r>
            <a:r>
              <a:rPr lang="fr-FR" sz="2000" dirty="0">
                <a:solidFill>
                  <a:srgbClr val="C00000"/>
                </a:solidFill>
              </a:rPr>
              <a:t>)</a:t>
            </a:r>
          </a:p>
        </p:txBody>
      </p:sp>
      <p:sp>
        <p:nvSpPr>
          <p:cNvPr id="3" name="ZoneTexte 2"/>
          <p:cNvSpPr txBox="1"/>
          <p:nvPr/>
        </p:nvSpPr>
        <p:spPr>
          <a:xfrm>
            <a:off x="477971" y="1008999"/>
            <a:ext cx="8252387" cy="369332"/>
          </a:xfrm>
          <a:prstGeom prst="rect">
            <a:avLst/>
          </a:prstGeom>
          <a:noFill/>
        </p:spPr>
        <p:txBody>
          <a:bodyPr wrap="none" rtlCol="0">
            <a:spAutoFit/>
          </a:bodyPr>
          <a:lstStyle/>
          <a:p>
            <a:r>
              <a:rPr lang="fr-FR" dirty="0"/>
              <a:t>Utilisation des fonctions pour structurer, organiser, découper le travail et/ou la pensée</a:t>
            </a:r>
          </a:p>
        </p:txBody>
      </p:sp>
      <p:pic>
        <p:nvPicPr>
          <p:cNvPr id="5" name="Image 4">
            <a:extLst>
              <a:ext uri="{FF2B5EF4-FFF2-40B4-BE49-F238E27FC236}">
                <a16:creationId xmlns:a16="http://schemas.microsoft.com/office/drawing/2014/main" id="{320B484F-0D56-4468-80A7-877C2A120C88}"/>
              </a:ext>
            </a:extLst>
          </p:cNvPr>
          <p:cNvPicPr>
            <a:picLocks noChangeAspect="1"/>
          </p:cNvPicPr>
          <p:nvPr/>
        </p:nvPicPr>
        <p:blipFill>
          <a:blip r:embed="rId2"/>
          <a:stretch>
            <a:fillRect/>
          </a:stretch>
        </p:blipFill>
        <p:spPr>
          <a:xfrm>
            <a:off x="221458" y="1375968"/>
            <a:ext cx="3278244" cy="1981490"/>
          </a:xfrm>
          <a:prstGeom prst="rect">
            <a:avLst/>
          </a:prstGeom>
        </p:spPr>
      </p:pic>
      <p:pic>
        <p:nvPicPr>
          <p:cNvPr id="8" name="Image 7">
            <a:extLst>
              <a:ext uri="{FF2B5EF4-FFF2-40B4-BE49-F238E27FC236}">
                <a16:creationId xmlns:a16="http://schemas.microsoft.com/office/drawing/2014/main" id="{B96B3021-5012-480B-A524-196564BD0EF8}"/>
              </a:ext>
            </a:extLst>
          </p:cNvPr>
          <p:cNvPicPr>
            <a:picLocks noChangeAspect="1"/>
          </p:cNvPicPr>
          <p:nvPr/>
        </p:nvPicPr>
        <p:blipFill rotWithShape="1">
          <a:blip r:embed="rId3"/>
          <a:srcRect t="63754"/>
          <a:stretch/>
        </p:blipFill>
        <p:spPr>
          <a:xfrm>
            <a:off x="4671649" y="1453771"/>
            <a:ext cx="4362707" cy="934805"/>
          </a:xfrm>
          <a:prstGeom prst="rect">
            <a:avLst/>
          </a:prstGeom>
        </p:spPr>
      </p:pic>
      <p:pic>
        <p:nvPicPr>
          <p:cNvPr id="9" name="Image 8">
            <a:extLst>
              <a:ext uri="{FF2B5EF4-FFF2-40B4-BE49-F238E27FC236}">
                <a16:creationId xmlns:a16="http://schemas.microsoft.com/office/drawing/2014/main" id="{8063000B-66EE-4243-AAB0-D070EF1CAB50}"/>
              </a:ext>
            </a:extLst>
          </p:cNvPr>
          <p:cNvPicPr>
            <a:picLocks noChangeAspect="1"/>
          </p:cNvPicPr>
          <p:nvPr/>
        </p:nvPicPr>
        <p:blipFill>
          <a:blip r:embed="rId4"/>
          <a:stretch>
            <a:fillRect/>
          </a:stretch>
        </p:blipFill>
        <p:spPr>
          <a:xfrm>
            <a:off x="5196436" y="2487099"/>
            <a:ext cx="3164858" cy="2658684"/>
          </a:xfrm>
          <a:prstGeom prst="rect">
            <a:avLst/>
          </a:prstGeom>
        </p:spPr>
      </p:pic>
      <p:pic>
        <p:nvPicPr>
          <p:cNvPr id="10" name="Image 9">
            <a:extLst>
              <a:ext uri="{FF2B5EF4-FFF2-40B4-BE49-F238E27FC236}">
                <a16:creationId xmlns:a16="http://schemas.microsoft.com/office/drawing/2014/main" id="{E42B8CB7-1FD1-4FC9-A17F-4D4641674178}"/>
              </a:ext>
            </a:extLst>
          </p:cNvPr>
          <p:cNvPicPr>
            <a:picLocks noChangeAspect="1"/>
          </p:cNvPicPr>
          <p:nvPr/>
        </p:nvPicPr>
        <p:blipFill rotWithShape="1">
          <a:blip r:embed="rId3"/>
          <a:srcRect b="35355"/>
          <a:stretch/>
        </p:blipFill>
        <p:spPr>
          <a:xfrm>
            <a:off x="221458" y="3491189"/>
            <a:ext cx="4362707" cy="1667221"/>
          </a:xfrm>
          <a:prstGeom prst="rect">
            <a:avLst/>
          </a:prstGeom>
        </p:spPr>
      </p:pic>
    </p:spTree>
    <p:extLst>
      <p:ext uri="{BB962C8B-B14F-4D97-AF65-F5344CB8AC3E}">
        <p14:creationId xmlns:p14="http://schemas.microsoft.com/office/powerpoint/2010/main" val="226975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r>
              <a:rPr lang="fr-FR" dirty="0">
                <a:solidFill>
                  <a:srgbClr val="C00000"/>
                </a:solidFill>
              </a:rPr>
              <a:t>L’algorithmique </a:t>
            </a:r>
            <a:r>
              <a:rPr lang="fr-FR" sz="2000" dirty="0">
                <a:solidFill>
                  <a:srgbClr val="C00000"/>
                </a:solidFill>
              </a:rPr>
              <a:t>(exemple 2 : duc de Toscane)</a:t>
            </a:r>
          </a:p>
        </p:txBody>
      </p:sp>
      <p:sp>
        <p:nvSpPr>
          <p:cNvPr id="3" name="ZoneTexte 2"/>
          <p:cNvSpPr txBox="1"/>
          <p:nvPr/>
        </p:nvSpPr>
        <p:spPr>
          <a:xfrm>
            <a:off x="498545" y="980942"/>
            <a:ext cx="4656724" cy="369332"/>
          </a:xfrm>
          <a:prstGeom prst="rect">
            <a:avLst/>
          </a:prstGeom>
          <a:noFill/>
        </p:spPr>
        <p:txBody>
          <a:bodyPr wrap="none" rtlCol="0">
            <a:spAutoFit/>
          </a:bodyPr>
          <a:lstStyle/>
          <a:p>
            <a:r>
              <a:rPr lang="fr-FR" dirty="0"/>
              <a:t>La nouveauté en première : utilisation des listes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45" y="1661676"/>
            <a:ext cx="42957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466303" y="2638921"/>
            <a:ext cx="2057743" cy="369332"/>
          </a:xfrm>
          <a:prstGeom prst="rect">
            <a:avLst/>
          </a:prstGeom>
          <a:noFill/>
        </p:spPr>
        <p:txBody>
          <a:bodyPr wrap="none" rtlCol="0">
            <a:spAutoFit/>
          </a:bodyPr>
          <a:lstStyle/>
          <a:p>
            <a:r>
              <a:rPr lang="fr-FR" dirty="0"/>
              <a:t>Création d’une liste</a:t>
            </a:r>
          </a:p>
        </p:txBody>
      </p:sp>
      <p:sp>
        <p:nvSpPr>
          <p:cNvPr id="5" name="ZoneTexte 4"/>
          <p:cNvSpPr txBox="1"/>
          <p:nvPr/>
        </p:nvSpPr>
        <p:spPr>
          <a:xfrm>
            <a:off x="4392258" y="3615788"/>
            <a:ext cx="4205831" cy="646331"/>
          </a:xfrm>
          <a:prstGeom prst="rect">
            <a:avLst/>
          </a:prstGeom>
          <a:noFill/>
        </p:spPr>
        <p:txBody>
          <a:bodyPr wrap="none" rtlCol="0">
            <a:spAutoFit/>
          </a:bodyPr>
          <a:lstStyle/>
          <a:p>
            <a:r>
              <a:rPr lang="fr-FR" dirty="0"/>
              <a:t>On ajoute à la liste un élément</a:t>
            </a:r>
            <a:br>
              <a:rPr lang="fr-FR" dirty="0"/>
            </a:br>
            <a:r>
              <a:rPr lang="fr-FR" dirty="0"/>
              <a:t> (ici la somme de deux nombres aléatoires)</a:t>
            </a:r>
          </a:p>
        </p:txBody>
      </p:sp>
      <p:cxnSp>
        <p:nvCxnSpPr>
          <p:cNvPr id="7" name="Connecteur droit avec flèche 6"/>
          <p:cNvCxnSpPr>
            <a:stCxn id="2" idx="1"/>
          </p:cNvCxnSpPr>
          <p:nvPr/>
        </p:nvCxnSpPr>
        <p:spPr>
          <a:xfrm flipH="1">
            <a:off x="3114989" y="2823587"/>
            <a:ext cx="23513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5" idx="1"/>
          </p:cNvCxnSpPr>
          <p:nvPr/>
        </p:nvCxnSpPr>
        <p:spPr>
          <a:xfrm flipH="1" flipV="1">
            <a:off x="1858945" y="3326004"/>
            <a:ext cx="2533313" cy="61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681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a:solidFill>
                  <a:srgbClr val="C00000"/>
                </a:solidFill>
              </a:rPr>
              <a:t>L’algorithmique </a:t>
            </a:r>
            <a:r>
              <a:rPr lang="fr-FR" sz="2200" dirty="0">
                <a:solidFill>
                  <a:srgbClr val="C00000"/>
                </a:solidFill>
              </a:rPr>
              <a:t>(exemple 2 : duc de Toscane)</a:t>
            </a:r>
          </a:p>
        </p:txBody>
      </p:sp>
      <p:sp>
        <p:nvSpPr>
          <p:cNvPr id="3" name="ZoneTexte 2"/>
          <p:cNvSpPr txBox="1"/>
          <p:nvPr/>
        </p:nvSpPr>
        <p:spPr>
          <a:xfrm>
            <a:off x="498545" y="970894"/>
            <a:ext cx="4656724" cy="369332"/>
          </a:xfrm>
          <a:prstGeom prst="rect">
            <a:avLst/>
          </a:prstGeom>
          <a:noFill/>
        </p:spPr>
        <p:txBody>
          <a:bodyPr wrap="none" rtlCol="0">
            <a:spAutoFit/>
          </a:bodyPr>
          <a:lstStyle/>
          <a:p>
            <a:r>
              <a:rPr lang="fr-FR" dirty="0"/>
              <a:t>La nouveauté en première : utilisation des listes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45" y="1380664"/>
            <a:ext cx="58880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3269" y="4126217"/>
            <a:ext cx="8128652" cy="646331"/>
          </a:xfrm>
          <a:prstGeom prst="rect">
            <a:avLst/>
          </a:prstGeom>
        </p:spPr>
        <p:txBody>
          <a:bodyPr wrap="square">
            <a:spAutoFit/>
          </a:bodyPr>
          <a:lstStyle/>
          <a:p>
            <a:r>
              <a:rPr lang="fr-FR" dirty="0"/>
              <a:t>freq2des(100000) renvoie, en moins d’une seconde, une liste des fréquences de chaque somme possible de deux dés dans un échantillon de 100 000 lancers.</a:t>
            </a:r>
          </a:p>
        </p:txBody>
      </p:sp>
    </p:spTree>
    <p:extLst>
      <p:ext uri="{BB962C8B-B14F-4D97-AF65-F5344CB8AC3E}">
        <p14:creationId xmlns:p14="http://schemas.microsoft.com/office/powerpoint/2010/main" val="1508734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74" y="1010229"/>
            <a:ext cx="6983413"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a:spLocks noGrp="1"/>
          </p:cNvSpPr>
          <p:nvPr>
            <p:ph type="title"/>
          </p:nvPr>
        </p:nvSpPr>
        <p:spPr/>
        <p:txBody>
          <a:bodyPr>
            <a:normAutofit/>
          </a:bodyPr>
          <a:lstStyle/>
          <a:p>
            <a:r>
              <a:rPr lang="fr-FR" dirty="0">
                <a:solidFill>
                  <a:srgbClr val="C00000"/>
                </a:solidFill>
              </a:rPr>
              <a:t>L’algorithmique </a:t>
            </a:r>
            <a:r>
              <a:rPr lang="fr-FR" sz="2200" dirty="0">
                <a:solidFill>
                  <a:srgbClr val="C00000"/>
                </a:solidFill>
              </a:rPr>
              <a:t>(exemple 3 : représentation graphique)</a:t>
            </a:r>
          </a:p>
        </p:txBody>
      </p:sp>
      <p:sp>
        <p:nvSpPr>
          <p:cNvPr id="2" name="ZoneTexte 1"/>
          <p:cNvSpPr txBox="1"/>
          <p:nvPr/>
        </p:nvSpPr>
        <p:spPr>
          <a:xfrm>
            <a:off x="5094514" y="998799"/>
            <a:ext cx="3671967" cy="923330"/>
          </a:xfrm>
          <a:prstGeom prst="rect">
            <a:avLst/>
          </a:prstGeom>
          <a:noFill/>
        </p:spPr>
        <p:txBody>
          <a:bodyPr wrap="none" rtlCol="0">
            <a:spAutoFit/>
          </a:bodyPr>
          <a:lstStyle/>
          <a:p>
            <a:r>
              <a:rPr lang="fr-FR" dirty="0"/>
              <a:t>Représenter graphiquement à l’aide</a:t>
            </a:r>
          </a:p>
          <a:p>
            <a:r>
              <a:rPr lang="fr-FR" dirty="0"/>
              <a:t> de Python n’est pas au programme : </a:t>
            </a:r>
          </a:p>
          <a:p>
            <a:r>
              <a:rPr lang="fr-FR" dirty="0"/>
              <a:t>on donne tout ce qui est nécessaire…</a:t>
            </a:r>
          </a:p>
        </p:txBody>
      </p:sp>
      <p:sp>
        <p:nvSpPr>
          <p:cNvPr id="6" name="ZoneTexte 5"/>
          <p:cNvSpPr txBox="1"/>
          <p:nvPr/>
        </p:nvSpPr>
        <p:spPr>
          <a:xfrm>
            <a:off x="5225143" y="3279559"/>
            <a:ext cx="3690369" cy="369332"/>
          </a:xfrm>
          <a:prstGeom prst="rect">
            <a:avLst/>
          </a:prstGeom>
          <a:noFill/>
        </p:spPr>
        <p:txBody>
          <a:bodyPr wrap="none" rtlCol="0">
            <a:spAutoFit/>
          </a:bodyPr>
          <a:lstStyle/>
          <a:p>
            <a:r>
              <a:rPr lang="fr-FR" dirty="0"/>
              <a:t>Exemples de listes en compréhension</a:t>
            </a:r>
          </a:p>
        </p:txBody>
      </p:sp>
      <p:cxnSp>
        <p:nvCxnSpPr>
          <p:cNvPr id="8" name="Connecteur droit avec flèche 7"/>
          <p:cNvCxnSpPr>
            <a:stCxn id="2" idx="1"/>
          </p:cNvCxnSpPr>
          <p:nvPr/>
        </p:nvCxnSpPr>
        <p:spPr>
          <a:xfrm flipH="1" flipV="1">
            <a:off x="4089681" y="1316334"/>
            <a:ext cx="1004833" cy="144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2" idx="1"/>
          </p:cNvCxnSpPr>
          <p:nvPr/>
        </p:nvCxnSpPr>
        <p:spPr>
          <a:xfrm rot="10800000" flipV="1">
            <a:off x="502418" y="1460463"/>
            <a:ext cx="4592097" cy="2959223"/>
          </a:xfrm>
          <a:prstGeom prst="bentConnector3">
            <a:avLst>
              <a:gd name="adj1" fmla="val 1053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4863402" y="3366198"/>
            <a:ext cx="361741" cy="98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6" idx="1"/>
          </p:cNvCxnSpPr>
          <p:nvPr/>
        </p:nvCxnSpPr>
        <p:spPr>
          <a:xfrm flipH="1">
            <a:off x="3938954" y="3464225"/>
            <a:ext cx="1286189"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157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7999" y="1639179"/>
            <a:ext cx="6198034" cy="1705269"/>
          </a:xfrm>
        </p:spPr>
        <p:txBody>
          <a:bodyPr>
            <a:normAutofit/>
          </a:bodyPr>
          <a:lstStyle/>
          <a:p>
            <a:r>
              <a:rPr lang="fr-FR" sz="4800" dirty="0" smtClean="0">
                <a:solidFill>
                  <a:srgbClr val="C00000"/>
                </a:solidFill>
              </a:rPr>
              <a:t>Merci et bon courage</a:t>
            </a:r>
            <a:endParaRPr lang="fr-FR" sz="4800" dirty="0">
              <a:solidFill>
                <a:srgbClr val="C00000"/>
              </a:solidFill>
            </a:endParaRPr>
          </a:p>
        </p:txBody>
      </p:sp>
    </p:spTree>
    <p:extLst>
      <p:ext uri="{BB962C8B-B14F-4D97-AF65-F5344CB8AC3E}">
        <p14:creationId xmlns:p14="http://schemas.microsoft.com/office/powerpoint/2010/main" val="977413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28650" y="273844"/>
            <a:ext cx="7886700" cy="602978"/>
          </a:xfrm>
        </p:spPr>
        <p:txBody>
          <a:bodyPr>
            <a:normAutofit/>
          </a:bodyPr>
          <a:lstStyle/>
          <a:p>
            <a:pPr>
              <a:defRPr/>
            </a:pPr>
            <a:r>
              <a:rPr lang="fr-FR" sz="3600" dirty="0" smtClean="0">
                <a:solidFill>
                  <a:srgbClr val="C00000"/>
                </a:solidFill>
              </a:rPr>
              <a:t>Voie générale : les enseignements</a:t>
            </a:r>
            <a:endParaRPr lang="fr-FR" sz="3600" dirty="0">
              <a:solidFill>
                <a:srgbClr val="C00000"/>
              </a:solidFill>
            </a:endParaRPr>
          </a:p>
        </p:txBody>
      </p:sp>
      <p:sp>
        <p:nvSpPr>
          <p:cNvPr id="5018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F91132-0C11-4687-969B-5B304A3EDAA8}" type="slidenum">
              <a:rPr lang="fr-FR" altLang="fr-FR">
                <a:solidFill>
                  <a:srgbClr val="404040"/>
                </a:solidFill>
                <a:latin typeface="Arial" panose="020B0604020202020204" pitchFamily="34" charset="0"/>
              </a:rPr>
              <a:pPr eaLnBrk="1" hangingPunct="1"/>
              <a:t>48</a:t>
            </a:fld>
            <a:endParaRPr lang="fr-FR" altLang="fr-FR">
              <a:solidFill>
                <a:srgbClr val="404040"/>
              </a:solidFill>
              <a:latin typeface="Arial" panose="020B0604020202020204" pitchFamily="34" charset="0"/>
            </a:endParaRPr>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5" y="1533525"/>
            <a:ext cx="4659680" cy="229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847573" y="1165606"/>
            <a:ext cx="3983276" cy="3914918"/>
          </a:xfrm>
          <a:prstGeom prst="rect">
            <a:avLst/>
          </a:prstGeom>
          <a:noFill/>
        </p:spPr>
        <p:txBody>
          <a:bodyPr wrap="square" rtlCol="0">
            <a:spAutoFit/>
          </a:bodyPr>
          <a:lstStyle/>
          <a:p>
            <a:pPr marL="0" lvl="5" algn="just">
              <a:lnSpc>
                <a:spcPct val="115000"/>
              </a:lnSpc>
              <a:buClr>
                <a:schemeClr val="tx1"/>
              </a:buClr>
              <a:defRPr/>
            </a:pPr>
            <a:r>
              <a:rPr lang="fr-FR" sz="1400" b="1" dirty="0" smtClean="0">
                <a:latin typeface="Arial" panose="020B0604020202020204" pitchFamily="34" charset="0"/>
                <a:ea typeface="Calibri"/>
                <a:cs typeface="Arial" panose="020B0604020202020204" pitchFamily="34" charset="0"/>
              </a:rPr>
              <a:t>Enseignements de spécialité :</a:t>
            </a:r>
          </a:p>
          <a:p>
            <a:pPr marL="263525" lvl="5" indent="-176213" algn="just">
              <a:lnSpc>
                <a:spcPct val="115000"/>
              </a:lnSpc>
              <a:buClr>
                <a:schemeClr val="tx1"/>
              </a:buClr>
              <a:buFont typeface="Arial" panose="020B0604020202020204" pitchFamily="34" charset="0"/>
              <a:buChar char="•"/>
              <a:defRPr/>
            </a:pPr>
            <a:r>
              <a:rPr lang="fr-FR" sz="1200" dirty="0" smtClean="0">
                <a:latin typeface="Arial" panose="020B0604020202020204" pitchFamily="34" charset="0"/>
                <a:ea typeface="Calibri"/>
                <a:cs typeface="Arial" panose="020B0604020202020204" pitchFamily="34" charset="0"/>
              </a:rPr>
              <a:t>Mathématiques</a:t>
            </a:r>
            <a:endParaRPr lang="fr-FR" sz="1200" dirty="0">
              <a:latin typeface="Arial" panose="020B0604020202020204" pitchFamily="34" charset="0"/>
              <a:ea typeface="Calibri"/>
              <a:cs typeface="Arial" panose="020B0604020202020204" pitchFamily="34" charset="0"/>
            </a:endParaRP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Physique-chimie</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Sciences de la Vie et de la Terre</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Sciences économiques et sociales</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Histoire géographie, géopolitique et sciences politiques</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Humanités, littérature et philosophie</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Langues, littératures et cultures étrangères et régionales</a:t>
            </a:r>
          </a:p>
          <a:p>
            <a:pPr marL="263525" lvl="5" indent="-176213" algn="just">
              <a:lnSpc>
                <a:spcPct val="115000"/>
              </a:lnSpc>
              <a:buClr>
                <a:schemeClr val="tx1"/>
              </a:buClr>
              <a:buFont typeface="Arial"/>
              <a:buNone/>
              <a:defRPr/>
            </a:pPr>
            <a:endParaRPr lang="fr-FR" sz="1200" dirty="0">
              <a:latin typeface="Arial" panose="020B0604020202020204" pitchFamily="34" charset="0"/>
              <a:ea typeface="Calibri"/>
              <a:cs typeface="Arial" panose="020B0604020202020204" pitchFamily="34" charset="0"/>
            </a:endParaRP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Numérique et sciences informatiques</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Sciences de l'ingénieur </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Littérature, langues et cultures de l’Antiquité </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Arts (arts plastiques ou musique ou théâtre ou cinéma-audiovisuel ou danse ou histoire des arts)</a:t>
            </a:r>
          </a:p>
          <a:p>
            <a:pPr marL="263525" lvl="5" indent="-176213" algn="just">
              <a:lnSpc>
                <a:spcPct val="115000"/>
              </a:lnSpc>
              <a:buClr>
                <a:schemeClr val="tx1"/>
              </a:buClr>
              <a:buFont typeface="Arial" panose="020B0604020202020204" pitchFamily="34" charset="0"/>
              <a:buChar char="•"/>
              <a:defRPr/>
            </a:pPr>
            <a:r>
              <a:rPr lang="fr-FR" sz="1200" dirty="0">
                <a:latin typeface="Arial" panose="020B0604020202020204" pitchFamily="34" charset="0"/>
                <a:ea typeface="Calibri"/>
                <a:cs typeface="Arial" panose="020B0604020202020204" pitchFamily="34" charset="0"/>
              </a:rPr>
              <a:t>Biologie écologie (dans les lycées agricoles </a:t>
            </a:r>
            <a:r>
              <a:rPr lang="fr-FR" sz="1200" dirty="0" smtClean="0">
                <a:latin typeface="Arial" panose="020B0604020202020204" pitchFamily="34" charset="0"/>
                <a:ea typeface="Calibri"/>
                <a:cs typeface="Arial" panose="020B0604020202020204" pitchFamily="34" charset="0"/>
              </a:rPr>
              <a:t>uniquement</a:t>
            </a:r>
            <a:r>
              <a:rPr lang="fr-FR" sz="1200" dirty="0">
                <a:latin typeface="Arial" panose="020B0604020202020204" pitchFamily="34" charset="0"/>
                <a:ea typeface="Calibri"/>
                <a:cs typeface="Arial" panose="020B0604020202020204" pitchFamily="34" charset="0"/>
              </a:rPr>
              <a:t>)</a:t>
            </a:r>
          </a:p>
        </p:txBody>
      </p:sp>
    </p:spTree>
    <p:extLst>
      <p:ext uri="{BB962C8B-B14F-4D97-AF65-F5344CB8AC3E}">
        <p14:creationId xmlns:p14="http://schemas.microsoft.com/office/powerpoint/2010/main" val="180968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656827"/>
          </a:xfrm>
        </p:spPr>
        <p:txBody>
          <a:bodyPr/>
          <a:lstStyle/>
          <a:p>
            <a:r>
              <a:rPr lang="fr-FR" dirty="0" smtClean="0">
                <a:solidFill>
                  <a:srgbClr val="C00000"/>
                </a:solidFill>
              </a:rPr>
              <a:t>Baccalauréat 2021</a:t>
            </a:r>
            <a:endParaRPr lang="fr-FR" dirty="0">
              <a:solidFill>
                <a:srgbClr val="C00000"/>
              </a:solidFill>
            </a:endParaRPr>
          </a:p>
        </p:txBody>
      </p:sp>
      <p:sp>
        <p:nvSpPr>
          <p:cNvPr id="4" name="Espace réservé du texte 5"/>
          <p:cNvSpPr txBox="1">
            <a:spLocks/>
          </p:cNvSpPr>
          <p:nvPr/>
        </p:nvSpPr>
        <p:spPr>
          <a:xfrm>
            <a:off x="804863" y="1471613"/>
            <a:ext cx="7881937" cy="4598987"/>
          </a:xfrm>
          <a:prstGeom prst="rect">
            <a:avLst/>
          </a:prstGeom>
        </p:spPr>
        <p:txBody>
          <a:bodyPr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a:buNone/>
              <a:defRPr/>
            </a:pPr>
            <a:endParaRPr lang="fr-FR" sz="1600" smtClean="0"/>
          </a:p>
          <a:p>
            <a:pPr>
              <a:defRPr/>
            </a:pPr>
            <a:endParaRPr lang="fr-FR" sz="1600" smtClean="0"/>
          </a:p>
          <a:p>
            <a:pPr>
              <a:defRPr/>
            </a:pPr>
            <a:endParaRPr lang="fr-FR" sz="1600" dirty="0"/>
          </a:p>
        </p:txBody>
      </p:sp>
      <p:sp>
        <p:nvSpPr>
          <p:cNvPr id="5" name="Rectangle 4"/>
          <p:cNvSpPr/>
          <p:nvPr/>
        </p:nvSpPr>
        <p:spPr>
          <a:xfrm>
            <a:off x="295275" y="1093985"/>
            <a:ext cx="1347788" cy="1828800"/>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u="sng" dirty="0">
                <a:solidFill>
                  <a:prstClr val="white"/>
                </a:solidFill>
                <a:latin typeface="Arial" panose="020B0604020202020204" pitchFamily="34" charset="0"/>
                <a:cs typeface="Arial" panose="020B0604020202020204" pitchFamily="34" charset="0"/>
              </a:rPr>
              <a:t>Pour tous :</a:t>
            </a:r>
          </a:p>
          <a:p>
            <a:pPr algn="ctr" fontAlgn="auto">
              <a:spcBef>
                <a:spcPts val="0"/>
              </a:spcBef>
              <a:spcAft>
                <a:spcPts val="0"/>
              </a:spcAft>
              <a:defRPr/>
            </a:pPr>
            <a:endParaRPr lang="fr-FR" sz="1400" dirty="0">
              <a:solidFill>
                <a:prstClr val="white"/>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FR" sz="1400" dirty="0">
                <a:solidFill>
                  <a:prstClr val="white"/>
                </a:solidFill>
                <a:latin typeface="Arial" panose="020B0604020202020204" pitchFamily="34" charset="0"/>
                <a:cs typeface="Arial" panose="020B0604020202020204" pitchFamily="34" charset="0"/>
              </a:rPr>
              <a:t>voie</a:t>
            </a:r>
          </a:p>
          <a:p>
            <a:pPr algn="ctr" fontAlgn="auto">
              <a:spcBef>
                <a:spcPts val="0"/>
              </a:spcBef>
              <a:spcAft>
                <a:spcPts val="0"/>
              </a:spcAft>
              <a:defRPr/>
            </a:pPr>
            <a:r>
              <a:rPr lang="fr-FR" sz="1400" dirty="0">
                <a:solidFill>
                  <a:prstClr val="white"/>
                </a:solidFill>
                <a:latin typeface="Arial" panose="020B0604020202020204" pitchFamily="34" charset="0"/>
                <a:cs typeface="Arial" panose="020B0604020202020204" pitchFamily="34" charset="0"/>
              </a:rPr>
              <a:t>générale</a:t>
            </a:r>
          </a:p>
          <a:p>
            <a:pPr algn="ctr" fontAlgn="auto">
              <a:spcBef>
                <a:spcPts val="0"/>
              </a:spcBef>
              <a:spcAft>
                <a:spcPts val="0"/>
              </a:spcAft>
              <a:defRPr/>
            </a:pPr>
            <a:r>
              <a:rPr lang="fr-FR" sz="1400" dirty="0">
                <a:solidFill>
                  <a:prstClr val="white"/>
                </a:solidFill>
                <a:latin typeface="Arial" panose="020B0604020202020204" pitchFamily="34" charset="0"/>
                <a:cs typeface="Arial" panose="020B0604020202020204" pitchFamily="34" charset="0"/>
              </a:rPr>
              <a:t>+</a:t>
            </a:r>
          </a:p>
          <a:p>
            <a:pPr algn="ctr" fontAlgn="auto">
              <a:spcBef>
                <a:spcPts val="0"/>
              </a:spcBef>
              <a:spcAft>
                <a:spcPts val="0"/>
              </a:spcAft>
              <a:defRPr/>
            </a:pPr>
            <a:r>
              <a:rPr lang="fr-FR" sz="1400" dirty="0">
                <a:solidFill>
                  <a:prstClr val="white"/>
                </a:solidFill>
                <a:latin typeface="Arial" panose="020B0604020202020204" pitchFamily="34" charset="0"/>
                <a:cs typeface="Arial" panose="020B0604020202020204" pitchFamily="34" charset="0"/>
              </a:rPr>
              <a:t>voie technologique</a:t>
            </a:r>
          </a:p>
        </p:txBody>
      </p:sp>
      <p:sp>
        <p:nvSpPr>
          <p:cNvPr id="6" name="Accolade ouvrante 5"/>
          <p:cNvSpPr/>
          <p:nvPr/>
        </p:nvSpPr>
        <p:spPr>
          <a:xfrm>
            <a:off x="1857375" y="1115382"/>
            <a:ext cx="238125" cy="2552700"/>
          </a:xfrm>
          <a:prstGeom prst="leftBrace">
            <a:avLst/>
          </a:prstGeom>
          <a:ln>
            <a:solidFill>
              <a:srgbClr val="95BCE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dirty="0">
              <a:solidFill>
                <a:prstClr val="black"/>
              </a:solidFill>
            </a:endParaRPr>
          </a:p>
        </p:txBody>
      </p:sp>
      <p:sp>
        <p:nvSpPr>
          <p:cNvPr id="7" name="ZoneTexte 6"/>
          <p:cNvSpPr txBox="1"/>
          <p:nvPr/>
        </p:nvSpPr>
        <p:spPr>
          <a:xfrm>
            <a:off x="2120900" y="1058232"/>
            <a:ext cx="6692900" cy="2609850"/>
          </a:xfrm>
          <a:prstGeom prst="rect">
            <a:avLst/>
          </a:prstGeom>
          <a:noFill/>
        </p:spPr>
        <p:txBody>
          <a:bodyPr>
            <a:spAutoFit/>
          </a:bodyPr>
          <a:lstStyle/>
          <a:p>
            <a:pPr marL="177800" indent="-177800" fontAlgn="auto">
              <a:spcBef>
                <a:spcPct val="20000"/>
              </a:spcBef>
              <a:spcAft>
                <a:spcPts val="0"/>
              </a:spcAft>
              <a:buClr>
                <a:srgbClr val="EE7444"/>
              </a:buClr>
              <a:buSzPct val="100000"/>
              <a:buFont typeface="Arial"/>
              <a:buChar char="■"/>
              <a:defRPr/>
            </a:pPr>
            <a:r>
              <a:rPr lang="fr-FR" sz="1600" dirty="0">
                <a:solidFill>
                  <a:prstClr val="black"/>
                </a:solidFill>
                <a:latin typeface="Arial" panose="020B0604020202020204" pitchFamily="34" charset="0"/>
                <a:ea typeface="Roboto" panose="02000000000000000000" pitchFamily="2" charset="0"/>
              </a:rPr>
              <a:t>Les épreuves terminales comptent pour 60 % de la note finale</a:t>
            </a:r>
          </a:p>
          <a:p>
            <a:pPr marL="627063" lvl="1" indent="-169863" fontAlgn="auto">
              <a:lnSpc>
                <a:spcPct val="110000"/>
              </a:lnSpc>
              <a:spcBef>
                <a:spcPct val="20000"/>
              </a:spcBef>
              <a:spcAft>
                <a:spcPts val="0"/>
              </a:spcAft>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1 épreuve anticipée </a:t>
            </a:r>
            <a:r>
              <a:rPr lang="fr-FR" sz="1200" dirty="0">
                <a:solidFill>
                  <a:prstClr val="black"/>
                </a:solidFill>
                <a:latin typeface="Arial" panose="020B0604020202020204" pitchFamily="34" charset="0"/>
                <a:ea typeface="Roboto" panose="02000000000000000000" pitchFamily="2" charset="0"/>
              </a:rPr>
              <a:t>de français en 1</a:t>
            </a:r>
            <a:r>
              <a:rPr lang="fr-FR" sz="1200" baseline="30000" dirty="0">
                <a:solidFill>
                  <a:prstClr val="black"/>
                </a:solidFill>
                <a:latin typeface="Arial" panose="020B0604020202020204" pitchFamily="34" charset="0"/>
                <a:ea typeface="Roboto" panose="02000000000000000000" pitchFamily="2" charset="0"/>
              </a:rPr>
              <a:t>re</a:t>
            </a:r>
            <a:r>
              <a:rPr lang="fr-FR" sz="1200" dirty="0">
                <a:solidFill>
                  <a:prstClr val="black"/>
                </a:solidFill>
                <a:latin typeface="Arial" panose="020B0604020202020204" pitchFamily="34" charset="0"/>
                <a:ea typeface="Roboto" panose="02000000000000000000" pitchFamily="2" charset="0"/>
              </a:rPr>
              <a:t> (écrit et oral).</a:t>
            </a:r>
          </a:p>
          <a:p>
            <a:pPr marL="627063" lvl="1" indent="-169863" fontAlgn="auto">
              <a:lnSpc>
                <a:spcPct val="110000"/>
              </a:lnSpc>
              <a:spcBef>
                <a:spcPct val="20000"/>
              </a:spcBef>
              <a:spcAft>
                <a:spcPts val="0"/>
              </a:spcAft>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4 épreuves en terminale</a:t>
            </a:r>
            <a:r>
              <a:rPr lang="fr-FR" sz="1200" dirty="0">
                <a:solidFill>
                  <a:prstClr val="black"/>
                </a:solidFill>
                <a:latin typeface="Arial" panose="020B0604020202020204" pitchFamily="34" charset="0"/>
                <a:ea typeface="Roboto" panose="02000000000000000000" pitchFamily="2" charset="0"/>
              </a:rPr>
              <a:t> : 2 épreuves de spécialité, 1 épreuve de philosophie et une épreuve orale terminale.</a:t>
            </a:r>
          </a:p>
          <a:p>
            <a:pPr marL="627063" lvl="1" indent="-169863" fontAlgn="auto">
              <a:lnSpc>
                <a:spcPct val="110000"/>
              </a:lnSpc>
              <a:spcBef>
                <a:spcPct val="20000"/>
              </a:spcBef>
              <a:spcAft>
                <a:spcPts val="0"/>
              </a:spcAft>
              <a:buClr>
                <a:srgbClr val="EE7444"/>
              </a:buClr>
              <a:buFont typeface="Arial Italic"/>
              <a:buChar char="■"/>
              <a:defRPr/>
            </a:pPr>
            <a:r>
              <a:rPr lang="fr-FR" sz="1200" dirty="0">
                <a:solidFill>
                  <a:prstClr val="black"/>
                </a:solidFill>
                <a:latin typeface="Arial" panose="020B0604020202020204" pitchFamily="34" charset="0"/>
                <a:ea typeface="Roboto" panose="02000000000000000000" pitchFamily="2" charset="0"/>
              </a:rPr>
              <a:t>Ces épreuves sont organisées sur le modèle des épreuves actuelles du baccalauréat.</a:t>
            </a:r>
          </a:p>
          <a:p>
            <a:pPr lvl="1" fontAlgn="auto">
              <a:lnSpc>
                <a:spcPct val="110000"/>
              </a:lnSpc>
              <a:spcBef>
                <a:spcPct val="20000"/>
              </a:spcBef>
              <a:spcAft>
                <a:spcPts val="0"/>
              </a:spcAft>
              <a:buClr>
                <a:srgbClr val="EE7444"/>
              </a:buClr>
              <a:defRPr/>
            </a:pPr>
            <a:endParaRPr lang="fr-FR" sz="1200" dirty="0">
              <a:solidFill>
                <a:prstClr val="black"/>
              </a:solidFill>
              <a:latin typeface="Arial" panose="020B0604020202020204" pitchFamily="34" charset="0"/>
              <a:ea typeface="Roboto" panose="02000000000000000000" pitchFamily="2" charset="0"/>
            </a:endParaRPr>
          </a:p>
          <a:p>
            <a:pPr marL="177800" indent="-177800" fontAlgn="auto">
              <a:spcBef>
                <a:spcPct val="20000"/>
              </a:spcBef>
              <a:spcAft>
                <a:spcPts val="0"/>
              </a:spcAft>
              <a:buClr>
                <a:srgbClr val="EE7444"/>
              </a:buClr>
              <a:buSzPct val="100000"/>
              <a:buFont typeface="Arial"/>
              <a:buChar char="■"/>
              <a:defRPr/>
            </a:pPr>
            <a:r>
              <a:rPr lang="fr-FR" sz="1600" dirty="0">
                <a:solidFill>
                  <a:prstClr val="black"/>
                </a:solidFill>
                <a:latin typeface="Arial" panose="020B0604020202020204" pitchFamily="34" charset="0"/>
                <a:ea typeface="Roboto" panose="02000000000000000000" pitchFamily="2" charset="0"/>
              </a:rPr>
              <a:t>Le contrôle continu représente 40% de la note finale</a:t>
            </a:r>
          </a:p>
          <a:p>
            <a:pPr marL="627063" lvl="1" indent="-169863" fontAlgn="auto">
              <a:spcBef>
                <a:spcPct val="20000"/>
              </a:spcBef>
              <a:spcAft>
                <a:spcPts val="0"/>
              </a:spcAft>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10 % pour la prise en compte des bulletins </a:t>
            </a:r>
            <a:r>
              <a:rPr lang="fr-FR" sz="1200" dirty="0">
                <a:solidFill>
                  <a:prstClr val="black"/>
                </a:solidFill>
                <a:latin typeface="Arial" panose="020B0604020202020204" pitchFamily="34" charset="0"/>
                <a:ea typeface="Roboto" panose="02000000000000000000" pitchFamily="2" charset="0"/>
              </a:rPr>
              <a:t>de 1</a:t>
            </a:r>
            <a:r>
              <a:rPr lang="fr-FR" sz="1200" baseline="30000" dirty="0">
                <a:solidFill>
                  <a:prstClr val="black"/>
                </a:solidFill>
                <a:latin typeface="Arial" panose="020B0604020202020204" pitchFamily="34" charset="0"/>
                <a:ea typeface="Roboto" panose="02000000000000000000" pitchFamily="2" charset="0"/>
              </a:rPr>
              <a:t>re</a:t>
            </a:r>
            <a:r>
              <a:rPr lang="fr-FR" sz="1200" dirty="0">
                <a:solidFill>
                  <a:prstClr val="black"/>
                </a:solidFill>
                <a:latin typeface="Arial" panose="020B0604020202020204" pitchFamily="34" charset="0"/>
                <a:ea typeface="Roboto" panose="02000000000000000000" pitchFamily="2" charset="0"/>
              </a:rPr>
              <a:t> et de terminale dans l’ensemble des enseignements pour encourager la régularité du travail des élèves.</a:t>
            </a:r>
          </a:p>
          <a:p>
            <a:pPr marL="627063" lvl="1" indent="-169863" fontAlgn="auto">
              <a:spcBef>
                <a:spcPct val="20000"/>
              </a:spcBef>
              <a:spcAft>
                <a:spcPts val="0"/>
              </a:spcAft>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30 % pour des épreuves communes </a:t>
            </a:r>
            <a:r>
              <a:rPr lang="fr-FR" sz="1200" dirty="0">
                <a:solidFill>
                  <a:prstClr val="black"/>
                </a:solidFill>
                <a:latin typeface="Arial" panose="020B0604020202020204" pitchFamily="34" charset="0"/>
                <a:ea typeface="Roboto" panose="02000000000000000000" pitchFamily="2" charset="0"/>
              </a:rPr>
              <a:t>de contrôle continu organisées pendant les années de 1</a:t>
            </a:r>
            <a:r>
              <a:rPr lang="fr-FR" sz="1200" baseline="30000" dirty="0">
                <a:solidFill>
                  <a:prstClr val="black"/>
                </a:solidFill>
                <a:latin typeface="Arial" panose="020B0604020202020204" pitchFamily="34" charset="0"/>
                <a:ea typeface="Roboto" panose="02000000000000000000" pitchFamily="2" charset="0"/>
              </a:rPr>
              <a:t>re</a:t>
            </a:r>
            <a:r>
              <a:rPr lang="fr-FR" sz="1200" dirty="0">
                <a:solidFill>
                  <a:prstClr val="black"/>
                </a:solidFill>
                <a:latin typeface="Arial" panose="020B0604020202020204" pitchFamily="34" charset="0"/>
                <a:ea typeface="Roboto" panose="02000000000000000000" pitchFamily="2" charset="0"/>
              </a:rPr>
              <a:t> et de terminale afin de valoriser le travail des lycéens. </a:t>
            </a:r>
          </a:p>
        </p:txBody>
      </p:sp>
      <p:sp>
        <p:nvSpPr>
          <p:cNvPr id="8" name="Espace réservé du contenu 2"/>
          <p:cNvSpPr txBox="1">
            <a:spLocks/>
          </p:cNvSpPr>
          <p:nvPr/>
        </p:nvSpPr>
        <p:spPr bwMode="auto">
          <a:xfrm>
            <a:off x="312737" y="3936803"/>
            <a:ext cx="8518525" cy="1155700"/>
          </a:xfrm>
          <a:prstGeom prst="rect">
            <a:avLst/>
          </a:prstGeom>
          <a:solidFill>
            <a:schemeClr val="accent2">
              <a:lumMod val="20000"/>
              <a:lumOff val="80000"/>
            </a:schemeClr>
          </a:solidFill>
          <a:ln>
            <a:noFill/>
          </a:ln>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E7444"/>
              </a:buClr>
              <a:buFont typeface="Arial"/>
              <a:buNone/>
              <a:defRPr/>
            </a:pPr>
            <a:r>
              <a:rPr lang="fr-FR" sz="1400" b="1" dirty="0" smtClean="0">
                <a:solidFill>
                  <a:prstClr val="black"/>
                </a:solidFill>
              </a:rPr>
              <a:t>Les épreuves de rattrapage :</a:t>
            </a:r>
          </a:p>
          <a:p>
            <a:pPr marL="177800" lvl="1" indent="0">
              <a:buClr>
                <a:srgbClr val="EE7444"/>
              </a:buClr>
              <a:buFont typeface="Arial Italic"/>
              <a:buNone/>
              <a:defRPr/>
            </a:pPr>
            <a:r>
              <a:rPr lang="fr-FR" sz="1600" dirty="0" smtClean="0">
                <a:solidFill>
                  <a:prstClr val="black"/>
                </a:solidFill>
              </a:rPr>
              <a:t>Un élève ayant obtenu une note supérieure ou égale à 8 et inférieure à 10 au baccalauréat peut se présenter aux épreuves de rattrapage : deux épreuves orales, dans les disciplines des épreuves finales écrites (français, philosophie, ou enseignements de spécialité).</a:t>
            </a:r>
          </a:p>
        </p:txBody>
      </p:sp>
    </p:spTree>
    <p:extLst>
      <p:ext uri="{BB962C8B-B14F-4D97-AF65-F5344CB8AC3E}">
        <p14:creationId xmlns:p14="http://schemas.microsoft.com/office/powerpoint/2010/main" val="3609216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43216"/>
            <a:ext cx="7886700" cy="994172"/>
          </a:xfrm>
        </p:spPr>
        <p:txBody>
          <a:bodyPr/>
          <a:lstStyle/>
          <a:p>
            <a:r>
              <a:rPr lang="fr-FR" dirty="0" smtClean="0">
                <a:solidFill>
                  <a:srgbClr val="C00000"/>
                </a:solidFill>
              </a:rPr>
              <a:t>La classe de seconde : lien avec le cycle 4</a:t>
            </a:r>
            <a:endParaRPr lang="fr-FR" dirty="0">
              <a:solidFill>
                <a:srgbClr val="C00000"/>
              </a:solidFill>
            </a:endParaRPr>
          </a:p>
        </p:txBody>
      </p:sp>
      <p:sp>
        <p:nvSpPr>
          <p:cNvPr id="3" name="Espace réservé du contenu 2"/>
          <p:cNvSpPr>
            <a:spLocks noGrp="1"/>
          </p:cNvSpPr>
          <p:nvPr>
            <p:ph idx="1"/>
          </p:nvPr>
        </p:nvSpPr>
        <p:spPr>
          <a:xfrm>
            <a:off x="628650" y="1033153"/>
            <a:ext cx="7886700" cy="3599570"/>
          </a:xfrm>
        </p:spPr>
        <p:txBody>
          <a:bodyPr>
            <a:normAutofit fontScale="85000" lnSpcReduction="10000"/>
          </a:bodyPr>
          <a:lstStyle/>
          <a:p>
            <a:r>
              <a:rPr lang="fr-FR" dirty="0" smtClean="0"/>
              <a:t>Nombres et calculs : les identités remarquables, les propriétés de la racine carrée, les propriétés sur les inégalités et les inéquations, fractions irréductibles</a:t>
            </a:r>
          </a:p>
          <a:p>
            <a:r>
              <a:rPr lang="fr-FR" dirty="0" smtClean="0"/>
              <a:t>Géométrie : les vecteurs en lien avec la translation, les relations trigonométriques</a:t>
            </a:r>
          </a:p>
          <a:p>
            <a:r>
              <a:rPr lang="fr-FR" dirty="0" smtClean="0"/>
              <a:t>Fonctions : recherche d’images et d’antécédent (graphique ou algébrique), programme de calcul d’images en Scratch puis en Python, étude de la fonction racine carrée et de la fonction cube, fonction affine et taux d’accroissement</a:t>
            </a:r>
          </a:p>
          <a:p>
            <a:r>
              <a:rPr lang="fr-FR" dirty="0" smtClean="0"/>
              <a:t>Statistiques et probabilités : utilisation d’arbres de dénombrement pour des expériences à deux épreuves</a:t>
            </a:r>
          </a:p>
          <a:p>
            <a:r>
              <a:rPr lang="fr-FR" dirty="0" smtClean="0"/>
              <a:t>Algorithmique et programmation : variable, boucle, instruction conditionnelle</a:t>
            </a:r>
          </a:p>
          <a:p>
            <a:pPr marL="0" indent="0">
              <a:buNone/>
            </a:pPr>
            <a:r>
              <a:rPr lang="fr-FR" dirty="0"/>
              <a:t>L</a:t>
            </a:r>
            <a:r>
              <a:rPr lang="fr-FR" dirty="0" smtClean="0"/>
              <a:t>es liaisons collège-lycée peuvent faciliter cette connaissance réciproque des programmes et des pratiques.</a:t>
            </a:r>
            <a:endParaRPr lang="fr-FR" dirty="0"/>
          </a:p>
        </p:txBody>
      </p:sp>
    </p:spTree>
    <p:extLst>
      <p:ext uri="{BB962C8B-B14F-4D97-AF65-F5344CB8AC3E}">
        <p14:creationId xmlns:p14="http://schemas.microsoft.com/office/powerpoint/2010/main" val="1685040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781" y="265510"/>
            <a:ext cx="7544257" cy="847725"/>
          </a:xfrm>
        </p:spPr>
        <p:txBody>
          <a:bodyPr>
            <a:noAutofit/>
          </a:bodyPr>
          <a:lstStyle/>
          <a:p>
            <a:pPr>
              <a:defRPr/>
            </a:pPr>
            <a:r>
              <a:rPr lang="fr-FR" sz="3600" dirty="0" smtClean="0">
                <a:solidFill>
                  <a:srgbClr val="C00000"/>
                </a:solidFill>
              </a:rPr>
              <a:t>Voie technologique : les enseignements</a:t>
            </a:r>
            <a:endParaRPr lang="fr-FR" sz="3600" dirty="0">
              <a:solidFill>
                <a:srgbClr val="C00000"/>
              </a:solidFill>
            </a:endParaRPr>
          </a:p>
        </p:txBody>
      </p:sp>
      <p:sp>
        <p:nvSpPr>
          <p:cNvPr id="18435"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66B5B7-897A-4BEE-9DD6-194E57460280}" type="slidenum">
              <a:rPr lang="fr-FR" altLang="fr-FR">
                <a:solidFill>
                  <a:srgbClr val="404040"/>
                </a:solidFill>
                <a:latin typeface="Arial" panose="020B0604020202020204" pitchFamily="34" charset="0"/>
              </a:rPr>
              <a:pPr eaLnBrk="1" hangingPunct="1"/>
              <a:t>50</a:t>
            </a:fld>
            <a:endParaRPr lang="fr-FR" altLang="fr-FR">
              <a:solidFill>
                <a:srgbClr val="404040"/>
              </a:solidFill>
              <a:latin typeface="Arial" panose="020B0604020202020204" pitchFamily="34" charset="0"/>
            </a:endParaRPr>
          </a:p>
        </p:txBody>
      </p:sp>
      <p:sp>
        <p:nvSpPr>
          <p:cNvPr id="5" name="ZoneTexte 4"/>
          <p:cNvSpPr txBox="1"/>
          <p:nvPr/>
        </p:nvSpPr>
        <p:spPr>
          <a:xfrm>
            <a:off x="283792" y="973128"/>
            <a:ext cx="3474015" cy="2930033"/>
          </a:xfrm>
          <a:prstGeom prst="rect">
            <a:avLst/>
          </a:prstGeom>
          <a:noFill/>
        </p:spPr>
        <p:txBody>
          <a:bodyPr wrap="square">
            <a:spAutoFit/>
          </a:bodyPr>
          <a:lstStyle>
            <a:defPPr>
              <a:defRPr lang="fr-FR"/>
            </a:defPPr>
            <a:lvl1pPr marL="177800" lvl="0" indent="-17780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177800" lvl="1" indent="-17780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marL="0" indent="0" algn="l" fontAlgn="base">
              <a:spcAft>
                <a:spcPct val="0"/>
              </a:spcAft>
            </a:pPr>
            <a:r>
              <a:rPr lang="fr-FR" altLang="fr-FR" dirty="0" smtClean="0"/>
              <a:t>Enseignements </a:t>
            </a:r>
            <a:r>
              <a:rPr lang="fr-FR" altLang="fr-FR" dirty="0"/>
              <a:t>communs :</a:t>
            </a:r>
          </a:p>
          <a:p>
            <a:pPr lvl="1" fontAlgn="base">
              <a:spcAft>
                <a:spcPct val="0"/>
              </a:spcAft>
            </a:pPr>
            <a:r>
              <a:rPr lang="fr-FR" altLang="fr-FR" dirty="0"/>
              <a:t>Français (en première) : 3h</a:t>
            </a:r>
          </a:p>
          <a:p>
            <a:pPr lvl="1" fontAlgn="base">
              <a:spcAft>
                <a:spcPct val="0"/>
              </a:spcAft>
            </a:pPr>
            <a:r>
              <a:rPr lang="fr-FR" altLang="fr-FR" dirty="0"/>
              <a:t>Philosophie (en terminale) : 2h</a:t>
            </a:r>
          </a:p>
          <a:p>
            <a:pPr lvl="1" fontAlgn="base">
              <a:spcAft>
                <a:spcPct val="0"/>
              </a:spcAft>
            </a:pPr>
            <a:r>
              <a:rPr lang="fr-FR" altLang="fr-FR" dirty="0"/>
              <a:t>Histoire Géographie : 1h30</a:t>
            </a:r>
          </a:p>
          <a:p>
            <a:pPr lvl="1" fontAlgn="base">
              <a:spcAft>
                <a:spcPct val="0"/>
              </a:spcAft>
            </a:pPr>
            <a:r>
              <a:rPr lang="fr-FR" altLang="fr-FR" dirty="0"/>
              <a:t>Langues vivantes (A et B) : 4h</a:t>
            </a:r>
          </a:p>
          <a:p>
            <a:pPr lvl="1" fontAlgn="base">
              <a:spcAft>
                <a:spcPct val="0"/>
              </a:spcAft>
            </a:pPr>
            <a:r>
              <a:rPr lang="fr-FR" altLang="fr-FR" dirty="0"/>
              <a:t>Education physique et sportive : 2h</a:t>
            </a:r>
          </a:p>
          <a:p>
            <a:pPr lvl="1" fontAlgn="base">
              <a:spcAft>
                <a:spcPct val="0"/>
              </a:spcAft>
            </a:pPr>
            <a:r>
              <a:rPr lang="fr-FR" altLang="fr-FR" dirty="0"/>
              <a:t>Mathématiques : 3h</a:t>
            </a:r>
          </a:p>
          <a:p>
            <a:pPr lvl="1" fontAlgn="base">
              <a:spcAft>
                <a:spcPct val="0"/>
              </a:spcAft>
            </a:pPr>
            <a:r>
              <a:rPr lang="fr-FR" altLang="fr-FR" dirty="0"/>
              <a:t>Enseignement moral et civique : 18h30 sur l’année</a:t>
            </a:r>
            <a:endParaRPr lang="fr-FR" sz="1200" dirty="0"/>
          </a:p>
        </p:txBody>
      </p:sp>
      <p:sp>
        <p:nvSpPr>
          <p:cNvPr id="8" name="ZoneTexte 7"/>
          <p:cNvSpPr txBox="1"/>
          <p:nvPr/>
        </p:nvSpPr>
        <p:spPr>
          <a:xfrm>
            <a:off x="3867459" y="1017022"/>
            <a:ext cx="5099905" cy="3730252"/>
          </a:xfrm>
          <a:prstGeom prst="rect">
            <a:avLst/>
          </a:prstGeom>
          <a:noFill/>
        </p:spPr>
        <p:txBody>
          <a:bodyPr wrap="square">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algn="l">
              <a:defRPr/>
            </a:pPr>
            <a:r>
              <a:rPr lang="fr-FR" dirty="0" smtClean="0"/>
              <a:t>Enseignements de spécialité :</a:t>
            </a:r>
            <a:endParaRPr lang="fr-FR" dirty="0"/>
          </a:p>
          <a:p>
            <a:pPr marL="133350" lvl="1" indent="-133350">
              <a:defRPr/>
            </a:pPr>
            <a:r>
              <a:rPr lang="fr-FR" sz="1400" dirty="0"/>
              <a:t>ST2S : Sciences et technologies de la santé et du social</a:t>
            </a:r>
          </a:p>
          <a:p>
            <a:pPr marL="133350" lvl="1" indent="-133350">
              <a:defRPr/>
            </a:pPr>
            <a:r>
              <a:rPr lang="fr-FR" sz="1400" dirty="0"/>
              <a:t>STL : Sciences et technologies de laboratoire</a:t>
            </a:r>
          </a:p>
          <a:p>
            <a:pPr marL="133350" lvl="1" indent="-133350">
              <a:defRPr/>
            </a:pPr>
            <a:r>
              <a:rPr lang="fr-FR" sz="1400" dirty="0"/>
              <a:t>STD2A : Sciences et technologies du design et des arts appliqués</a:t>
            </a:r>
          </a:p>
          <a:p>
            <a:pPr marL="133350" lvl="1" indent="-133350">
              <a:defRPr/>
            </a:pPr>
            <a:r>
              <a:rPr lang="fr-FR" sz="1400" dirty="0"/>
              <a:t>STI2D : Sciences et technologies de l’industrie et du développement durable</a:t>
            </a:r>
          </a:p>
          <a:p>
            <a:pPr marL="133350" lvl="1" indent="-133350">
              <a:defRPr/>
            </a:pPr>
            <a:r>
              <a:rPr lang="fr-FR" sz="1400" dirty="0"/>
              <a:t>STMG : Sciences et technologies du management et de la gestion</a:t>
            </a:r>
          </a:p>
          <a:p>
            <a:pPr marL="133350" lvl="1" indent="-133350">
              <a:defRPr/>
            </a:pPr>
            <a:r>
              <a:rPr lang="fr-FR" sz="1400" dirty="0"/>
              <a:t>STHR : Sciences et technologies de l’hôtellerie et de la restauration</a:t>
            </a:r>
          </a:p>
          <a:p>
            <a:pPr marL="133350" lvl="1" indent="-133350">
              <a:defRPr/>
            </a:pPr>
            <a:r>
              <a:rPr lang="fr-FR" sz="1400" dirty="0"/>
              <a:t>S2TMD : Sciences et techniques du théâtre, de la musique et de la danse</a:t>
            </a:r>
          </a:p>
          <a:p>
            <a:pPr marL="133350" lvl="1" indent="-133350">
              <a:defRPr/>
            </a:pPr>
            <a:r>
              <a:rPr lang="fr-FR" sz="1400" dirty="0"/>
              <a:t>STAV : Sciences et technologies de l’agronomie et du vivant (dans les lycées agricoles uniquement)</a:t>
            </a:r>
          </a:p>
        </p:txBody>
      </p:sp>
    </p:spTree>
    <p:extLst>
      <p:ext uri="{BB962C8B-B14F-4D97-AF65-F5344CB8AC3E}">
        <p14:creationId xmlns:p14="http://schemas.microsoft.com/office/powerpoint/2010/main" val="2591486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665608"/>
          </a:xfrm>
        </p:spPr>
        <p:txBody>
          <a:bodyPr>
            <a:normAutofit/>
          </a:bodyPr>
          <a:lstStyle/>
          <a:p>
            <a:r>
              <a:rPr lang="fr-FR" sz="3600" dirty="0" smtClean="0">
                <a:solidFill>
                  <a:srgbClr val="C00000"/>
                </a:solidFill>
              </a:rPr>
              <a:t>Contrôle continu</a:t>
            </a:r>
            <a:endParaRPr lang="fr-FR" sz="3600" dirty="0">
              <a:solidFill>
                <a:srgbClr val="C00000"/>
              </a:solidFill>
            </a:endParaRPr>
          </a:p>
        </p:txBody>
      </p:sp>
      <p:sp>
        <p:nvSpPr>
          <p:cNvPr id="3" name="Espace réservé du contenu 2"/>
          <p:cNvSpPr>
            <a:spLocks noGrp="1"/>
          </p:cNvSpPr>
          <p:nvPr>
            <p:ph idx="1"/>
          </p:nvPr>
        </p:nvSpPr>
        <p:spPr>
          <a:xfrm>
            <a:off x="338203" y="1077238"/>
            <a:ext cx="8542749" cy="3933173"/>
          </a:xfrm>
        </p:spPr>
        <p:txBody>
          <a:bodyPr>
            <a:normAutofit/>
          </a:bodyPr>
          <a:lstStyle/>
          <a:p>
            <a:pPr marL="0" indent="0">
              <a:buFont typeface="Arial"/>
              <a:buNone/>
              <a:defRPr/>
            </a:pPr>
            <a:r>
              <a:rPr lang="fr-FR" dirty="0"/>
              <a:t>Le contrôle continu compte pour </a:t>
            </a:r>
            <a:r>
              <a:rPr lang="fr-FR" b="1" dirty="0"/>
              <a:t>40%</a:t>
            </a:r>
            <a:r>
              <a:rPr lang="fr-FR" dirty="0"/>
              <a:t> dans la note finale du baccalauréat avec deux types d’évaluation </a:t>
            </a:r>
            <a:r>
              <a:rPr lang="fr-FR" dirty="0" smtClean="0"/>
              <a:t>:</a:t>
            </a:r>
            <a:endParaRPr lang="fr-FR" dirty="0"/>
          </a:p>
          <a:p>
            <a:pPr>
              <a:defRPr/>
            </a:pPr>
            <a:r>
              <a:rPr lang="fr-FR" dirty="0"/>
              <a:t>Des épreuves communes de contrôle continu qui représentent </a:t>
            </a:r>
            <a:r>
              <a:rPr lang="fr-FR" b="1" dirty="0"/>
              <a:t>30%</a:t>
            </a:r>
            <a:r>
              <a:rPr lang="fr-FR" dirty="0"/>
              <a:t> de la note finale du baccalauréat et sont organisées en première et en terminale</a:t>
            </a:r>
          </a:p>
          <a:p>
            <a:pPr lvl="1">
              <a:defRPr/>
            </a:pPr>
            <a:r>
              <a:rPr lang="fr-FR" sz="1500" dirty="0"/>
              <a:t>Elles sont organisées en trois séquences, sur le modèle des « bacs blancs » actuels :</a:t>
            </a:r>
          </a:p>
          <a:p>
            <a:pPr marL="912813" lvl="2" indent="-285750">
              <a:defRPr/>
            </a:pPr>
            <a:r>
              <a:rPr lang="fr-FR" dirty="0"/>
              <a:t>Deux séquences d’épreuves lors des deuxième et troisième trimestres de la classe de 1</a:t>
            </a:r>
            <a:r>
              <a:rPr lang="fr-FR" baseline="30000" dirty="0"/>
              <a:t>re</a:t>
            </a:r>
            <a:endParaRPr lang="fr-FR" dirty="0"/>
          </a:p>
          <a:p>
            <a:pPr marL="912813" lvl="2" indent="-285750">
              <a:defRPr/>
            </a:pPr>
            <a:r>
              <a:rPr lang="fr-FR" dirty="0"/>
              <a:t>Une séquence d’épreuves au cours du deuxième trimestre de la classe de terminale.</a:t>
            </a:r>
          </a:p>
          <a:p>
            <a:pPr lvl="1">
              <a:defRPr/>
            </a:pPr>
            <a:r>
              <a:rPr lang="fr-FR" sz="1500" dirty="0"/>
              <a:t>Elles portent sur les enseignements communs qui ne font pas l’objet d’une épreuve terminale. </a:t>
            </a:r>
          </a:p>
          <a:p>
            <a:pPr lvl="1">
              <a:defRPr/>
            </a:pPr>
            <a:r>
              <a:rPr lang="fr-FR" sz="1500" dirty="0">
                <a:solidFill>
                  <a:prstClr val="black"/>
                </a:solidFill>
              </a:rPr>
              <a:t>Elles sont organisées dans chaque lycée. Les sujets sont sélectionnés dans une banque nationale numérique, afin de garantir l’équité entre tous les établissements. </a:t>
            </a:r>
            <a:r>
              <a:rPr lang="fr-FR" sz="1500" dirty="0"/>
              <a:t>Les copies sont </a:t>
            </a:r>
            <a:r>
              <a:rPr lang="fr-FR" sz="1500" dirty="0" err="1"/>
              <a:t>anonymées</a:t>
            </a:r>
            <a:r>
              <a:rPr lang="fr-FR" sz="1500" dirty="0"/>
              <a:t> et corrigées par d’autres professeurs que ceux de l’élève</a:t>
            </a:r>
            <a:r>
              <a:rPr lang="fr-FR" sz="1500" dirty="0" smtClean="0"/>
              <a:t>.</a:t>
            </a:r>
            <a:endParaRPr lang="fr-FR" sz="1500" dirty="0">
              <a:solidFill>
                <a:prstClr val="black"/>
              </a:solidFill>
            </a:endParaRPr>
          </a:p>
          <a:p>
            <a:pPr>
              <a:defRPr/>
            </a:pPr>
            <a:r>
              <a:rPr lang="fr-FR" dirty="0"/>
              <a:t>Les notes des bulletins scolaires de première et de terminale compteront pour l’obtention du baccalauréat, à hauteur de </a:t>
            </a:r>
            <a:r>
              <a:rPr lang="fr-FR" b="1" dirty="0" smtClean="0"/>
              <a:t>10%</a:t>
            </a:r>
            <a:endParaRPr lang="fr-FR" dirty="0"/>
          </a:p>
        </p:txBody>
      </p:sp>
    </p:spTree>
    <p:extLst>
      <p:ext uri="{BB962C8B-B14F-4D97-AF65-F5344CB8AC3E}">
        <p14:creationId xmlns:p14="http://schemas.microsoft.com/office/powerpoint/2010/main" val="25152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53851" y="172161"/>
            <a:ext cx="5224039" cy="4850776"/>
          </a:xfrm>
          <a:prstGeom prst="rect">
            <a:avLst/>
          </a:prstGeom>
        </p:spPr>
      </p:pic>
    </p:spTree>
    <p:extLst>
      <p:ext uri="{BB962C8B-B14F-4D97-AF65-F5344CB8AC3E}">
        <p14:creationId xmlns:p14="http://schemas.microsoft.com/office/powerpoint/2010/main" val="281269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51" y="190717"/>
            <a:ext cx="8202199" cy="994172"/>
          </a:xfrm>
        </p:spPr>
        <p:txBody>
          <a:bodyPr>
            <a:noAutofit/>
          </a:bodyPr>
          <a:lstStyle/>
          <a:p>
            <a:pPr algn="ctr"/>
            <a:r>
              <a:rPr lang="fr-FR" sz="3200" dirty="0">
                <a:solidFill>
                  <a:srgbClr val="C00000"/>
                </a:solidFill>
              </a:rPr>
              <a:t>La classe de seconde et les classes de première : </a:t>
            </a:r>
            <a:r>
              <a:rPr lang="fr-FR" dirty="0">
                <a:solidFill>
                  <a:srgbClr val="C00000"/>
                </a:solidFill>
              </a:rPr>
              <a:t>place de l’oral</a:t>
            </a:r>
          </a:p>
        </p:txBody>
      </p:sp>
      <p:sp>
        <p:nvSpPr>
          <p:cNvPr id="3" name="Espace réservé du contenu 2"/>
          <p:cNvSpPr>
            <a:spLocks noGrp="1"/>
          </p:cNvSpPr>
          <p:nvPr>
            <p:ph idx="1"/>
          </p:nvPr>
        </p:nvSpPr>
        <p:spPr/>
        <p:txBody>
          <a:bodyPr>
            <a:normAutofit/>
          </a:bodyPr>
          <a:lstStyle/>
          <a:p>
            <a:r>
              <a:rPr lang="fr-FR" dirty="0" smtClean="0"/>
              <a:t>Reformulation d’un énoncé ou d’un raisonnement</a:t>
            </a:r>
          </a:p>
          <a:p>
            <a:r>
              <a:rPr lang="fr-FR" dirty="0" smtClean="0"/>
              <a:t>Construction des notions</a:t>
            </a:r>
          </a:p>
          <a:p>
            <a:pPr marL="0" indent="0">
              <a:buNone/>
            </a:pPr>
            <a:r>
              <a:rPr lang="fr-FR" dirty="0" smtClean="0"/>
              <a:t>Mais aussi :</a:t>
            </a:r>
          </a:p>
          <a:p>
            <a:r>
              <a:rPr lang="fr-FR" dirty="0"/>
              <a:t>Corrections </a:t>
            </a:r>
            <a:r>
              <a:rPr lang="fr-FR" dirty="0" smtClean="0"/>
              <a:t>d’exercices</a:t>
            </a:r>
          </a:p>
          <a:p>
            <a:r>
              <a:rPr lang="fr-FR" dirty="0" smtClean="0"/>
              <a:t>Echanges en travaux de groupes</a:t>
            </a:r>
          </a:p>
          <a:p>
            <a:r>
              <a:rPr lang="fr-FR" dirty="0" smtClean="0"/>
              <a:t>Retours de travaux de groupes</a:t>
            </a:r>
          </a:p>
          <a:p>
            <a:r>
              <a:rPr lang="fr-FR" dirty="0" smtClean="0"/>
              <a:t>Exposés (individuels ou en groupes)</a:t>
            </a:r>
          </a:p>
          <a:p>
            <a:pPr marL="0" indent="0">
              <a:buNone/>
            </a:pPr>
            <a:r>
              <a:rPr lang="fr-FR" dirty="0" smtClean="0"/>
              <a:t>Et pour certains, préparation de l’oral du baccalauréat.</a:t>
            </a:r>
            <a:endParaRPr lang="fr-FR" dirty="0"/>
          </a:p>
        </p:txBody>
      </p:sp>
    </p:spTree>
    <p:extLst>
      <p:ext uri="{BB962C8B-B14F-4D97-AF65-F5344CB8AC3E}">
        <p14:creationId xmlns:p14="http://schemas.microsoft.com/office/powerpoint/2010/main" val="250543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Oral : quelques exemples de modalités</a:t>
            </a:r>
            <a:endParaRPr lang="fr-FR" dirty="0">
              <a:solidFill>
                <a:srgbClr val="C00000"/>
              </a:solidFill>
            </a:endParaRPr>
          </a:p>
        </p:txBody>
      </p:sp>
      <p:sp>
        <p:nvSpPr>
          <p:cNvPr id="3" name="Espace réservé du contenu 2"/>
          <p:cNvSpPr>
            <a:spLocks noGrp="1"/>
          </p:cNvSpPr>
          <p:nvPr>
            <p:ph idx="1"/>
          </p:nvPr>
        </p:nvSpPr>
        <p:spPr>
          <a:xfrm>
            <a:off x="380010" y="1114816"/>
            <a:ext cx="8383980" cy="3770335"/>
          </a:xfrm>
        </p:spPr>
        <p:txBody>
          <a:bodyPr>
            <a:normAutofit fontScale="92500"/>
          </a:bodyPr>
          <a:lstStyle/>
          <a:p>
            <a:r>
              <a:rPr lang="fr-FR" dirty="0" err="1" smtClean="0"/>
              <a:t>Visualiseur</a:t>
            </a:r>
            <a:r>
              <a:rPr lang="fr-FR" dirty="0" smtClean="0"/>
              <a:t> pour les corrections d’exercices : l’élève doit commenter son travail tout en réagissant aux commentaires du professeur ou des autres élèves</a:t>
            </a:r>
          </a:p>
          <a:p>
            <a:r>
              <a:rPr lang="fr-FR" dirty="0" smtClean="0"/>
              <a:t>Activités mentales avec correction orale immédiate</a:t>
            </a:r>
          </a:p>
          <a:p>
            <a:r>
              <a:rPr lang="fr-FR" dirty="0" smtClean="0"/>
              <a:t>Travaux de groupes sur un temps court, sur des petits problèmes un peu ouverts et en fin de séance, avec restitution écrite sous forme de fiche mais aussi orale, éventuellement la séance suivante</a:t>
            </a:r>
          </a:p>
          <a:p>
            <a:r>
              <a:rPr lang="fr-FR" dirty="0" smtClean="0"/>
              <a:t>Exposés : répartir par binômes ou triplettes et dès le début de l’année les points d’histoire des mathématiques</a:t>
            </a:r>
          </a:p>
          <a:p>
            <a:r>
              <a:rPr lang="fr-FR" dirty="0" smtClean="0"/>
              <a:t>Utilisations appropriées d’outils informatiques (reprenant les expérimentations d’épreuves pratiques)</a:t>
            </a:r>
          </a:p>
          <a:p>
            <a:r>
              <a:rPr lang="fr-FR" dirty="0" smtClean="0"/>
              <a:t>L’élève interroge un camarade sur le cours ou sur un exercice (mais doit être capable d’y répondre)</a:t>
            </a:r>
            <a:endParaRPr lang="fr-FR" dirty="0"/>
          </a:p>
        </p:txBody>
      </p:sp>
    </p:spTree>
    <p:extLst>
      <p:ext uri="{BB962C8B-B14F-4D97-AF65-F5344CB8AC3E}">
        <p14:creationId xmlns:p14="http://schemas.microsoft.com/office/powerpoint/2010/main" val="353482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0000"/>
                </a:solidFill>
              </a:rPr>
              <a:t>Oral : une grille de compétences pour l’évaluation</a:t>
            </a:r>
            <a:endParaRPr lang="fr-FR" dirty="0">
              <a:solidFill>
                <a:srgbClr val="C00000"/>
              </a:solidFill>
            </a:endParaRPr>
          </a:p>
        </p:txBody>
      </p:sp>
      <p:sp>
        <p:nvSpPr>
          <p:cNvPr id="3" name="Espace réservé du contenu 2"/>
          <p:cNvSpPr>
            <a:spLocks noGrp="1"/>
          </p:cNvSpPr>
          <p:nvPr>
            <p:ph idx="1"/>
          </p:nvPr>
        </p:nvSpPr>
        <p:spPr/>
        <p:txBody>
          <a:bodyPr/>
          <a:lstStyle/>
          <a:p>
            <a:r>
              <a:rPr lang="fr-FR" dirty="0" smtClean="0"/>
              <a:t>Une évaluation à mettre en place en début d’année pour toute prestation orale</a:t>
            </a:r>
          </a:p>
          <a:p>
            <a:r>
              <a:rPr lang="fr-FR" dirty="0" smtClean="0"/>
              <a:t>Une évaluation comportant les 6 compétences mathématiques plus celle de la connaissance du cours </a:t>
            </a:r>
          </a:p>
          <a:p>
            <a:r>
              <a:rPr lang="fr-FR" dirty="0" smtClean="0"/>
              <a:t>Une évaluation à expliciter en début d’année auprès des élèves</a:t>
            </a:r>
          </a:p>
          <a:p>
            <a:r>
              <a:rPr lang="fr-FR" dirty="0" smtClean="0"/>
              <a:t>Une évaluation pouvant prendre aussi en considération l’utilisation d’outils informatiques (tableur, </a:t>
            </a:r>
            <a:r>
              <a:rPr lang="fr-FR" dirty="0" err="1" smtClean="0"/>
              <a:t>Geogebra</a:t>
            </a:r>
            <a:r>
              <a:rPr lang="fr-FR" dirty="0" smtClean="0"/>
              <a:t>, programmation Python…)</a:t>
            </a:r>
            <a:endParaRPr lang="fr-FR" dirty="0"/>
          </a:p>
        </p:txBody>
      </p:sp>
    </p:spTree>
    <p:extLst>
      <p:ext uri="{BB962C8B-B14F-4D97-AF65-F5344CB8AC3E}">
        <p14:creationId xmlns:p14="http://schemas.microsoft.com/office/powerpoint/2010/main" val="68470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690660"/>
          </a:xfrm>
        </p:spPr>
        <p:txBody>
          <a:bodyPr>
            <a:normAutofit fontScale="90000"/>
          </a:bodyPr>
          <a:lstStyle/>
          <a:p>
            <a:r>
              <a:rPr lang="fr-FR" dirty="0">
                <a:solidFill>
                  <a:srgbClr val="C00000"/>
                </a:solidFill>
              </a:rPr>
              <a:t>Oral : une grille de compétences pour l’évaluation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85438614"/>
              </p:ext>
            </p:extLst>
          </p:nvPr>
        </p:nvGraphicFramePr>
        <p:xfrm>
          <a:off x="628650" y="1370013"/>
          <a:ext cx="7887771" cy="3275119"/>
        </p:xfrm>
        <a:graphic>
          <a:graphicData uri="http://schemas.openxmlformats.org/drawingml/2006/table">
            <a:tbl>
              <a:tblPr firstRow="1" firstCol="1" bandRow="1">
                <a:tableStyleId>{5C22544A-7EE6-4342-B048-85BDC9FD1C3A}</a:tableStyleId>
              </a:tblPr>
              <a:tblGrid>
                <a:gridCol w="4541825">
                  <a:extLst>
                    <a:ext uri="{9D8B030D-6E8A-4147-A177-3AD203B41FA5}">
                      <a16:colId xmlns:a16="http://schemas.microsoft.com/office/drawing/2014/main" val="1154036184"/>
                    </a:ext>
                  </a:extLst>
                </a:gridCol>
                <a:gridCol w="1372738">
                  <a:extLst>
                    <a:ext uri="{9D8B030D-6E8A-4147-A177-3AD203B41FA5}">
                      <a16:colId xmlns:a16="http://schemas.microsoft.com/office/drawing/2014/main" val="3493815471"/>
                    </a:ext>
                  </a:extLst>
                </a:gridCol>
                <a:gridCol w="1973208">
                  <a:extLst>
                    <a:ext uri="{9D8B030D-6E8A-4147-A177-3AD203B41FA5}">
                      <a16:colId xmlns:a16="http://schemas.microsoft.com/office/drawing/2014/main" val="4163770046"/>
                    </a:ext>
                  </a:extLst>
                </a:gridCol>
              </a:tblGrid>
              <a:tr h="360471">
                <a:tc>
                  <a:txBody>
                    <a:bodyPr/>
                    <a:lstStyle/>
                    <a:p>
                      <a:pPr>
                        <a:lnSpc>
                          <a:spcPct val="107000"/>
                        </a:lnSpc>
                        <a:spcAft>
                          <a:spcPts val="0"/>
                        </a:spcAft>
                      </a:pPr>
                      <a:r>
                        <a:rPr lang="fr-FR" sz="2400" dirty="0">
                          <a:effectLst/>
                        </a:rPr>
                        <a:t>Compétences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gridSpan="2">
                  <a:txBody>
                    <a:bodyPr/>
                    <a:lstStyle/>
                    <a:p>
                      <a:pPr algn="ctr">
                        <a:lnSpc>
                          <a:spcPct val="107000"/>
                        </a:lnSpc>
                        <a:spcAft>
                          <a:spcPts val="0"/>
                        </a:spcAft>
                      </a:pPr>
                      <a:r>
                        <a:rPr lang="fr-FR" sz="2400" dirty="0">
                          <a:effectLst/>
                        </a:rPr>
                        <a:t>Réussite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hMerge="1">
                  <a:txBody>
                    <a:bodyPr/>
                    <a:lstStyle/>
                    <a:p>
                      <a:endParaRPr lang="fr-FR"/>
                    </a:p>
                  </a:txBody>
                  <a:tcPr/>
                </a:tc>
                <a:extLst>
                  <a:ext uri="{0D108BD9-81ED-4DB2-BD59-A6C34878D82A}">
                    <a16:rowId xmlns:a16="http://schemas.microsoft.com/office/drawing/2014/main" val="4264165314"/>
                  </a:ext>
                </a:extLst>
              </a:tr>
              <a:tr h="360471">
                <a:tc>
                  <a:txBody>
                    <a:bodyPr/>
                    <a:lstStyle/>
                    <a:p>
                      <a:pPr>
                        <a:lnSpc>
                          <a:spcPct val="107000"/>
                        </a:lnSpc>
                        <a:spcAft>
                          <a:spcPts val="0"/>
                        </a:spcAft>
                      </a:pPr>
                      <a:r>
                        <a:rPr lang="fr-FR" sz="1800" dirty="0">
                          <a:effectLst/>
                        </a:rPr>
                        <a:t>Connaissance du cours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786662057"/>
                  </a:ext>
                </a:extLst>
              </a:tr>
              <a:tr h="360471">
                <a:tc>
                  <a:txBody>
                    <a:bodyPr/>
                    <a:lstStyle/>
                    <a:p>
                      <a:pPr>
                        <a:lnSpc>
                          <a:spcPct val="107000"/>
                        </a:lnSpc>
                        <a:spcAft>
                          <a:spcPts val="0"/>
                        </a:spcAft>
                      </a:pPr>
                      <a:r>
                        <a:rPr lang="fr-FR" sz="1800" dirty="0">
                          <a:effectLst/>
                        </a:rPr>
                        <a:t>Communiquer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1058846316"/>
                  </a:ext>
                </a:extLst>
              </a:tr>
              <a:tr h="360471">
                <a:tc>
                  <a:txBody>
                    <a:bodyPr/>
                    <a:lstStyle/>
                    <a:p>
                      <a:pPr>
                        <a:lnSpc>
                          <a:spcPct val="107000"/>
                        </a:lnSpc>
                        <a:spcAft>
                          <a:spcPts val="0"/>
                        </a:spcAft>
                      </a:pPr>
                      <a:r>
                        <a:rPr lang="fr-FR" sz="1800" dirty="0">
                          <a:effectLst/>
                        </a:rPr>
                        <a:t>Représenter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1517488506"/>
                  </a:ext>
                </a:extLst>
              </a:tr>
              <a:tr h="360471">
                <a:tc>
                  <a:txBody>
                    <a:bodyPr/>
                    <a:lstStyle/>
                    <a:p>
                      <a:pPr>
                        <a:lnSpc>
                          <a:spcPct val="107000"/>
                        </a:lnSpc>
                        <a:spcAft>
                          <a:spcPts val="0"/>
                        </a:spcAft>
                      </a:pPr>
                      <a:r>
                        <a:rPr lang="fr-FR" sz="1800" dirty="0">
                          <a:effectLst/>
                        </a:rPr>
                        <a:t>Chercher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3665816521"/>
                  </a:ext>
                </a:extLst>
              </a:tr>
              <a:tr h="360471">
                <a:tc>
                  <a:txBody>
                    <a:bodyPr/>
                    <a:lstStyle/>
                    <a:p>
                      <a:pPr>
                        <a:lnSpc>
                          <a:spcPct val="107000"/>
                        </a:lnSpc>
                        <a:spcAft>
                          <a:spcPts val="0"/>
                        </a:spcAft>
                      </a:pPr>
                      <a:r>
                        <a:rPr lang="fr-FR" sz="1800" dirty="0">
                          <a:effectLst/>
                        </a:rPr>
                        <a:t>Raisonner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1549875100"/>
                  </a:ext>
                </a:extLst>
              </a:tr>
              <a:tr h="360471">
                <a:tc>
                  <a:txBody>
                    <a:bodyPr/>
                    <a:lstStyle/>
                    <a:p>
                      <a:pPr>
                        <a:lnSpc>
                          <a:spcPct val="107000"/>
                        </a:lnSpc>
                        <a:spcAft>
                          <a:spcPts val="0"/>
                        </a:spcAft>
                      </a:pPr>
                      <a:r>
                        <a:rPr lang="fr-FR" sz="1800">
                          <a:effectLst/>
                        </a:rPr>
                        <a:t>Calculer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4177403872"/>
                  </a:ext>
                </a:extLst>
              </a:tr>
              <a:tr h="360471">
                <a:tc>
                  <a:txBody>
                    <a:bodyPr/>
                    <a:lstStyle/>
                    <a:p>
                      <a:pPr>
                        <a:lnSpc>
                          <a:spcPct val="107000"/>
                        </a:lnSpc>
                        <a:spcAft>
                          <a:spcPts val="0"/>
                        </a:spcAft>
                      </a:pPr>
                      <a:r>
                        <a:rPr lang="fr-FR" sz="1800">
                          <a:effectLst/>
                        </a:rPr>
                        <a:t>Modéliser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1677538413"/>
                  </a:ext>
                </a:extLst>
              </a:tr>
              <a:tr h="360471">
                <a:tc>
                  <a:txBody>
                    <a:bodyPr/>
                    <a:lstStyle/>
                    <a:p>
                      <a:pPr>
                        <a:lnSpc>
                          <a:spcPct val="107000"/>
                        </a:lnSpc>
                        <a:spcAft>
                          <a:spcPts val="0"/>
                        </a:spcAft>
                      </a:pPr>
                      <a:r>
                        <a:rPr lang="fr-FR" sz="1800">
                          <a:effectLst/>
                        </a:rPr>
                        <a:t>Utiliser un outil numérique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6892" marR="86892" marT="0" marB="0"/>
                </a:tc>
                <a:extLst>
                  <a:ext uri="{0D108BD9-81ED-4DB2-BD59-A6C34878D82A}">
                    <a16:rowId xmlns:a16="http://schemas.microsoft.com/office/drawing/2014/main" val="3737194843"/>
                  </a:ext>
                </a:extLst>
              </a:tr>
            </a:tbl>
          </a:graphicData>
        </a:graphic>
      </p:graphicFrame>
    </p:spTree>
    <p:extLst>
      <p:ext uri="{BB962C8B-B14F-4D97-AF65-F5344CB8AC3E}">
        <p14:creationId xmlns:p14="http://schemas.microsoft.com/office/powerpoint/2010/main" val="4284251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1657</TotalTime>
  <Words>3196</Words>
  <Application>Microsoft Office PowerPoint</Application>
  <PresentationFormat>Affichage à l'écran (16:9)</PresentationFormat>
  <Paragraphs>457</Paragraphs>
  <Slides>52</Slides>
  <Notes>35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52</vt:i4>
      </vt:variant>
    </vt:vector>
  </HeadingPairs>
  <TitlesOfParts>
    <vt:vector size="62" baseType="lpstr">
      <vt:lpstr>Arial</vt:lpstr>
      <vt:lpstr>Arial Italic</vt:lpstr>
      <vt:lpstr>Calibri</vt:lpstr>
      <vt:lpstr>Calibri Light</vt:lpstr>
      <vt:lpstr>Cambria Math</vt:lpstr>
      <vt:lpstr>Courier New</vt:lpstr>
      <vt:lpstr>Roboto</vt:lpstr>
      <vt:lpstr>Times New Roman</vt:lpstr>
      <vt:lpstr>Wingdings</vt:lpstr>
      <vt:lpstr>Thème Office</vt:lpstr>
      <vt:lpstr>Réunions mathématiques Réforme du lycée</vt:lpstr>
      <vt:lpstr>Vous représentez votre établissement : - merci d’être présents pour le faire ; - merci de faire un retour à vos collègues.</vt:lpstr>
      <vt:lpstr>Programme de la réunion</vt:lpstr>
      <vt:lpstr>Structure des programmes</vt:lpstr>
      <vt:lpstr>La classe de seconde : lien avec le cycle 4</vt:lpstr>
      <vt:lpstr>La classe de seconde et les classes de première : place de l’oral</vt:lpstr>
      <vt:lpstr>Oral : quelques exemples de modalités</vt:lpstr>
      <vt:lpstr>Oral : une grille de compétences pour l’évaluation</vt:lpstr>
      <vt:lpstr>Oral : une grille de compétences pour l’évaluation</vt:lpstr>
      <vt:lpstr>Oral : une grille de compétences pour l’évaluation</vt:lpstr>
      <vt:lpstr>Exemple 1 : autour du théorème de Pythagore </vt:lpstr>
      <vt:lpstr>Exemple 2 : propriété d’une hyperbole (seconde)</vt:lpstr>
      <vt:lpstr>Présentation PowerPoint</vt:lpstr>
      <vt:lpstr>Exemple 3 : tangentes à une parabole (première)</vt:lpstr>
      <vt:lpstr>Présentation PowerPoint</vt:lpstr>
      <vt:lpstr>Place de la démonstration</vt:lpstr>
      <vt:lpstr>La démonstration : comment la mener</vt:lpstr>
      <vt:lpstr>Exemple 1 : √2 est un nombre irrationnel</vt:lpstr>
      <vt:lpstr>Présentation PowerPoint</vt:lpstr>
      <vt:lpstr>Exemple 2 : Que choisir comme démonstration? </vt:lpstr>
      <vt:lpstr>Exemple 2 : que choisir comme démonstration ?</vt:lpstr>
      <vt:lpstr>Trace écrite : le cahier de référence</vt:lpstr>
      <vt:lpstr>Travail personnel de l’élève</vt:lpstr>
      <vt:lpstr>Évaluation au cycle terminal : pour le baccalauréat et dans l’année</vt:lpstr>
      <vt:lpstr>Présentation PowerPoint</vt:lpstr>
      <vt:lpstr>Séries technologiques </vt:lpstr>
      <vt:lpstr>Séries technologiques  La diversité des activités des élèves</vt:lpstr>
      <vt:lpstr>Séries technologiques  Le travail personnel des élèves, l’évaluation de leurs acquis</vt:lpstr>
      <vt:lpstr>Séries technologiques  Quelques points saillants du programme</vt:lpstr>
      <vt:lpstr>Séries technologiques  Quelques spécificités des séries STD2A, STI2D et STL</vt:lpstr>
      <vt:lpstr>Séries technologiques : les épreuves du baccalauréat</vt:lpstr>
      <vt:lpstr>Séries technologiques : les E3C</vt:lpstr>
      <vt:lpstr>L’enseignement scientifique en 1e</vt:lpstr>
      <vt:lpstr>L’enseignement scientifique en 1e</vt:lpstr>
      <vt:lpstr>L’enseignement scientifique en 1e</vt:lpstr>
      <vt:lpstr>L’enseignement scientifique en 1e</vt:lpstr>
      <vt:lpstr>Présentation PowerPoint</vt:lpstr>
      <vt:lpstr>L’algorithmique au lycée</vt:lpstr>
      <vt:lpstr>L’algorithmique : un point de vigilance</vt:lpstr>
      <vt:lpstr>L’algorithmique (De la programmation par bloc vers Python)</vt:lpstr>
      <vt:lpstr>                  L’algorithmique (exemple 1 : Sierpinski)</vt:lpstr>
      <vt:lpstr>L’algorithmique (exemple 1 : Sierpinski)</vt:lpstr>
      <vt:lpstr>L’algorithmique (exemple 1 bis : Sierpinski)</vt:lpstr>
      <vt:lpstr>L’algorithmique (exemple 2 : duc de Toscane)</vt:lpstr>
      <vt:lpstr>L’algorithmique (exemple 2 : duc de Toscane)</vt:lpstr>
      <vt:lpstr>L’algorithmique (exemple 3 : représentation graphique)</vt:lpstr>
      <vt:lpstr>Merci et bon courage</vt:lpstr>
      <vt:lpstr>Voie générale : les enseignements</vt:lpstr>
      <vt:lpstr>Baccalauréat 2021</vt:lpstr>
      <vt:lpstr>Voie technologique : les enseignements</vt:lpstr>
      <vt:lpstr>Contrôle continu</vt:lpstr>
      <vt:lpstr>Présentation PowerPoint</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Réunions mathématiques Réforme du lycée</dc:title>
  <dc:creator>Evelyne Roudneff</dc:creator>
  <cp:lastModifiedBy>Evelyne Roudneff</cp:lastModifiedBy>
  <cp:revision>99</cp:revision>
  <cp:lastPrinted>2019-03-24T17:25:49Z</cp:lastPrinted>
  <dcterms:created xsi:type="dcterms:W3CDTF">2019-03-01T09:08:29Z</dcterms:created>
  <dcterms:modified xsi:type="dcterms:W3CDTF">2019-03-29T06:55:59Z</dcterms:modified>
</cp:coreProperties>
</file>