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0" r:id="rId4"/>
    <p:sldId id="271" r:id="rId5"/>
    <p:sldId id="268" r:id="rId6"/>
    <p:sldId id="275" r:id="rId7"/>
    <p:sldId id="279" r:id="rId8"/>
    <p:sldId id="280" r:id="rId9"/>
    <p:sldId id="281" r:id="rId10"/>
    <p:sldId id="282" r:id="rId11"/>
    <p:sldId id="283" r:id="rId12"/>
    <p:sldId id="284" r:id="rId13"/>
    <p:sldId id="273" r:id="rId14"/>
    <p:sldId id="292" r:id="rId15"/>
    <p:sldId id="285" r:id="rId16"/>
    <p:sldId id="274" r:id="rId17"/>
    <p:sldId id="278" r:id="rId18"/>
    <p:sldId id="258" r:id="rId19"/>
    <p:sldId id="259" r:id="rId20"/>
    <p:sldId id="260" r:id="rId21"/>
    <p:sldId id="272" r:id="rId22"/>
    <p:sldId id="288" r:id="rId23"/>
    <p:sldId id="286" r:id="rId24"/>
    <p:sldId id="287" r:id="rId25"/>
    <p:sldId id="290" r:id="rId26"/>
    <p:sldId id="289" r:id="rId27"/>
    <p:sldId id="29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CFF1-8129-4A39-835D-14AF3001F2D0}" type="datetimeFigureOut">
              <a:rPr lang="fr-FR" smtClean="0"/>
              <a:pPr/>
              <a:t>20/09/2013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4CFF-F7FA-4E30-BFAC-26A9E6D3F6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uler.ac-versailles.fr/wm3/pi2/binomiale/binomiale16.jsp" TargetMode="External"/><Relationship Id="rId2" Type="http://schemas.openxmlformats.org/officeDocument/2006/relationships/hyperlink" Target="http://euler.ac-versailles.fr/wm3/pi2/binomiale/binomiale20.js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uler.ac-versailles.fr/wm3/pi2/denombrement/operationsdes.js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uler.ac-versailles.fr/wm3/pi2/calculmental/reducdeno1.jsp" TargetMode="External"/><Relationship Id="rId2" Type="http://schemas.openxmlformats.org/officeDocument/2006/relationships/hyperlink" Target="http://euler.ac-versailles.fr/wm3/pi2/quadrature/quadrarect1.js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euler.ac-versailles.fr/wm3/pi2/pascal/triangle3.js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uler.ac-versailles.fr/b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 smtClean="0"/>
              <a:t>euler.ac-versailles.fr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88032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3366FF"/>
                </a:solidFill>
              </a:rPr>
              <a:t>Rentrée 2013</a:t>
            </a:r>
          </a:p>
          <a:p>
            <a:endParaRPr lang="fr-FR" sz="4000" dirty="0" smtClean="0">
              <a:solidFill>
                <a:srgbClr val="3366FF"/>
              </a:solidFill>
            </a:endParaRPr>
          </a:p>
          <a:p>
            <a:endParaRPr lang="fr-FR" sz="4000" dirty="0" smtClean="0">
              <a:solidFill>
                <a:srgbClr val="3366FF"/>
              </a:solidFill>
            </a:endParaRPr>
          </a:p>
          <a:p>
            <a:r>
              <a:rPr lang="fr-FR" sz="2400" dirty="0" smtClean="0">
                <a:solidFill>
                  <a:srgbClr val="7030A0"/>
                </a:solidFill>
              </a:rPr>
              <a:t>Contact : euler@crdp.ac-versailles.fr</a:t>
            </a:r>
            <a:endParaRPr lang="fr-FR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0" y="1137705"/>
            <a:ext cx="9154527" cy="4527406"/>
            <a:chOff x="0" y="1137705"/>
            <a:chExt cx="9154527" cy="452740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1" t="8877" r="30844" b="34859"/>
            <a:stretch/>
          </p:blipFill>
          <p:spPr bwMode="auto">
            <a:xfrm>
              <a:off x="0" y="1137705"/>
              <a:ext cx="9154527" cy="4527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444208" y="3501008"/>
              <a:ext cx="432048" cy="21602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12160" y="4437112"/>
              <a:ext cx="1008112" cy="21602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12160" y="4869160"/>
              <a:ext cx="1440160" cy="21602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947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14674" r="32379" b="15037"/>
          <a:stretch/>
        </p:blipFill>
        <p:spPr bwMode="auto">
          <a:xfrm>
            <a:off x="35496" y="908720"/>
            <a:ext cx="9089207" cy="550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7704" y="83671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Mises à jour de la page «  Textes officiels »</a:t>
            </a:r>
            <a:endParaRPr lang="fr-FR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2" t="33109" r="2914" b="44615"/>
          <a:stretch/>
        </p:blipFill>
        <p:spPr bwMode="auto">
          <a:xfrm>
            <a:off x="368489" y="188640"/>
            <a:ext cx="5448421" cy="14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2" t="14879" r="3749" b="3124"/>
          <a:stretch/>
        </p:blipFill>
        <p:spPr bwMode="auto">
          <a:xfrm>
            <a:off x="-36512" y="1632302"/>
            <a:ext cx="4486588" cy="453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8" t="13199" r="3222" b="5457"/>
          <a:stretch/>
        </p:blipFill>
        <p:spPr bwMode="auto">
          <a:xfrm>
            <a:off x="4571999" y="1632302"/>
            <a:ext cx="4522605" cy="453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15572" r="55901" b="5644"/>
          <a:stretch/>
        </p:blipFill>
        <p:spPr bwMode="auto">
          <a:xfrm>
            <a:off x="539552" y="692696"/>
            <a:ext cx="527823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3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3728" y="1568986"/>
            <a:ext cx="4737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7030A0"/>
                </a:solidFill>
              </a:rPr>
              <a:t>Évaluation des acquis</a:t>
            </a:r>
            <a:endParaRPr lang="fr-FR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03" y="1904508"/>
            <a:ext cx="9039701" cy="267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5496" y="116632"/>
            <a:ext cx="8863805" cy="6627201"/>
            <a:chOff x="35496" y="116632"/>
            <a:chExt cx="8863805" cy="662720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9919" r="21823" b="2545"/>
            <a:stretch/>
          </p:blipFill>
          <p:spPr bwMode="auto">
            <a:xfrm>
              <a:off x="35496" y="980728"/>
              <a:ext cx="8863805" cy="5763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e 3"/>
            <p:cNvGrpSpPr/>
            <p:nvPr/>
          </p:nvGrpSpPr>
          <p:grpSpPr>
            <a:xfrm>
              <a:off x="457200" y="116632"/>
              <a:ext cx="8229600" cy="1440160"/>
              <a:chOff x="457200" y="116632"/>
              <a:chExt cx="8229600" cy="1440160"/>
            </a:xfrm>
          </p:grpSpPr>
          <p:sp>
            <p:nvSpPr>
              <p:cNvPr id="5" name="Titre 1"/>
              <p:cNvSpPr txBox="1">
                <a:spLocks/>
              </p:cNvSpPr>
              <p:nvPr/>
            </p:nvSpPr>
            <p:spPr>
              <a:xfrm>
                <a:off x="457200" y="116632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dirty="0" smtClean="0">
                    <a:solidFill>
                      <a:srgbClr val="3366FF"/>
                    </a:solidFill>
                  </a:rPr>
                  <a:t>Statistiques </a:t>
                </a:r>
                <a:r>
                  <a:rPr lang="fr-FR" i="1" dirty="0" err="1" smtClean="0">
                    <a:solidFill>
                      <a:srgbClr val="3366FF"/>
                    </a:solidFill>
                  </a:rPr>
                  <a:t>euler</a:t>
                </a:r>
                <a:endParaRPr lang="fr-FR" i="1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860032" y="1340768"/>
                <a:ext cx="2304256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15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Statistiques 2012-2013</a:t>
            </a:r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192688" cy="457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Statistiques 2012-2013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624736" cy="47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Correcteurs Olympiades 1</a:t>
            </a:r>
            <a:r>
              <a:rPr lang="fr-FR" baseline="30000" dirty="0" smtClean="0">
                <a:solidFill>
                  <a:srgbClr val="3366FF"/>
                </a:solidFill>
              </a:rPr>
              <a:t>re </a:t>
            </a:r>
            <a:r>
              <a:rPr lang="fr-FR" dirty="0" smtClean="0">
                <a:solidFill>
                  <a:srgbClr val="3366FF"/>
                </a:solidFill>
              </a:rPr>
              <a:t>/ 4</a:t>
            </a:r>
            <a:r>
              <a:rPr lang="fr-FR" baseline="30000" dirty="0" smtClean="0">
                <a:solidFill>
                  <a:srgbClr val="3366FF"/>
                </a:solidFill>
              </a:rPr>
              <a:t>e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171532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Inscription depuis l’espace personnel chaque année pour chaque session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366FF"/>
                </a:solidFill>
              </a:rPr>
              <a:t>Statistiques 2012-2013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00250"/>
            <a:ext cx="6903167" cy="410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6" t="55253" r="6906"/>
          <a:stretch/>
        </p:blipFill>
        <p:spPr bwMode="auto">
          <a:xfrm>
            <a:off x="3779912" y="3573016"/>
            <a:ext cx="5124332" cy="32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5183" y="116632"/>
            <a:ext cx="266528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7030A0"/>
                </a:solidFill>
              </a:rPr>
              <a:t>Top </a:t>
            </a:r>
            <a:r>
              <a:rPr lang="fr-FR" sz="3200" b="1" dirty="0" err="1" smtClean="0">
                <a:solidFill>
                  <a:srgbClr val="7030A0"/>
                </a:solidFill>
              </a:rPr>
              <a:t>ten</a:t>
            </a:r>
            <a:r>
              <a:rPr lang="fr-FR" sz="32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fr-FR" sz="3200" b="1" dirty="0" smtClean="0">
                <a:solidFill>
                  <a:srgbClr val="7030A0"/>
                </a:solidFill>
              </a:rPr>
              <a:t>des ressources</a:t>
            </a:r>
          </a:p>
          <a:p>
            <a:pPr algn="ctr"/>
            <a:r>
              <a:rPr lang="fr-FR" sz="3200" b="1" dirty="0" smtClean="0">
                <a:solidFill>
                  <a:srgbClr val="7030A0"/>
                </a:solidFill>
              </a:rPr>
              <a:t>2012/2013</a:t>
            </a:r>
          </a:p>
          <a:p>
            <a:pPr algn="ctr"/>
            <a:endParaRPr lang="fr-FR" sz="3200" b="1" dirty="0" smtClean="0">
              <a:solidFill>
                <a:srgbClr val="7030A0"/>
              </a:solidFill>
            </a:endParaRPr>
          </a:p>
          <a:p>
            <a:pPr algn="ctr"/>
            <a:r>
              <a:rPr lang="fr-FR" sz="2400" b="1" u="sng" dirty="0" smtClean="0">
                <a:solidFill>
                  <a:srgbClr val="7030A0"/>
                </a:solidFill>
              </a:rPr>
              <a:t>Les plus visitées :</a:t>
            </a:r>
          </a:p>
          <a:p>
            <a:pPr algn="ctr"/>
            <a:endParaRPr lang="fr-FR" sz="2400" b="1" dirty="0">
              <a:solidFill>
                <a:srgbClr val="7030A0"/>
              </a:solidFill>
            </a:endParaRPr>
          </a:p>
          <a:p>
            <a:pPr algn="ctr"/>
            <a:endParaRPr lang="fr-FR" sz="2400" b="1" dirty="0" smtClean="0">
              <a:solidFill>
                <a:srgbClr val="7030A0"/>
              </a:solidFill>
            </a:endParaRPr>
          </a:p>
          <a:p>
            <a:pPr algn="ctr"/>
            <a:endParaRPr lang="fr-FR" sz="2400" b="1" dirty="0">
              <a:solidFill>
                <a:srgbClr val="7030A0"/>
              </a:solidFill>
            </a:endParaRPr>
          </a:p>
          <a:p>
            <a:pPr algn="ctr"/>
            <a:endParaRPr lang="fr-FR" sz="2400" b="1" dirty="0" smtClean="0">
              <a:solidFill>
                <a:srgbClr val="7030A0"/>
              </a:solidFill>
            </a:endParaRPr>
          </a:p>
          <a:p>
            <a:pPr algn="ctr"/>
            <a:endParaRPr lang="fr-FR" sz="2400" b="1" dirty="0">
              <a:solidFill>
                <a:srgbClr val="7030A0"/>
              </a:solidFill>
            </a:endParaRPr>
          </a:p>
          <a:p>
            <a:pPr algn="ctr"/>
            <a:endParaRPr lang="fr-FR" sz="2400" b="1" dirty="0" smtClean="0">
              <a:solidFill>
                <a:srgbClr val="7030A0"/>
              </a:solidFill>
            </a:endParaRPr>
          </a:p>
          <a:p>
            <a:pPr algn="ctr"/>
            <a:r>
              <a:rPr lang="fr-FR" sz="2400" b="1" u="sng" dirty="0" smtClean="0">
                <a:solidFill>
                  <a:srgbClr val="7030A0"/>
                </a:solidFill>
              </a:rPr>
              <a:t>Les plus tentées :</a:t>
            </a:r>
            <a:endParaRPr lang="fr-FR" sz="2400" b="1" u="sng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t="55253" r="46259"/>
          <a:stretch/>
        </p:blipFill>
        <p:spPr bwMode="auto">
          <a:xfrm>
            <a:off x="3763617" y="299730"/>
            <a:ext cx="5344887" cy="327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539969"/>
            <a:ext cx="68592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Ressources utilisant </a:t>
            </a:r>
            <a:r>
              <a:rPr lang="fr-FR" sz="3600" b="1" i="1" dirty="0" err="1" smtClean="0">
                <a:solidFill>
                  <a:srgbClr val="7030A0"/>
                </a:solidFill>
              </a:rPr>
              <a:t>geogebra</a:t>
            </a:r>
            <a:endParaRPr lang="fr-FR" sz="3600" b="1" i="1" dirty="0" smtClean="0">
              <a:solidFill>
                <a:srgbClr val="7030A0"/>
              </a:solidFill>
            </a:endParaRPr>
          </a:p>
          <a:p>
            <a:endParaRPr lang="fr-FR" sz="3600" b="1" i="1" dirty="0">
              <a:solidFill>
                <a:srgbClr val="7030A0"/>
              </a:solidFill>
            </a:endParaRPr>
          </a:p>
          <a:p>
            <a:endParaRPr lang="fr-FR" sz="3600" b="1" i="1" dirty="0" smtClean="0">
              <a:solidFill>
                <a:srgbClr val="7030A0"/>
              </a:solidFill>
            </a:endParaRPr>
          </a:p>
          <a:p>
            <a:r>
              <a:rPr lang="fr-FR" sz="2000" dirty="0" smtClean="0"/>
              <a:t>Pour pouvoir utiliser les ressources fonctionnant avec </a:t>
            </a:r>
            <a:r>
              <a:rPr lang="fr-FR" sz="2000" i="1" dirty="0" err="1" smtClean="0"/>
              <a:t>geogebra</a:t>
            </a:r>
            <a:r>
              <a:rPr lang="fr-FR" sz="2000" i="1" dirty="0" smtClean="0"/>
              <a:t>,</a:t>
            </a:r>
          </a:p>
          <a:p>
            <a:r>
              <a:rPr lang="fr-FR" sz="2000" dirty="0" smtClean="0"/>
              <a:t>Il est  fortement conseillé de mettre régulièrement à jour </a:t>
            </a:r>
            <a:r>
              <a:rPr lang="fr-FR" sz="2000" i="1" dirty="0" smtClean="0"/>
              <a:t>Java.</a:t>
            </a:r>
          </a:p>
          <a:p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40586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17573" r="6701" b="6250"/>
          <a:stretch/>
        </p:blipFill>
        <p:spPr bwMode="auto">
          <a:xfrm>
            <a:off x="35496" y="1285467"/>
            <a:ext cx="9065684" cy="48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14312" r="6804" b="2174"/>
          <a:stretch/>
        </p:blipFill>
        <p:spPr bwMode="auto">
          <a:xfrm>
            <a:off x="86974" y="1046924"/>
            <a:ext cx="9021530" cy="507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964466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7030A0"/>
                </a:solidFill>
              </a:rPr>
              <a:t>Ressources </a:t>
            </a:r>
          </a:p>
          <a:p>
            <a:pPr algn="ctr"/>
            <a:r>
              <a:rPr lang="fr-FR" sz="4800" b="1" dirty="0" smtClean="0">
                <a:solidFill>
                  <a:srgbClr val="7030A0"/>
                </a:solidFill>
              </a:rPr>
              <a:t>Quelques nouveautés</a:t>
            </a:r>
          </a:p>
          <a:p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642168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7030A0"/>
                </a:solidFill>
              </a:rPr>
              <a:t>Outils</a:t>
            </a:r>
            <a:r>
              <a:rPr lang="fr-FR" sz="2400" b="1" dirty="0" smtClean="0">
                <a:solidFill>
                  <a:srgbClr val="7030A0"/>
                </a:solidFill>
              </a:rPr>
              <a:t> avec lesquels les résultats peuvent être obtenus </a:t>
            </a:r>
            <a:r>
              <a:rPr lang="fr-FR" sz="2400" b="1" u="sng" dirty="0" smtClean="0">
                <a:solidFill>
                  <a:srgbClr val="7030A0"/>
                </a:solidFill>
              </a:rPr>
              <a:t>en une seule étape ou étape par étape </a:t>
            </a:r>
            <a:r>
              <a:rPr lang="fr-FR" sz="2400" b="1" dirty="0" smtClean="0">
                <a:solidFill>
                  <a:srgbClr val="7030A0"/>
                </a:solidFill>
              </a:rPr>
              <a:t>: </a:t>
            </a:r>
            <a:br>
              <a:rPr lang="fr-FR" sz="2400" b="1" dirty="0" smtClean="0">
                <a:solidFill>
                  <a:srgbClr val="7030A0"/>
                </a:solidFill>
              </a:rPr>
            </a:br>
            <a:endParaRPr lang="fr-FR" sz="1400" b="1" dirty="0" smtClean="0">
              <a:solidFill>
                <a:srgbClr val="7030A0"/>
              </a:solidFill>
            </a:endParaRPr>
          </a:p>
          <a:p>
            <a:endParaRPr lang="fr-FR" sz="1200" b="1" dirty="0">
              <a:solidFill>
                <a:srgbClr val="7030A0"/>
              </a:solidFill>
            </a:endParaRPr>
          </a:p>
          <a:p>
            <a:r>
              <a:rPr lang="fr-FR" i="1" dirty="0" smtClean="0">
                <a:solidFill>
                  <a:srgbClr val="7030A0"/>
                </a:solidFill>
              </a:rPr>
              <a:t>   exemple :  n° 4287  ( premières) </a:t>
            </a:r>
            <a:br>
              <a:rPr lang="fr-FR" i="1" dirty="0" smtClean="0">
                <a:solidFill>
                  <a:srgbClr val="7030A0"/>
                </a:solidFill>
              </a:rPr>
            </a:br>
            <a:r>
              <a:rPr lang="fr-FR" b="1" i="1" dirty="0" smtClean="0">
                <a:solidFill>
                  <a:srgbClr val="7030A0"/>
                </a:solidFill>
                <a:hlinkClick r:id="rId2"/>
              </a:rPr>
              <a:t>Prise d’une décision sur la proportion d’un certain caractère en utilisant la loi binomiale</a:t>
            </a:r>
            <a:endParaRPr lang="fr-FR" b="1" i="1" dirty="0" smtClean="0">
              <a:solidFill>
                <a:srgbClr val="7030A0"/>
              </a:solidFill>
            </a:endParaRPr>
          </a:p>
          <a:p>
            <a:endParaRPr lang="fr-FR" sz="800" b="1" dirty="0">
              <a:solidFill>
                <a:srgbClr val="7030A0"/>
              </a:solidFill>
            </a:endParaRPr>
          </a:p>
          <a:p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i="1" dirty="0">
                <a:solidFill>
                  <a:srgbClr val="7030A0"/>
                </a:solidFill>
              </a:rPr>
              <a:t>exemple :  n° </a:t>
            </a:r>
            <a:r>
              <a:rPr lang="fr-FR" i="1" dirty="0" smtClean="0">
                <a:solidFill>
                  <a:srgbClr val="7030A0"/>
                </a:solidFill>
              </a:rPr>
              <a:t>4284  </a:t>
            </a:r>
            <a:r>
              <a:rPr lang="fr-FR" i="1" dirty="0">
                <a:solidFill>
                  <a:srgbClr val="7030A0"/>
                </a:solidFill>
              </a:rPr>
              <a:t>( premières</a:t>
            </a:r>
            <a:r>
              <a:rPr lang="fr-FR" i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fr-FR" b="1" i="1" dirty="0" smtClean="0">
                <a:solidFill>
                  <a:srgbClr val="7030A0"/>
                </a:solidFill>
                <a:hlinkClick r:id="rId3"/>
              </a:rPr>
              <a:t>Arbre pondéré et loi de probabilité associés à une loi binomiale ( étape par étape)</a:t>
            </a:r>
            <a:endParaRPr lang="fr-FR" b="1" i="1" dirty="0">
              <a:solidFill>
                <a:srgbClr val="7030A0"/>
              </a:solidFill>
            </a:endParaRPr>
          </a:p>
          <a:p>
            <a:endParaRPr lang="fr-FR" sz="1200" b="1" dirty="0" smtClean="0">
              <a:solidFill>
                <a:srgbClr val="7030A0"/>
              </a:solidFill>
            </a:endParaRPr>
          </a:p>
          <a:p>
            <a:r>
              <a:rPr lang="fr-FR" sz="2400" b="1" dirty="0">
                <a:solidFill>
                  <a:srgbClr val="7030A0"/>
                </a:solidFill>
              </a:rPr>
              <a:t> </a:t>
            </a:r>
            <a:r>
              <a:rPr lang="fr-FR" i="1" dirty="0">
                <a:solidFill>
                  <a:srgbClr val="7030A0"/>
                </a:solidFill>
              </a:rPr>
              <a:t>exemple :  n° </a:t>
            </a:r>
            <a:r>
              <a:rPr lang="fr-FR" i="1" dirty="0" smtClean="0">
                <a:solidFill>
                  <a:srgbClr val="7030A0"/>
                </a:solidFill>
              </a:rPr>
              <a:t>4229  (seconde)</a:t>
            </a:r>
            <a:endParaRPr lang="fr-FR" i="1" dirty="0">
              <a:solidFill>
                <a:srgbClr val="7030A0"/>
              </a:solidFill>
            </a:endParaRPr>
          </a:p>
          <a:p>
            <a:r>
              <a:rPr lang="fr-FR" b="1" i="1" dirty="0" smtClean="0">
                <a:solidFill>
                  <a:srgbClr val="7030A0"/>
                </a:solidFill>
                <a:hlinkClick r:id="rId4"/>
              </a:rPr>
              <a:t>Opérations sur deux dés</a:t>
            </a:r>
            <a:endParaRPr lang="fr-FR" b="1" i="1" dirty="0">
              <a:solidFill>
                <a:srgbClr val="7030A0"/>
              </a:solidFill>
            </a:endParaRPr>
          </a:p>
          <a:p>
            <a:pPr algn="ctr"/>
            <a:r>
              <a:rPr lang="fr-FR" sz="2400" b="1" u="sng" dirty="0" smtClean="0">
                <a:solidFill>
                  <a:srgbClr val="7030A0"/>
                </a:solidFill>
              </a:rPr>
              <a:t/>
            </a:r>
            <a:br>
              <a:rPr lang="fr-FR" sz="2400" b="1" u="sng" dirty="0" smtClean="0">
                <a:solidFill>
                  <a:srgbClr val="7030A0"/>
                </a:solidFill>
              </a:rPr>
            </a:br>
            <a:r>
              <a:rPr lang="fr-FR" sz="2400" b="1" u="sng" dirty="0" smtClean="0">
                <a:solidFill>
                  <a:srgbClr val="7030A0"/>
                </a:solidFill>
              </a:rPr>
              <a:t/>
            </a:r>
            <a:br>
              <a:rPr lang="fr-FR" sz="2400" b="1" u="sng" dirty="0" smtClean="0">
                <a:solidFill>
                  <a:srgbClr val="7030A0"/>
                </a:solidFill>
              </a:rPr>
            </a:br>
            <a:r>
              <a:rPr lang="fr-FR" sz="2400" b="1" u="sng" dirty="0" smtClean="0">
                <a:solidFill>
                  <a:srgbClr val="7030A0"/>
                </a:solidFill>
              </a:rPr>
              <a:t>Outils</a:t>
            </a:r>
            <a:r>
              <a:rPr lang="fr-FR" sz="2400" b="1" dirty="0" smtClean="0">
                <a:solidFill>
                  <a:srgbClr val="7030A0"/>
                </a:solidFill>
              </a:rPr>
              <a:t> utilisant </a:t>
            </a:r>
            <a:r>
              <a:rPr lang="fr-FR" sz="2400" b="1" i="1" dirty="0" err="1" smtClean="0">
                <a:solidFill>
                  <a:srgbClr val="7030A0"/>
                </a:solidFill>
              </a:rPr>
              <a:t>geogebra</a:t>
            </a:r>
            <a:r>
              <a:rPr lang="fr-FR" sz="2400" b="1" i="1" dirty="0" smtClean="0">
                <a:solidFill>
                  <a:srgbClr val="7030A0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: </a:t>
            </a:r>
            <a:br>
              <a:rPr lang="fr-FR" sz="2400" b="1" dirty="0" smtClean="0">
                <a:solidFill>
                  <a:srgbClr val="7030A0"/>
                </a:solidFill>
              </a:rPr>
            </a:br>
            <a:r>
              <a:rPr lang="fr-FR" sz="2400" b="1" dirty="0" smtClean="0">
                <a:solidFill>
                  <a:srgbClr val="7030A0"/>
                </a:solidFill>
              </a:rPr>
              <a:t/>
            </a:r>
            <a:br>
              <a:rPr lang="fr-FR" sz="2400" b="1" dirty="0" smtClean="0">
                <a:solidFill>
                  <a:srgbClr val="7030A0"/>
                </a:solidFill>
              </a:rPr>
            </a:br>
            <a:endParaRPr lang="fr-FR" sz="1000" b="1" dirty="0" smtClean="0">
              <a:solidFill>
                <a:srgbClr val="7030A0"/>
              </a:solidFill>
            </a:endParaRPr>
          </a:p>
          <a:p>
            <a:r>
              <a:rPr lang="fr-FR" sz="2400" i="1" dirty="0">
                <a:solidFill>
                  <a:srgbClr val="7030A0"/>
                </a:solidFill>
              </a:rPr>
              <a:t> </a:t>
            </a:r>
            <a:r>
              <a:rPr lang="fr-FR" i="1" dirty="0">
                <a:solidFill>
                  <a:srgbClr val="7030A0"/>
                </a:solidFill>
              </a:rPr>
              <a:t>exemple :  n° </a:t>
            </a:r>
            <a:r>
              <a:rPr lang="fr-FR" i="1" dirty="0" smtClean="0">
                <a:solidFill>
                  <a:srgbClr val="7030A0"/>
                </a:solidFill>
              </a:rPr>
              <a:t>4285  </a:t>
            </a:r>
            <a:r>
              <a:rPr lang="fr-FR" i="1" dirty="0">
                <a:solidFill>
                  <a:srgbClr val="7030A0"/>
                </a:solidFill>
              </a:rPr>
              <a:t>( </a:t>
            </a:r>
            <a:r>
              <a:rPr lang="fr-FR" i="1" dirty="0" smtClean="0">
                <a:solidFill>
                  <a:srgbClr val="7030A0"/>
                </a:solidFill>
              </a:rPr>
              <a:t>quatrième) 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i="1" dirty="0" smtClean="0">
                <a:solidFill>
                  <a:srgbClr val="7030A0"/>
                </a:solidFill>
                <a:hlinkClick r:id="rId4"/>
              </a:rPr>
              <a:t>Une démonstration du théorème de Pythagore</a:t>
            </a:r>
            <a:endParaRPr lang="fr-FR" b="1" i="1" dirty="0" smtClean="0">
              <a:solidFill>
                <a:srgbClr val="7030A0"/>
              </a:solidFill>
            </a:endParaRPr>
          </a:p>
          <a:p>
            <a:endParaRPr lang="fr-FR" b="1" i="1" dirty="0">
              <a:solidFill>
                <a:srgbClr val="7030A0"/>
              </a:solidFill>
            </a:endParaRPr>
          </a:p>
          <a:p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3528" y="384334"/>
                <a:ext cx="8640960" cy="5003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b="1" u="sng" dirty="0">
                    <a:solidFill>
                      <a:srgbClr val="7030A0"/>
                    </a:solidFill>
                  </a:rPr>
                  <a:t>Exercices guidés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 utilisant </a:t>
                </a:r>
                <a:r>
                  <a:rPr lang="fr-FR" sz="2400" b="1" i="1" dirty="0" err="1">
                    <a:solidFill>
                      <a:srgbClr val="7030A0"/>
                    </a:solidFill>
                  </a:rPr>
                  <a:t>geogebra</a:t>
                </a:r>
                <a:r>
                  <a:rPr lang="fr-FR" sz="2400" b="1" i="1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:</a:t>
                </a:r>
              </a:p>
              <a:p>
                <a:pPr algn="ctr"/>
                <a:r>
                  <a:rPr lang="fr-FR" sz="24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/>
                </a:r>
                <a:br>
                  <a:rPr lang="fr-FR" sz="2400" b="1" dirty="0">
                    <a:solidFill>
                      <a:srgbClr val="7030A0"/>
                    </a:solidFill>
                  </a:rPr>
                </a:br>
                <a:endParaRPr lang="fr-FR" sz="1000" b="1" dirty="0">
                  <a:solidFill>
                    <a:srgbClr val="7030A0"/>
                  </a:solidFill>
                </a:endParaRPr>
              </a:p>
              <a:p>
                <a:r>
                  <a:rPr lang="fr-FR" sz="2400" i="1" dirty="0">
                    <a:solidFill>
                      <a:srgbClr val="7030A0"/>
                    </a:solidFill>
                  </a:rPr>
                  <a:t> </a:t>
                </a:r>
                <a:r>
                  <a:rPr lang="fr-FR" i="1" dirty="0">
                    <a:solidFill>
                      <a:srgbClr val="7030A0"/>
                    </a:solidFill>
                  </a:rPr>
                  <a:t>exemple :  n° 4234  ( </a:t>
                </a:r>
                <a:r>
                  <a:rPr lang="fr-FR" i="1" dirty="0" smtClean="0">
                    <a:solidFill>
                      <a:srgbClr val="7030A0"/>
                    </a:solidFill>
                  </a:rPr>
                  <a:t>quatrième</a:t>
                </a:r>
                <a:r>
                  <a:rPr lang="fr-FR" i="1" dirty="0">
                    <a:solidFill>
                      <a:srgbClr val="7030A0"/>
                    </a:solidFill>
                  </a:rPr>
                  <a:t>) </a:t>
                </a:r>
              </a:p>
              <a:p>
                <a:r>
                  <a:rPr lang="fr-FR" b="1" dirty="0">
                    <a:solidFill>
                      <a:srgbClr val="7030A0"/>
                    </a:solidFill>
                    <a:hlinkClick r:id="rId2"/>
                  </a:rPr>
                  <a:t> </a:t>
                </a:r>
                <a:r>
                  <a:rPr lang="fr-FR" b="1" i="1" dirty="0">
                    <a:solidFill>
                      <a:srgbClr val="7030A0"/>
                    </a:solidFill>
                    <a:hlinkClick r:id="rId2"/>
                  </a:rPr>
                  <a:t>Construire la quadrature d’un </a:t>
                </a:r>
                <a:r>
                  <a:rPr lang="fr-FR" b="1" i="1" dirty="0" smtClean="0">
                    <a:solidFill>
                      <a:srgbClr val="7030A0"/>
                    </a:solidFill>
                    <a:hlinkClick r:id="rId2"/>
                  </a:rPr>
                  <a:t>rectangle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/>
                </a:r>
                <a:br>
                  <a:rPr lang="fr-FR" b="1" i="1" dirty="0" smtClean="0">
                    <a:solidFill>
                      <a:srgbClr val="7030A0"/>
                    </a:solidFill>
                  </a:rPr>
                </a:br>
                <a:r>
                  <a:rPr lang="fr-FR" b="1" i="1" dirty="0" smtClean="0">
                    <a:solidFill>
                      <a:srgbClr val="7030A0"/>
                    </a:solidFill>
                  </a:rPr>
                  <a:t/>
                </a:r>
                <a:br>
                  <a:rPr lang="fr-FR" b="1" i="1" dirty="0" smtClean="0">
                    <a:solidFill>
                      <a:srgbClr val="7030A0"/>
                    </a:solidFill>
                  </a:rPr>
                </a:br>
                <a:endParaRPr lang="fr-FR" b="1" i="1" dirty="0" smtClean="0">
                  <a:solidFill>
                    <a:srgbClr val="7030A0"/>
                  </a:solidFill>
                </a:endParaRPr>
              </a:p>
              <a:p>
                <a:endParaRPr lang="fr-FR" b="1" i="1" dirty="0">
                  <a:solidFill>
                    <a:srgbClr val="7030A0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rgbClr val="7030A0"/>
                    </a:solidFill>
                  </a:rPr>
                  <a:t> </a:t>
                </a:r>
                <a:r>
                  <a:rPr lang="fr-FR" sz="2400" b="1" u="sng" dirty="0">
                    <a:solidFill>
                      <a:srgbClr val="7030A0"/>
                    </a:solidFill>
                  </a:rPr>
                  <a:t>Calcul mental 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: </a:t>
                </a:r>
                <a:endParaRPr lang="fr-FR" sz="2400" b="1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fr-FR" sz="2400" b="1" dirty="0">
                    <a:solidFill>
                      <a:srgbClr val="7030A0"/>
                    </a:solidFill>
                  </a:rPr>
                  <a:t/>
                </a:r>
                <a:br>
                  <a:rPr lang="fr-FR" sz="2400" b="1" dirty="0">
                    <a:solidFill>
                      <a:srgbClr val="7030A0"/>
                    </a:solidFill>
                  </a:rPr>
                </a:br>
                <a:endParaRPr lang="fr-FR" sz="1000" b="1" dirty="0">
                  <a:solidFill>
                    <a:srgbClr val="7030A0"/>
                  </a:solidFill>
                </a:endParaRPr>
              </a:p>
              <a:p>
                <a:r>
                  <a:rPr lang="fr-FR" sz="2400" i="1" dirty="0">
                    <a:solidFill>
                      <a:srgbClr val="7030A0"/>
                    </a:solidFill>
                  </a:rPr>
                  <a:t> </a:t>
                </a:r>
                <a:r>
                  <a:rPr lang="fr-FR" i="1" dirty="0">
                    <a:solidFill>
                      <a:srgbClr val="7030A0"/>
                    </a:solidFill>
                  </a:rPr>
                  <a:t>exemple :  n° 4214  ( troisième) </a:t>
                </a:r>
              </a:p>
              <a:p>
                <a:r>
                  <a:rPr lang="fr-FR" b="1" dirty="0">
                    <a:solidFill>
                      <a:srgbClr val="7030A0"/>
                    </a:solidFill>
                  </a:rPr>
                  <a:t> </a:t>
                </a:r>
                <a:r>
                  <a:rPr lang="fr-FR" b="1" i="1" dirty="0" smtClean="0">
                    <a:solidFill>
                      <a:srgbClr val="7030A0"/>
                    </a:solidFill>
                    <a:hlinkClick r:id="rId3"/>
                  </a:rPr>
                  <a:t>Ecrire des expressions littérales sous la forme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𝒆𝒙</m:t>
                        </m:r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𝒇</m:t>
                        </m:r>
                      </m:num>
                      <m:den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fr-FR" b="1" dirty="0" smtClean="0">
                    <a:solidFill>
                      <a:srgbClr val="7030A0"/>
                    </a:solidFill>
                  </a:rPr>
                  <a:t> :</a:t>
                </a:r>
                <a:br>
                  <a:rPr lang="fr-FR" b="1" dirty="0" smtClean="0">
                    <a:solidFill>
                      <a:srgbClr val="7030A0"/>
                    </a:solidFill>
                  </a:rPr>
                </a:br>
                <a:endParaRPr lang="fr-FR" sz="2400" i="1" dirty="0">
                  <a:solidFill>
                    <a:srgbClr val="7030A0"/>
                  </a:solidFill>
                </a:endParaRPr>
              </a:p>
              <a:p>
                <a:r>
                  <a:rPr lang="fr-FR" i="1" dirty="0">
                    <a:solidFill>
                      <a:srgbClr val="7030A0"/>
                    </a:solidFill>
                  </a:rPr>
                  <a:t>exemple :  n° 4295  ( premières) </a:t>
                </a:r>
              </a:p>
              <a:p>
                <a:r>
                  <a:rPr lang="fr-FR" b="1" dirty="0">
                    <a:solidFill>
                      <a:srgbClr val="7030A0"/>
                    </a:solidFill>
                  </a:rPr>
                  <a:t> </a:t>
                </a:r>
                <a:r>
                  <a:rPr lang="fr-FR" b="1" i="1" dirty="0">
                    <a:solidFill>
                      <a:srgbClr val="7030A0"/>
                    </a:solidFill>
                    <a:hlinkClick r:id="rId4"/>
                  </a:rPr>
                  <a:t>Compléter un triangle de Pascal</a:t>
                </a:r>
                <a:endParaRPr lang="fr-FR" b="1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4334"/>
                <a:ext cx="8640960" cy="5003806"/>
              </a:xfrm>
              <a:prstGeom prst="rect">
                <a:avLst/>
              </a:prstGeom>
              <a:blipFill rotWithShape="1">
                <a:blip r:embed="rId5"/>
                <a:stretch>
                  <a:fillRect l="-564" t="-974" b="-19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7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84368" y="2060848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71946" y="548681"/>
            <a:ext cx="9036558" cy="5328591"/>
            <a:chOff x="71946" y="548681"/>
            <a:chExt cx="9036558" cy="5328591"/>
          </a:xfrm>
        </p:grpSpPr>
        <p:pic>
          <p:nvPicPr>
            <p:cNvPr id="2050" name="Picture 2" descr="C:\Documents and Settings\Perso\Mes documents\Mes images\Screenpresso\2013-09-16_13h02_3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946" y="548681"/>
              <a:ext cx="9036558" cy="5074634"/>
            </a:xfrm>
            <a:prstGeom prst="rect">
              <a:avLst/>
            </a:prstGeom>
            <a:noFill/>
          </p:spPr>
        </p:pic>
        <p:cxnSp>
          <p:nvCxnSpPr>
            <p:cNvPr id="4" name="Connecteur droit avec flèche 3"/>
            <p:cNvCxnSpPr/>
            <p:nvPr/>
          </p:nvCxnSpPr>
          <p:spPr>
            <a:xfrm flipV="1">
              <a:off x="7236296" y="5445224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erso\Mes documents\Mes images\Screenpresso\2013-09-16_13h06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98894"/>
            <a:ext cx="7475220" cy="556641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51720" y="2636912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75856" y="2996952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699792" y="3284984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686665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87624" y="1124744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483768" y="1484784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835696" y="1844824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8333" r="34424" b="32043"/>
          <a:stretch/>
        </p:blipFill>
        <p:spPr bwMode="auto">
          <a:xfrm>
            <a:off x="36374" y="1380695"/>
            <a:ext cx="9144138" cy="501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69190" y="225758"/>
            <a:ext cx="7678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7030A0"/>
                </a:solidFill>
              </a:rPr>
              <a:t>Évolution de l’évaluation en mathématiques</a:t>
            </a:r>
          </a:p>
          <a:p>
            <a:pPr algn="ctr"/>
            <a:endParaRPr lang="fr-FR" sz="1200" b="1" dirty="0" smtClean="0">
              <a:solidFill>
                <a:srgbClr val="7030A0"/>
              </a:solidFill>
            </a:endParaRPr>
          </a:p>
          <a:p>
            <a:pPr algn="ctr"/>
            <a:r>
              <a:rPr lang="fr-FR" sz="2800" dirty="0" smtClean="0">
                <a:solidFill>
                  <a:srgbClr val="7030A0"/>
                </a:solidFill>
              </a:rPr>
              <a:t>http://euler.ac-versailles.fr/acquis</a:t>
            </a:r>
            <a:endParaRPr lang="fr-FR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36512" y="662606"/>
            <a:ext cx="9201029" cy="4396814"/>
            <a:chOff x="-36512" y="662606"/>
            <a:chExt cx="9201029" cy="43968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" t="9058" r="30435" b="34239"/>
            <a:stretch/>
          </p:blipFill>
          <p:spPr bwMode="auto">
            <a:xfrm>
              <a:off x="-36512" y="662606"/>
              <a:ext cx="9201029" cy="439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012160" y="4221088"/>
              <a:ext cx="1008112" cy="21602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84168" y="3861048"/>
              <a:ext cx="1440160" cy="21602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44208" y="2924944"/>
              <a:ext cx="576064" cy="21602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586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13949" r="14782" b="34239"/>
          <a:stretch/>
        </p:blipFill>
        <p:spPr bwMode="auto">
          <a:xfrm>
            <a:off x="35496" y="1613425"/>
            <a:ext cx="9039037" cy="31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8696" r="30538" b="43116"/>
          <a:stretch/>
        </p:blipFill>
        <p:spPr bwMode="auto">
          <a:xfrm>
            <a:off x="35496" y="2852936"/>
            <a:ext cx="9086344" cy="370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68891" y="116632"/>
            <a:ext cx="68195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7030A0"/>
                </a:solidFill>
              </a:rPr>
              <a:t>Banque d’épreuves de mathématiques </a:t>
            </a:r>
          </a:p>
          <a:p>
            <a:pPr algn="ctr"/>
            <a:r>
              <a:rPr lang="fr-FR" sz="3200" b="1" dirty="0" smtClean="0">
                <a:solidFill>
                  <a:srgbClr val="7030A0"/>
                </a:solidFill>
              </a:rPr>
              <a:t>des STS en CCF</a:t>
            </a:r>
          </a:p>
          <a:p>
            <a:pPr algn="ctr"/>
            <a:endParaRPr lang="fr-FR" sz="2000" b="1" dirty="0">
              <a:solidFill>
                <a:srgbClr val="7030A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7030A0"/>
                </a:solidFill>
                <a:hlinkClick r:id="rId3"/>
              </a:rPr>
              <a:t>http://euler.ac-versailles.fr/bts</a:t>
            </a:r>
            <a:endParaRPr lang="fr-FR" sz="2800" b="1" dirty="0" smtClean="0">
              <a:solidFill>
                <a:srgbClr val="7030A0"/>
              </a:solidFill>
            </a:endParaRPr>
          </a:p>
          <a:p>
            <a:pPr algn="ctr"/>
            <a:endParaRPr lang="fr-FR" sz="2800" b="1" dirty="0">
              <a:solidFill>
                <a:srgbClr val="7030A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Demande d’identifiant et mot de passe à G. </a:t>
            </a:r>
            <a:r>
              <a:rPr lang="fr-FR" sz="2000" b="1" dirty="0" err="1" smtClean="0">
                <a:solidFill>
                  <a:srgbClr val="7030A0"/>
                </a:solidFill>
              </a:rPr>
              <a:t>Marbeuf</a:t>
            </a:r>
            <a:endParaRPr lang="fr-FR" sz="2000" b="1" dirty="0" smtClean="0">
              <a:solidFill>
                <a:srgbClr val="7030A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7030A0"/>
                </a:solidFill>
              </a:rPr>
              <a:t>Gilles.Marbeuf@ac-versailles.fr</a:t>
            </a:r>
            <a:endParaRPr lang="fr-FR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130</Words>
  <Application>Microsoft Office PowerPoint</Application>
  <PresentationFormat>Affichage à l'écran (4:3)</PresentationFormat>
  <Paragraphs>65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euler.ac-versailles.fr</vt:lpstr>
      <vt:lpstr>Correcteurs Olympiades 1re / 4e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Statistiques 2012-2013</vt:lpstr>
      <vt:lpstr>Statistiques 2012-2013</vt:lpstr>
      <vt:lpstr>Statistiques 2012-2013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euler.ac-versailles.fr</dc:title>
  <dc:creator>ms</dc:creator>
  <cp:lastModifiedBy>MATHS</cp:lastModifiedBy>
  <cp:revision>52</cp:revision>
  <dcterms:created xsi:type="dcterms:W3CDTF">2013-09-10T16:19:59Z</dcterms:created>
  <dcterms:modified xsi:type="dcterms:W3CDTF">2013-09-20T22:02:37Z</dcterms:modified>
</cp:coreProperties>
</file>