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</p:sldMasterIdLst>
  <p:notesMasterIdLst>
    <p:notesMasterId r:id="rId35"/>
  </p:notesMasterIdLst>
  <p:sldIdLst>
    <p:sldId id="256" r:id="rId12"/>
    <p:sldId id="258" r:id="rId13"/>
    <p:sldId id="257" r:id="rId14"/>
    <p:sldId id="259" r:id="rId15"/>
    <p:sldId id="260" r:id="rId16"/>
    <p:sldId id="261" r:id="rId17"/>
    <p:sldId id="263" r:id="rId18"/>
    <p:sldId id="284" r:id="rId19"/>
    <p:sldId id="278" r:id="rId20"/>
    <p:sldId id="279" r:id="rId21"/>
    <p:sldId id="285" r:id="rId22"/>
    <p:sldId id="262" r:id="rId23"/>
    <p:sldId id="264" r:id="rId24"/>
    <p:sldId id="266" r:id="rId25"/>
    <p:sldId id="268" r:id="rId26"/>
    <p:sldId id="269" r:id="rId27"/>
    <p:sldId id="270" r:id="rId28"/>
    <p:sldId id="271" r:id="rId29"/>
    <p:sldId id="272" r:id="rId30"/>
    <p:sldId id="274" r:id="rId31"/>
    <p:sldId id="275" r:id="rId32"/>
    <p:sldId id="276" r:id="rId33"/>
    <p:sldId id="273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273" autoAdjust="0"/>
  </p:normalViewPr>
  <p:slideViewPr>
    <p:cSldViewPr>
      <p:cViewPr>
        <p:scale>
          <a:sx n="64" d="100"/>
          <a:sy n="64" d="100"/>
        </p:scale>
        <p:origin x="-2994" y="-7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9D05C-C397-4127-9AE4-79072AE13C66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D8BF-D352-4AF2-9B3E-843F095D60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183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le mot amer,</a:t>
            </a:r>
            <a:r>
              <a:rPr lang="fr-FR" baseline="0" dirty="0" smtClean="0"/>
              <a:t> les groupes AM et ER sont tous les deux codés par YS.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8BF-D352-4AF2-9B3E-843F095D601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521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21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6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22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36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baseline="0" dirty="0" smtClean="0"/>
                  <a:t>- La première condition est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/>
                          </a:rPr>
                          <m:t>𝑎𝑑</m:t>
                        </m:r>
                        <m:r>
                          <a:rPr lang="fr-FR" sz="12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1200" b="0" i="1" smtClean="0">
                            <a:latin typeface="Cambria Math"/>
                          </a:rPr>
                          <m:t>𝑏𝑐</m:t>
                        </m:r>
                      </m:e>
                    </m:d>
                    <m:d>
                      <m:d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/>
                          </a:rPr>
                          <m:t>𝑥</m:t>
                        </m:r>
                        <m:r>
                          <a:rPr lang="fr-FR" sz="1200" b="0" i="1" smtClean="0">
                            <a:latin typeface="Cambria Math"/>
                          </a:rPr>
                          <m:t>−</m:t>
                        </m:r>
                        <m:r>
                          <a:rPr lang="fr-FR" sz="1200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m:rPr>
                        <m:brk m:alnAt="7"/>
                      </m:rPr>
                      <a:rPr lang="fr-FR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0 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𝑚𝑜𝑑</m:t>
                    </m:r>
                    <m:r>
                      <a:rPr lang="fr-FR" sz="1200" b="0" i="1" smtClean="0">
                        <a:latin typeface="Cambria Math"/>
                        <a:ea typeface="Cambria Math"/>
                      </a:rPr>
                      <m:t> 26</m:t>
                    </m:r>
                  </m:oMath>
                </a14:m>
                <a:r>
                  <a:rPr lang="fr-FR" sz="1200" dirty="0" smtClean="0"/>
                  <a:t> , puis ad-</a:t>
                </a:r>
                <a:r>
                  <a:rPr lang="fr-FR" sz="1200" dirty="0" err="1" smtClean="0"/>
                  <a:t>bc</a:t>
                </a:r>
                <a:r>
                  <a:rPr lang="fr-FR" sz="1200" dirty="0" smtClean="0"/>
                  <a:t> et 26 premier entre eux.</a:t>
                </a:r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-Avec le mot amer,</a:t>
                </a:r>
                <a:r>
                  <a:rPr lang="fr-FR" baseline="0" dirty="0" smtClean="0"/>
                  <a:t> les groupes AM et ER sont tous les deux codés par YS. </a:t>
                </a:r>
              </a:p>
              <a:p>
                <a:r>
                  <a:rPr lang="fr-FR" baseline="0" dirty="0" smtClean="0"/>
                  <a:t>- La première condition est </a:t>
                </a:r>
                <a:r>
                  <a:rPr lang="fr-FR" sz="1200" b="0" i="0" smtClean="0">
                    <a:latin typeface="Cambria Math"/>
                  </a:rPr>
                  <a:t>(</a:t>
                </a:r>
                <a:r>
                  <a:rPr lang="fr-FR" sz="1200" b="0" i="0" smtClean="0">
                    <a:latin typeface="Cambria Math"/>
                  </a:rPr>
                  <a:t>𝑎𝑑−𝑏𝑐)(𝑥−𝑋)</a:t>
                </a:r>
                <a:r>
                  <a:rPr lang="fr-FR" sz="1200" b="0" i="0">
                    <a:latin typeface="Cambria Math"/>
                    <a:ea typeface="Cambria Math"/>
                  </a:rPr>
                  <a:t>⤶7</a:t>
                </a:r>
                <a:r>
                  <a:rPr lang="fr-FR" sz="1200" i="0">
                    <a:latin typeface="Cambria Math"/>
                    <a:ea typeface="Cambria Math"/>
                  </a:rPr>
                  <a:t>≡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0 𝑚𝑜𝑑 26</a:t>
                </a:r>
                <a:r>
                  <a:rPr lang="fr-FR" sz="1200" dirty="0" smtClean="0"/>
                  <a:t> </a:t>
                </a:r>
                <a:r>
                  <a:rPr lang="fr-FR" sz="1200" dirty="0" smtClean="0"/>
                  <a:t>, puis ad-</a:t>
                </a:r>
                <a:r>
                  <a:rPr lang="fr-FR" sz="1200" dirty="0" err="1" smtClean="0"/>
                  <a:t>bc</a:t>
                </a:r>
                <a:r>
                  <a:rPr lang="fr-FR" sz="1200" dirty="0" smtClean="0"/>
                  <a:t> et 26 premier entre eux.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8BF-D352-4AF2-9B3E-843F095D601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089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c) On trouve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𝑀</m:t>
                    </m:r>
                    <m:r>
                      <a:rPr lang="fr-FR" sz="1200" b="0" i="1" smtClean="0">
                        <a:latin typeface="Cambria Math"/>
                      </a:rPr>
                      <m:t>.</m:t>
                    </m:r>
                    <m:r>
                      <a:rPr lang="fr-FR" sz="1200" b="0" i="1" smtClean="0">
                        <a:latin typeface="Cambria Math"/>
                      </a:rPr>
                      <m:t>𝑁</m:t>
                    </m:r>
                    <m:r>
                      <a:rPr lang="fr-FR" sz="1200" b="0" i="1" smtClean="0">
                        <a:latin typeface="Cambria Math"/>
                      </a:rPr>
                      <m:t>=</m:t>
                    </m:r>
                    <m:r>
                      <a:rPr lang="fr-FR" sz="1200" b="0" i="1" smtClean="0">
                        <a:latin typeface="Cambria Math"/>
                      </a:rPr>
                      <m:t>𝑁</m:t>
                    </m:r>
                    <m:r>
                      <a:rPr lang="fr-FR" sz="1200" b="0" i="1" smtClean="0">
                        <a:latin typeface="Cambria Math"/>
                      </a:rPr>
                      <m:t>.</m:t>
                    </m:r>
                    <m:r>
                      <a:rPr lang="fr-FR" sz="1200" b="0" i="1" smtClean="0">
                        <a:latin typeface="Cambria Math"/>
                      </a:rPr>
                      <m:t>𝑀</m:t>
                    </m:r>
                    <m:r>
                      <a:rPr lang="fr-FR" sz="1200" b="0" i="1" smtClean="0">
                        <a:latin typeface="Cambria Math"/>
                      </a:rPr>
                      <m:t>=19</m:t>
                    </m:r>
                    <m:sSub>
                      <m:sSubPr>
                        <m:ctrlPr>
                          <a:rPr lang="fr-FR" sz="1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fr-FR" sz="1200" b="0" i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1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" name="Espace réservé des commentair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c) On trouve </a:t>
                </a:r>
                <a:r>
                  <a:rPr lang="fr-FR" sz="1200" b="0" i="0" smtClean="0">
                    <a:latin typeface="Cambria Math"/>
                  </a:rPr>
                  <a:t>𝑀.𝑁=𝑁.𝑀=19</a:t>
                </a:r>
                <a:r>
                  <a:rPr lang="fr-FR" sz="1200" b="0" i="0" smtClean="0">
                    <a:latin typeface="Cambria Math"/>
                  </a:rPr>
                  <a:t>〖</a:t>
                </a:r>
                <a:r>
                  <a:rPr lang="fr-FR" sz="1200" b="0" i="0" smtClean="0">
                    <a:latin typeface="Cambria Math"/>
                    <a:ea typeface="Cambria Math"/>
                  </a:rPr>
                  <a:t>×</a:t>
                </a:r>
                <a:r>
                  <a:rPr lang="fr-FR" sz="1200" b="0" i="0" smtClean="0">
                    <a:latin typeface="Cambria Math"/>
                  </a:rPr>
                  <a:t>𝐼〗_2</a:t>
                </a:r>
                <a:endParaRPr lang="fr-FR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8BF-D352-4AF2-9B3E-843F095D601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2850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Ici,</a:t>
            </a:r>
            <a:r>
              <a:rPr lang="fr-FR" baseline="0" dirty="0" smtClean="0"/>
              <a:t> à l’étape initiale toutes les boules sont dans l’urne A.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13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2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 problème est significatif pour un grand nombre de molécules, mais une première approche dans le cas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où 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 est nécessaire, même si ce cas n’est pas vraiment représentatif de ce qui se passe dans le cas général.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8BF-D352-4AF2-9B3E-843F095D601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0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l’utilisation des matrices n’est vraiment utile que si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&gt; 2, mais, expliquer l’utilisation des matrices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dans le cas où N = 2 et comparer les résultats obtenus avec ceux que l’on obtient avec l’utilisation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d’un arbre permet de bien introduire la résolution du problème. Cependant il et nécessaire de constater que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2, le processus est réversible, or l’intérêt de l’expérience est justement de montrer son irréversibilité</a:t>
            </a:r>
          </a:p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</a:t>
            </a:r>
            <a:r>
              <a:rPr lang="fr-F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grand.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4CD8BF-D352-4AF2-9B3E-843F095D601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085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17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calculer E(</a:t>
            </a:r>
            <a:r>
              <a:rPr lang="fr-FR" dirty="0" err="1" smtClean="0"/>
              <a:t>T</a:t>
            </a:r>
            <a:r>
              <a:rPr lang="fr-FR" baseline="-25000" dirty="0" err="1" smtClean="0"/>
              <a:t>n</a:t>
            </a:r>
            <a:r>
              <a:rPr lang="fr-FR" dirty="0" smtClean="0"/>
              <a:t>), on peut procéder par sommes de termes de suites</a:t>
            </a:r>
            <a:r>
              <a:rPr lang="fr-FR" baseline="0" dirty="0" smtClean="0"/>
              <a:t> géométriques, ou en calculant de deux façons la fonction dérivée d’une fonction bien choisie.</a:t>
            </a:r>
            <a:endParaRPr lang="fr-FR" dirty="0" smtClean="0"/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revient donc en moyenne à l’état initial au bout de 4 étapes.</a:t>
            </a:r>
            <a:r>
              <a:rPr lang="fr-FR" dirty="0" smtClean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18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81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C40AB-16EA-7D4E-BB7F-AC9E98F0EB0E}" type="slidenum">
              <a:rPr lang="fr-FR" smtClean="0">
                <a:solidFill>
                  <a:prstClr val="black"/>
                </a:solidFill>
              </a:rPr>
              <a:pPr/>
              <a:t>20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5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04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7448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2364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0658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747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4332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7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326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6720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57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4676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06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10067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345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753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847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2344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27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06678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6058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239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4022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65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78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24764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22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330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0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211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23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9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61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407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74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8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6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61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82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216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3950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486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61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33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886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6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983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74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736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38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386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09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31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5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361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679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28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3980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81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9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155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56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70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3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15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09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696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80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669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247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7186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98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516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20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88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6652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631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04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774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601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431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394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5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5452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682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2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7735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265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3873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654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80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13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959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7221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1961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421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29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6674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623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129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50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5093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429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831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78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911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2083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5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899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91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342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840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9465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23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7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043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867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050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3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11A3F-442C-4CC5-81A8-162E3D2DD98D}" type="datetimeFigureOut">
              <a:rPr lang="fr-FR" smtClean="0"/>
              <a:t>03/05/2012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2890C-1D3C-401D-B2D5-7A0085CED7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45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15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5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7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6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7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0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0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F22EBCA-80A4-7B4B-8220-91C5C10A2FA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03/05/2012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B0D3C7B-47FC-CC42-97DD-6DA7A9DD10A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 defTabSz="457200"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2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JP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4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9712" y="548680"/>
            <a:ext cx="5624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Enseignement de spécialité en 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1560" y="1700808"/>
            <a:ext cx="849565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fr-FR" sz="3200" dirty="0"/>
              <a:t>P</a:t>
            </a:r>
            <a:r>
              <a:rPr lang="fr-FR" sz="3200" dirty="0" smtClean="0"/>
              <a:t>rendre appui sur la résolution de problèmes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200" dirty="0" smtClean="0"/>
              <a:t>Introduction motivée des </a:t>
            </a:r>
            <a:r>
              <a:rPr lang="fr-FR" sz="3200" b="1" dirty="0" smtClean="0">
                <a:solidFill>
                  <a:srgbClr val="7030A0"/>
                </a:solidFill>
              </a:rPr>
              <a:t>notions</a:t>
            </a:r>
            <a:r>
              <a:rPr lang="fr-FR" sz="3200" dirty="0" smtClean="0"/>
              <a:t> mentionnées</a:t>
            </a:r>
          </a:p>
          <a:p>
            <a:r>
              <a:rPr lang="fr-FR" sz="3200" dirty="0" smtClean="0"/>
              <a:t> au programme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3200" dirty="0" smtClean="0"/>
              <a:t>Niveau d’approfondissement guidé par les</a:t>
            </a:r>
          </a:p>
          <a:p>
            <a:r>
              <a:rPr lang="fr-FR" sz="3200" dirty="0" smtClean="0"/>
              <a:t> besoins rencontrés dans la résolution des </a:t>
            </a:r>
          </a:p>
          <a:p>
            <a:r>
              <a:rPr lang="fr-FR" sz="3200" dirty="0"/>
              <a:t> </a:t>
            </a:r>
            <a:r>
              <a:rPr lang="fr-FR" sz="3200" dirty="0" smtClean="0"/>
              <a:t>problèmes traités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418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620688"/>
                <a:ext cx="8712968" cy="54646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/>
                  <a:t>4) décodage :  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/>
                </a:r>
                <a:br>
                  <a:rPr lang="fr-FR" sz="2400" dirty="0" smtClean="0"/>
                </a:br>
                <a:r>
                  <a:rPr lang="fr-FR" sz="2400" dirty="0" smtClean="0"/>
                  <a:t>         a) </a:t>
                </a:r>
                <a:r>
                  <a:rPr lang="fr-FR" sz="2400" dirty="0"/>
                  <a:t>Soit </a:t>
                </a:r>
                <a:r>
                  <a:rPr lang="fr-FR" sz="2400" i="1" dirty="0" smtClean="0"/>
                  <a:t>Q</a:t>
                </a:r>
                <a:r>
                  <a:rPr lang="fr-FR" sz="2400" dirty="0" smtClean="0"/>
                  <a:t>  </a:t>
                </a:r>
                <a:r>
                  <a:rPr lang="fr-FR" sz="2400" dirty="0"/>
                  <a:t>la matrice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𝑄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−3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 smtClean="0"/>
                  <a:t>. Calculer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.</m:t>
                    </m:r>
                    <m:r>
                      <a:rPr lang="fr-FR" sz="2400" b="0" i="1" smtClean="0">
                        <a:latin typeface="Cambria Math"/>
                      </a:rPr>
                      <m:t>𝑄</m:t>
                    </m:r>
                    <m:r>
                      <a:rPr lang="fr-FR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𝑄</m:t>
                    </m:r>
                    <m:r>
                      <a:rPr lang="fr-FR" sz="2400" i="1">
                        <a:latin typeface="Cambria Math"/>
                      </a:rPr>
                      <m:t>.</m:t>
                    </m:r>
                    <m:r>
                      <a:rPr lang="fr-FR" sz="2400" b="0" i="1" smtClean="0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i="1" dirty="0" smtClean="0"/>
                  <a:t>.</a:t>
                </a:r>
              </a:p>
              <a:p>
                <a:pPr marL="0" indent="0">
                  <a:buNone/>
                </a:pPr>
                <a:endParaRPr lang="fr-FR" sz="2400" i="1" dirty="0" smtClean="0"/>
              </a:p>
              <a:p>
                <a:pPr marL="0" indent="0">
                  <a:buNone/>
                </a:pPr>
                <a:r>
                  <a:rPr lang="fr-FR" sz="2400" i="1" dirty="0" smtClean="0"/>
                  <a:t>         </a:t>
                </a:r>
                <a:r>
                  <a:rPr lang="fr-FR" sz="2400" dirty="0"/>
                  <a:t>b</a:t>
                </a:r>
                <a:r>
                  <a:rPr lang="fr-FR" sz="2400" dirty="0" smtClean="0"/>
                  <a:t>) Déterminer des entiers </a:t>
                </a:r>
                <a:r>
                  <a:rPr lang="fr-FR" sz="2400" i="1" dirty="0" smtClean="0"/>
                  <a:t>u</a:t>
                </a:r>
                <a:r>
                  <a:rPr lang="fr-FR" sz="2400" dirty="0" smtClean="0"/>
                  <a:t> et </a:t>
                </a:r>
                <a:r>
                  <a:rPr lang="fr-FR" sz="2400" i="1" dirty="0" smtClean="0"/>
                  <a:t>v</a:t>
                </a:r>
                <a:r>
                  <a:rPr lang="fr-FR" sz="2400" dirty="0" smtClean="0"/>
                  <a:t> tel que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19</m:t>
                    </m:r>
                    <m:r>
                      <a:rPr lang="fr-FR" sz="2400" b="0" i="1" smtClean="0">
                        <a:latin typeface="Cambria Math"/>
                      </a:rPr>
                      <m:t>𝑢</m:t>
                    </m:r>
                    <m:r>
                      <a:rPr lang="fr-FR" sz="2400" b="0" i="1" smtClean="0">
                        <a:latin typeface="Cambria Math"/>
                      </a:rPr>
                      <m:t>+26</m:t>
                    </m:r>
                    <m:r>
                      <a:rPr lang="fr-FR" sz="2400" b="0" i="1" smtClean="0">
                        <a:latin typeface="Cambria Math"/>
                      </a:rPr>
                      <m:t>𝑣</m:t>
                    </m:r>
                    <m:r>
                      <a:rPr lang="fr-FR" sz="2400" i="1">
                        <a:latin typeface="Cambria Math"/>
                      </a:rPr>
                      <m:t>=1</m:t>
                    </m:r>
                  </m:oMath>
                </a14:m>
                <a:r>
                  <a:rPr lang="fr-FR" sz="2400" i="1" dirty="0" smtClean="0"/>
                  <a:t>.</a:t>
                </a:r>
              </a:p>
              <a:p>
                <a:pPr marL="0" indent="0" algn="ctr">
                  <a:buNone/>
                </a:pPr>
                <a:r>
                  <a:rPr lang="fr-FR" sz="2400" b="1" dirty="0" smtClean="0">
                    <a:solidFill>
                      <a:srgbClr val="7030A0"/>
                    </a:solidFill>
                  </a:rPr>
                  <a:t>(algorithme d’Euclide)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En déduire une matrice </a:t>
                </a:r>
                <a:r>
                  <a:rPr lang="fr-FR" sz="2400" i="1" dirty="0" smtClean="0"/>
                  <a:t> M’</a:t>
                </a:r>
                <a:r>
                  <a:rPr lang="fr-FR" sz="2400" dirty="0" smtClean="0"/>
                  <a:t>  telle que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.</m:t>
                    </m:r>
                    <m:r>
                      <a:rPr lang="fr-FR" sz="2400" b="0" i="1" smtClean="0">
                        <a:latin typeface="Cambria Math"/>
                      </a:rPr>
                      <m:t>𝑀</m:t>
                    </m:r>
                    <m:r>
                      <a:rPr lang="fr-FR" sz="2400" b="0" i="1" smtClean="0">
                        <a:latin typeface="Cambria Math"/>
                      </a:rPr>
                      <m:t>′=</m:t>
                    </m:r>
                    <m:r>
                      <a:rPr lang="fr-FR" sz="2400" b="0" i="1" smtClean="0">
                        <a:latin typeface="Cambria Math"/>
                      </a:rPr>
                      <m:t>𝑀</m:t>
                    </m:r>
                    <m:r>
                      <a:rPr lang="fr-FR" sz="2400" b="0" i="1" smtClean="0">
                        <a:latin typeface="Cambria Math"/>
                      </a:rPr>
                      <m:t>′.</m:t>
                    </m:r>
                    <m:r>
                      <a:rPr lang="fr-FR" sz="2400" i="1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 smtClean="0"/>
                  <a:t>.</a:t>
                </a:r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/>
                  <a:t> </a:t>
                </a:r>
                <a:r>
                  <a:rPr lang="fr-FR" sz="2400" dirty="0" smtClean="0"/>
                  <a:t>         c) Décoder alors le texte </a:t>
                </a:r>
                <a:r>
                  <a:rPr lang="fr-FR" sz="2400" b="1" dirty="0"/>
                  <a:t>YKTVAGUG</a:t>
                </a:r>
                <a:r>
                  <a:rPr lang="fr-FR" sz="2400" dirty="0"/>
                  <a:t> </a:t>
                </a:r>
                <a:r>
                  <a:rPr lang="fr-FR" sz="2400" dirty="0" smtClean="0"/>
                  <a:t>.</a:t>
                </a:r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620688"/>
                <a:ext cx="8712968" cy="5464677"/>
              </a:xfrm>
              <a:blipFill rotWithShape="1">
                <a:blip r:embed="rId3"/>
                <a:stretch>
                  <a:fillRect l="-1049" t="-8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19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04656"/>
          </a:xfrm>
        </p:spPr>
        <p:txBody>
          <a:bodyPr/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" t="15059" r="25000" b="3465"/>
          <a:stretch/>
        </p:blipFill>
        <p:spPr bwMode="auto">
          <a:xfrm>
            <a:off x="45720" y="188640"/>
            <a:ext cx="9144000" cy="64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97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3265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. Le modèle de diffusion d’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Ehrenfest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836712"/>
            <a:ext cx="84249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Présentation du </a:t>
            </a:r>
            <a:r>
              <a:rPr lang="fr-FR" sz="2800" dirty="0" smtClean="0"/>
              <a:t>problème  :</a:t>
            </a:r>
          </a:p>
          <a:p>
            <a:r>
              <a:rPr lang="fr-FR" sz="2400" dirty="0" smtClean="0"/>
              <a:t>En </a:t>
            </a:r>
            <a:r>
              <a:rPr lang="fr-FR" sz="2400" dirty="0"/>
              <a:t>1907 par les physiciens autrichiens Tatiana et Paul </a:t>
            </a:r>
            <a:r>
              <a:rPr lang="fr-FR" sz="2400" dirty="0" err="1"/>
              <a:t>Ehrenfest</a:t>
            </a:r>
            <a:r>
              <a:rPr lang="fr-FR" sz="2400" dirty="0"/>
              <a:t> </a:t>
            </a:r>
            <a:r>
              <a:rPr lang="fr-FR" sz="2400" dirty="0" smtClean="0"/>
              <a:t>cherchèrent à </a:t>
            </a:r>
            <a:r>
              <a:rPr lang="fr-FR" sz="2400" dirty="0"/>
              <a:t>mieux comprendre le phénomène </a:t>
            </a:r>
            <a:r>
              <a:rPr lang="fr-FR" sz="2400" dirty="0" smtClean="0"/>
              <a:t>d’irréversibilité </a:t>
            </a:r>
            <a:r>
              <a:rPr lang="fr-FR" sz="2400" dirty="0"/>
              <a:t>thermodynamique et de lever un paradoxe </a:t>
            </a:r>
            <a:r>
              <a:rPr lang="fr-FR" sz="2400" dirty="0" smtClean="0"/>
              <a:t>:                                                                                               </a:t>
            </a:r>
            <a:endParaRPr lang="fr-FR" sz="2400" dirty="0"/>
          </a:p>
          <a:p>
            <a:pPr marL="414900" lvl="0" indent="-342900" algn="just">
              <a:buFont typeface="Arial" pitchFamily="34" charset="0"/>
              <a:buChar char="•"/>
            </a:pPr>
            <a:r>
              <a:rPr lang="fr-FR" sz="2400" dirty="0" smtClean="0"/>
              <a:t>D’un </a:t>
            </a:r>
            <a:r>
              <a:rPr lang="fr-FR" sz="2400" dirty="0"/>
              <a:t>point de vue macroscopique, un système thermodynamique évolue naturellement et irréversiblement de façon que son entropie </a:t>
            </a:r>
            <a:r>
              <a:rPr lang="fr-FR" sz="2400" dirty="0" smtClean="0"/>
              <a:t>soit </a:t>
            </a:r>
            <a:r>
              <a:rPr lang="fr-FR" sz="2400" dirty="0"/>
              <a:t>maximum</a:t>
            </a:r>
            <a:r>
              <a:rPr lang="fr-FR" sz="2400" dirty="0" smtClean="0"/>
              <a:t>,</a:t>
            </a:r>
            <a:endParaRPr lang="fr-FR" sz="2400" dirty="0"/>
          </a:p>
          <a:p>
            <a:pPr marL="414900" lvl="0" indent="-342900" algn="just">
              <a:buFont typeface="Arial" pitchFamily="34" charset="0"/>
              <a:buChar char="•"/>
            </a:pPr>
            <a:r>
              <a:rPr lang="fr-FR" sz="2400" dirty="0"/>
              <a:t>mais d’un point de vue microscopique, on peut remarquer que les mouvements des particules sont réversibles</a:t>
            </a:r>
            <a:r>
              <a:rPr lang="fr-FR" sz="2400" dirty="0" smtClean="0"/>
              <a:t>.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23528" y="4293096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Le but est de modéliser la répartition au cours du temps de N molécules de gaz à l’intérieur d’un récipient divisé en deux compartiments séparés par une membrane poreuse. 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Image 8" descr="urne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589240"/>
            <a:ext cx="2088232" cy="980728"/>
          </a:xfrm>
          <a:prstGeom prst="rect">
            <a:avLst/>
          </a:prstGeom>
        </p:spPr>
      </p:pic>
      <p:pic>
        <p:nvPicPr>
          <p:cNvPr id="10" name="Image 9" descr="urne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589240"/>
            <a:ext cx="216024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501317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Calibri" pitchFamily="34" charset="0"/>
                <a:cs typeface="Calibri" pitchFamily="34" charset="0"/>
              </a:rPr>
              <a:t>On cherche alors à déterminer le nombre moyen de boules dans l’urne A au bout de 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étapes</a:t>
            </a:r>
          </a:p>
          <a:p>
            <a:pPr algn="just"/>
            <a:r>
              <a:rPr lang="fr-FR" sz="2400" dirty="0">
                <a:latin typeface="Calibri" pitchFamily="34" charset="0"/>
                <a:cs typeface="Calibri" pitchFamily="34" charset="0"/>
              </a:rPr>
              <a:t>On peut aussi chercher à déterminer le temps moyen de retour à l’état initial de l’urne A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60648"/>
            <a:ext cx="8373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fr-FR" sz="24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Description du modèle</a:t>
            </a:r>
            <a:endParaRPr lang="fr-FR" sz="24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just" defTabSz="457200"/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 modélise mathématiquement par l’expérience aléatoire suivante :</a:t>
            </a:r>
          </a:p>
          <a:p>
            <a:pPr algn="just" defTabSz="457200"/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On considère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deux 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urnes A et B, et </a:t>
            </a:r>
            <a:r>
              <a:rPr lang="fr-FR" sz="2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boules numérotées de 1 </a:t>
            </a:r>
            <a:r>
              <a:rPr lang="fr-FR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à </a:t>
            </a:r>
            <a:r>
              <a:rPr lang="fr-FR" sz="2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 defTabSz="457200"/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Initialement, toutes les boules se trouvent dans l'urne A. Ensuite, aux étapes 1, 2, 3,… on tire au hasard, de façon équiprobable, un nombre entre 1 et </a:t>
            </a:r>
            <a:r>
              <a:rPr lang="fr-FR" sz="2400" i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et on change d’urne la boule correspondante.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2808312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45024"/>
            <a:ext cx="266429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207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r-FR" sz="2800" i="1" dirty="0" smtClean="0">
                <a:solidFill>
                  <a:srgbClr val="00B050"/>
                </a:solidFill>
              </a:rPr>
              <a:t>Étude du cas N = 2</a:t>
            </a:r>
            <a:endParaRPr lang="fr-FR" sz="2800" i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895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>
                <a:latin typeface="Calibri" pitchFamily="34" charset="0"/>
                <a:cs typeface="Calibri" pitchFamily="34" charset="0"/>
              </a:rPr>
              <a:t>À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tout instant 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(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 entier compris entre 0 et </a:t>
            </a:r>
            <a:r>
              <a:rPr lang="fr-FR" sz="2400" i="1" dirty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fr-FR" sz="2400" dirty="0">
                <a:latin typeface="Calibri" pitchFamily="34" charset="0"/>
                <a:cs typeface="Calibri" pitchFamily="34" charset="0"/>
              </a:rPr>
              <a:t>la répartition dans les urnes A et B est l’une des trois suivantes :</a:t>
            </a:r>
          </a:p>
          <a:p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772817"/>
            <a:ext cx="7920880" cy="144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23528" y="2924944"/>
                <a:ext cx="8424936" cy="1605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Notons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l’événement «  La répartition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 »</a:t>
                </a:r>
              </a:p>
              <a:p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l’événement «  La répartition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 »</a:t>
                </a:r>
              </a:p>
              <a:p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	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l’événement «  La répartition 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fr-FR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sz="2400">
                        <a:latin typeface="Cambria Math"/>
                      </a:rPr>
                      <m:t> 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 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»</a:t>
                </a:r>
                <a:endParaRPr lang="fr-FR" sz="24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Puis, pour tout </a:t>
                </a:r>
                <a:r>
                  <a:rPr lang="fr-FR" sz="2400" i="1" dirty="0" smtClean="0"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:r>
                  <a:rPr lang="fr-FR" sz="2400" i="1" dirty="0" smtClean="0">
                    <a:latin typeface="Calibri" pitchFamily="34" charset="0"/>
                    <a:cs typeface="Calibri" pitchFamily="34" charset="0"/>
                  </a:rPr>
                  <a:t>j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de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r-FR" sz="2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sz="2400" b="0" i="1" smtClean="0">
                            <a:latin typeface="Cambria Math"/>
                          </a:rPr>
                          <m:t>1,2,3</m:t>
                        </m:r>
                      </m:e>
                    </m:d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b="0" i="1" dirty="0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fr-FR" sz="2400" b="0" i="0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fr-FR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dirty="0" smtClean="0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fr-FR" sz="2400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fr-FR" sz="2400" b="0" i="1" dirty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fr-FR" sz="2400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fr-FR" sz="2400" b="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.</a:t>
                </a:r>
                <a:endParaRPr lang="fr-FR" sz="24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24944"/>
                <a:ext cx="8424936" cy="1605696"/>
              </a:xfrm>
              <a:prstGeom prst="rect">
                <a:avLst/>
              </a:prstGeom>
              <a:blipFill rotWithShape="1">
                <a:blip r:embed="rId4"/>
                <a:stretch>
                  <a:fillRect l="-1085" t="-3042" b="-60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4499992" y="4581128"/>
                <a:ext cx="3814762" cy="1727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On a alors 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i="1" dirty="0">
                            <a:latin typeface="Cambria Math"/>
                          </a:rPr>
                          <m:t>12</m:t>
                        </m:r>
                      </m:sub>
                    </m:sSub>
                    <m:r>
                      <a:rPr lang="fr-FR" sz="2000" dirty="0">
                        <a:latin typeface="Cambria Math"/>
                      </a:rPr>
                      <m:t>=</m:t>
                    </m:r>
                  </m:oMath>
                </a14:m>
                <a:r>
                  <a:rPr lang="fr-FR" sz="2000" dirty="0">
                    <a:latin typeface="Calibri" pitchFamily="34" charset="0"/>
                    <a:cs typeface="Calibri" pitchFamily="34" charset="0"/>
                  </a:rPr>
                  <a:t>1, </a:t>
                </a:r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21</m:t>
                        </m:r>
                      </m:sub>
                    </m:sSub>
                    <m:r>
                      <a:rPr lang="fr-FR" sz="20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i="1" dirty="0">
                            <a:latin typeface="Cambria Math"/>
                          </a:rPr>
                          <m:t>2</m:t>
                        </m:r>
                        <m:r>
                          <a:rPr lang="fr-FR" sz="20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sz="2000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000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000" i="1" dirty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fr-FR" sz="2000" i="1" dirty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3</m:t>
                        </m:r>
                        <m:r>
                          <a:rPr lang="fr-FR" sz="2000" i="1" dirty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000" dirty="0">
                        <a:latin typeface="Cambria Math"/>
                      </a:rPr>
                      <m:t>=</m:t>
                    </m:r>
                  </m:oMath>
                </a14:m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1</a:t>
                </a:r>
              </a:p>
              <a:p>
                <a:endParaRPr lang="fr-FR" sz="2000" dirty="0" smtClean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i="1" dirty="0">
                            <a:latin typeface="Cambria Math"/>
                          </a:rPr>
                          <m:t>1</m:t>
                        </m:r>
                        <m:r>
                          <a:rPr lang="fr-FR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000" dirty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i="1" dirty="0">
                            <a:latin typeface="Cambria Math"/>
                          </a:rPr>
                          <m:t>2</m:t>
                        </m:r>
                        <m:r>
                          <a:rPr lang="fr-FR" sz="20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000" dirty="0" smtClean="0"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33</m:t>
                        </m:r>
                      </m:sub>
                    </m:sSub>
                    <m:r>
                      <a:rPr lang="fr-FR" sz="20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3</m:t>
                        </m:r>
                        <m:r>
                          <a:rPr lang="fr-FR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fr-FR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dirty="0" smtClean="0">
                            <a:latin typeface="Cambria Math"/>
                          </a:rPr>
                          <m:t>=</m:t>
                        </m:r>
                        <m:r>
                          <a:rPr lang="fr-FR" sz="20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000" b="0" i="1" dirty="0" smtClean="0">
                            <a:latin typeface="Cambria Math"/>
                          </a:rPr>
                          <m:t>13</m:t>
                        </m:r>
                      </m:sub>
                    </m:sSub>
                    <m:r>
                      <a:rPr lang="fr-FR" sz="2000" b="0" i="0" dirty="0" smtClean="0">
                        <a:latin typeface="Cambria Math"/>
                      </a:rPr>
                      <m:t>=0.</m:t>
                    </m:r>
                  </m:oMath>
                </a14:m>
                <a:endParaRPr lang="fr-FR" sz="2000" dirty="0" smtClean="0">
                  <a:latin typeface="Calibri" pitchFamily="34" charset="0"/>
                  <a:cs typeface="Calibri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581128"/>
                <a:ext cx="3814762" cy="1727268"/>
              </a:xfrm>
              <a:prstGeom prst="rect">
                <a:avLst/>
              </a:prstGeom>
              <a:blipFill rotWithShape="1">
                <a:blip r:embed="rId5"/>
                <a:stretch>
                  <a:fillRect l="-1597" t="-17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Espace réservé du contenu 6"/>
          <p:cNvPicPr>
            <a:picLocks noChangeAspect="1"/>
          </p:cNvPicPr>
          <p:nvPr/>
        </p:nvPicPr>
        <p:blipFill>
          <a:blip r:embed="rId6"/>
          <a:srcRect t="-16781" b="-16781"/>
          <a:stretch>
            <a:fillRect/>
          </a:stretch>
        </p:blipFill>
        <p:spPr>
          <a:xfrm>
            <a:off x="251520" y="4509120"/>
            <a:ext cx="3672408" cy="17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46815"/>
                <a:ext cx="8229600" cy="41343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Soit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un nombre entier naturel non 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nul. Notons :</a:t>
                </a:r>
              </a:p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2400" b="0" i="1" dirty="0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l’événement « à l’étape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, la répartition est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fr-FR" sz="2400" baseline="-25000" dirty="0"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» 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 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l’événement « à l’étape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, la répartition est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fr-FR" sz="2400" baseline="-25000" dirty="0"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» ;</a:t>
                </a:r>
              </a:p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l’événement « à l’étape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, la répartition est </a:t>
                </a:r>
                <a:r>
                  <a:rPr lang="fr-FR" sz="2400" i="1" dirty="0">
                    <a:latin typeface="Calibri" pitchFamily="34" charset="0"/>
                    <a:cs typeface="Calibri" pitchFamily="34" charset="0"/>
                  </a:rPr>
                  <a:t>r</a:t>
                </a:r>
                <a:r>
                  <a:rPr lang="fr-FR" sz="2400" baseline="-25000" dirty="0">
                    <a:latin typeface="Calibri" pitchFamily="34" charset="0"/>
                    <a:cs typeface="Calibri" pitchFamily="34" charset="0"/>
                  </a:rPr>
                  <a:t>3</a:t>
                </a: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».</a:t>
                </a:r>
              </a:p>
              <a:p>
                <a:pPr marL="0" indent="0">
                  <a:buNone/>
                </a:pPr>
                <a:endParaRPr lang="fr-FR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D’après </a:t>
                </a:r>
                <a:r>
                  <a:rPr lang="fr-FR" sz="24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la formule des probabilités totales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, on obtient les trois relations  :   </a:t>
                </a:r>
                <a14:m>
                  <m:oMath xmlns:m="http://schemas.openxmlformats.org/officeDocument/2006/math">
                    <m:r>
                      <a:rPr lang="fr-FR" sz="2400" b="0" i="1" smtClean="0">
                        <a:latin typeface="Cambria Math"/>
                      </a:rPr>
                      <m:t>𝑝</m:t>
                    </m:r>
                    <m:r>
                      <a:rPr lang="fr-FR" sz="2400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11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b="0" i="1" dirty="0" smtClean="0">
                            <a:latin typeface="Cambria Math"/>
                          </a:rPr>
                          <m:t>2</m:t>
                        </m:r>
                        <m:r>
                          <a:rPr lang="fr-FR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b="0" i="1" dirty="0" smtClean="0">
                            <a:latin typeface="Cambria Math"/>
                          </a:rPr>
                          <m:t>3</m:t>
                        </m:r>
                        <m:r>
                          <a:rPr lang="fr-FR" sz="24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endParaRPr lang="fr-FR" sz="2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			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  <m:r>
                          <a:rPr lang="fr-FR" sz="2400" i="1" dirty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1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2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3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endParaRPr lang="fr-FR" sz="24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		 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  <m:r>
                          <a:rPr lang="fr-FR" sz="2400" i="1" dirty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1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2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>
                    <a:latin typeface="Calibri" pitchFamily="34" charset="0"/>
                    <a:cs typeface="Calibri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 dirty="0">
                            <a:latin typeface="Cambria Math"/>
                          </a:rPr>
                          <m:t> </m:t>
                        </m:r>
                        <m:r>
                          <a:rPr lang="fr-FR" sz="2400" i="1" dirty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fr-FR" sz="2400" i="1" dirty="0" smtClean="0">
                            <a:latin typeface="Cambria Math"/>
                          </a:rPr>
                          <m:t>3</m:t>
                        </m:r>
                        <m:r>
                          <a:rPr lang="fr-FR" sz="2400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𝑝</m:t>
                    </m:r>
                    <m:r>
                      <a:rPr lang="fr-FR" sz="2400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b="0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fr-FR" sz="2400" i="1" dirty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i="1">
                        <a:latin typeface="Cambria Math"/>
                      </a:rPr>
                      <m:t>)</m:t>
                    </m:r>
                  </m:oMath>
                </a14:m>
                <a:endParaRPr lang="fr-FR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46815"/>
                <a:ext cx="8229600" cy="4134313"/>
              </a:xfrm>
              <a:blipFill rotWithShape="1">
                <a:blip r:embed="rId3"/>
                <a:stretch>
                  <a:fillRect l="-1111" t="-118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1691680" y="522920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D’où l’utilisation du calcul matriciel</a:t>
            </a:r>
            <a:endParaRPr lang="fr-FR" sz="28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8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sz="4000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Utilisation d’une matrice</a:t>
            </a:r>
            <a:endParaRPr lang="fr-FR" sz="4000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908720"/>
                <a:ext cx="8229600" cy="288031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Le système précédent peut être représenté par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sz="2400" b="0" i="1" smtClean="0">
                              <a:latin typeface="Cambria Math"/>
                            </a:rPr>
                            <m:t>+1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4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fr-FR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fr-FR" sz="2400" b="0" i="1" smtClean="0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fr-FR" sz="2400" dirty="0" smtClean="0"/>
              </a:p>
              <a:p>
                <a:pPr marL="0" indent="0">
                  <a:buNone/>
                </a:pPr>
                <a:r>
                  <a:rPr lang="fr-FR" sz="2400" dirty="0" smtClean="0">
                    <a:latin typeface="Calibri" pitchFamily="34" charset="0"/>
                    <a:cs typeface="Calibri" pitchFamily="34" charset="0"/>
                  </a:rPr>
                  <a:t>Où, pour tout entier naturel </a:t>
                </a:r>
                <a:r>
                  <a:rPr lang="fr-FR" sz="2400" i="1" dirty="0" smtClean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400" i="1" dirty="0" smtClean="0"/>
                  <a:t>,</a:t>
                </a:r>
                <a:r>
                  <a:rPr lang="fr-F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fr-FR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fr-FR" sz="2400" b="0" i="1" smtClean="0">
                        <a:latin typeface="Cambria Math"/>
                      </a:rPr>
                      <m:t>=(</m:t>
                    </m:r>
                    <m:r>
                      <a:rPr lang="fr-FR" sz="24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/>
                      </a:rPr>
                      <m:t>,</m:t>
                    </m:r>
                    <m:r>
                      <a:rPr lang="fr-FR" sz="2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 sz="2400" i="1">
                        <a:latin typeface="Cambria Math"/>
                      </a:rPr>
                      <m:t>,</m:t>
                    </m:r>
                    <m:r>
                      <a:rPr lang="fr-FR" sz="24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fr-FR" sz="24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fr-FR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400" dirty="0" smtClean="0"/>
                  <a:t>,</a:t>
                </a:r>
              </a:p>
              <a:p>
                <a:pPr marL="0" indent="0">
                  <a:buNone/>
                </a:pPr>
                <a:r>
                  <a:rPr lang="fr-FR" sz="2400" dirty="0" smtClean="0"/>
                  <a:t>et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/>
                      </a:rPr>
                      <m:t>      </m:t>
                    </m:r>
                    <m:r>
                      <a:rPr lang="fr-FR" sz="2400" b="0" i="1" smtClean="0">
                        <a:latin typeface="Cambria Math"/>
                      </a:rPr>
                      <m:t>𝑇</m:t>
                    </m:r>
                    <m:r>
                      <a:rPr lang="fr-FR" sz="24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400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400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2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fr-FR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2400" i="1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fr-FR" sz="24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fr-FR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fr-FR" sz="24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fr-FR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fr-FR" sz="24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908720"/>
                <a:ext cx="8229600" cy="2880319"/>
              </a:xfrm>
              <a:blipFill rotWithShape="1">
                <a:blip r:embed="rId2"/>
                <a:stretch>
                  <a:fillRect l="-1185" t="-16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251520" y="3501008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352425" algn="just">
              <a:buFont typeface="Arial" pitchFamily="34" charset="0"/>
              <a:buChar char="•"/>
              <a:tabLst>
                <a:tab pos="893763" algn="l"/>
              </a:tabLst>
            </a:pP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À l’étape initiale, la répartition est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r</a:t>
            </a:r>
            <a:r>
              <a:rPr lang="fr-FR" sz="2400" baseline="-25000" dirty="0">
                <a:latin typeface="Calibri" pitchFamily="34" charset="0"/>
                <a:ea typeface="Calibri"/>
                <a:cs typeface="Calibri" pitchFamily="34" charset="0"/>
              </a:rPr>
              <a:t>1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, donc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fr-FR" sz="2400" baseline="-25000" dirty="0">
                <a:latin typeface="Calibri" pitchFamily="34" charset="0"/>
                <a:ea typeface="Calibri"/>
                <a:cs typeface="Calibri" pitchFamily="34" charset="0"/>
              </a:rPr>
              <a:t>0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 = (1, 0, 0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).</a:t>
            </a:r>
          </a:p>
          <a:p>
            <a:pPr marL="541338" indent="-352425" algn="just">
              <a:buFont typeface="Arial" pitchFamily="34" charset="0"/>
              <a:buChar char="•"/>
              <a:tabLst>
                <a:tab pos="893763" algn="l"/>
              </a:tabLst>
            </a:pP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On établit par </a:t>
            </a:r>
            <a:r>
              <a:rPr lang="fr-FR" sz="2400" dirty="0">
                <a:solidFill>
                  <a:srgbClr val="0070C0"/>
                </a:solidFill>
                <a:latin typeface="Calibri" pitchFamily="34" charset="0"/>
                <a:ea typeface="Calibri"/>
                <a:cs typeface="Calibri" pitchFamily="34" charset="0"/>
              </a:rPr>
              <a:t>récurrence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que :</a:t>
            </a:r>
          </a:p>
          <a:p>
            <a:pPr marL="188913" algn="just">
              <a:tabLst>
                <a:tab pos="893763" algn="l"/>
              </a:tabLst>
            </a:pP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     -  pour 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tout entier naturel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non nul : </a:t>
            </a:r>
            <a:r>
              <a:rPr lang="fr-FR" sz="2400" i="1" dirty="0" err="1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fr-FR" sz="2400" i="1" baseline="-25000" dirty="0" err="1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 = 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fr-FR" sz="2400" baseline="-25000" dirty="0">
                <a:latin typeface="Calibri" pitchFamily="34" charset="0"/>
                <a:ea typeface="Calibri"/>
                <a:cs typeface="Calibri" pitchFamily="34" charset="0"/>
              </a:rPr>
              <a:t>0 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T </a:t>
            </a:r>
            <a:r>
              <a:rPr lang="fr-FR" sz="2400" i="1" baseline="30000" dirty="0">
                <a:latin typeface="Calibri" pitchFamily="34" charset="0"/>
                <a:ea typeface="Calibri"/>
                <a:cs typeface="Calibri" pitchFamily="34" charset="0"/>
              </a:rPr>
              <a:t>k</a:t>
            </a:r>
          </a:p>
          <a:p>
            <a:pPr marL="541338" indent="-352425" algn="just">
              <a:buNone/>
              <a:tabLst>
                <a:tab pos="893763" algn="l"/>
              </a:tabLst>
            </a:pP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     -   pour 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tout entier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impair : </a:t>
            </a:r>
            <a:r>
              <a:rPr lang="fr-FR" sz="2400" i="1" dirty="0" err="1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fr-FR" sz="2400" i="1" baseline="-25000" dirty="0" err="1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 = (0, 1, 0), 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 (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ce qui correspond au fait qu’à tout instant impair, 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la répartition 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est toujours </a:t>
            </a:r>
            <a:r>
              <a:rPr lang="fr-FR" sz="2400" i="1" dirty="0" smtClean="0">
                <a:latin typeface="Calibri" pitchFamily="34" charset="0"/>
                <a:ea typeface="Calibri"/>
                <a:cs typeface="Calibri" pitchFamily="34" charset="0"/>
              </a:rPr>
              <a:t>r</a:t>
            </a:r>
            <a:r>
              <a:rPr lang="fr-FR" sz="2400" baseline="-25000" dirty="0" smtClean="0">
                <a:latin typeface="Calibri" pitchFamily="34" charset="0"/>
                <a:ea typeface="Calibri"/>
                <a:cs typeface="Calibri" pitchFamily="34" charset="0"/>
              </a:rPr>
              <a:t>2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)</a:t>
            </a:r>
            <a:endParaRPr lang="fr-FR" sz="2400" dirty="0">
              <a:latin typeface="Calibri" pitchFamily="34" charset="0"/>
              <a:ea typeface="Calibri"/>
              <a:cs typeface="Calibri" pitchFamily="34" charset="0"/>
            </a:endParaRPr>
          </a:p>
          <a:p>
            <a:pPr marL="188913" algn="just">
              <a:tabLst>
                <a:tab pos="893763" algn="l"/>
              </a:tabLst>
            </a:pP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    - pour 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tout entier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pair, non nul : </a:t>
            </a:r>
            <a:r>
              <a:rPr lang="fr-FR" sz="2400" i="1" dirty="0" err="1">
                <a:latin typeface="Calibri" pitchFamily="34" charset="0"/>
                <a:ea typeface="Calibri"/>
                <a:cs typeface="Calibri" pitchFamily="34" charset="0"/>
              </a:rPr>
              <a:t>M</a:t>
            </a:r>
            <a:r>
              <a:rPr lang="fr-FR" sz="2400" i="1" baseline="-25000" dirty="0" err="1">
                <a:latin typeface="Calibri" pitchFamily="34" charset="0"/>
                <a:ea typeface="Calibri"/>
                <a:cs typeface="Calibri" pitchFamily="34" charset="0"/>
              </a:rPr>
              <a:t>k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 = (½, 0, 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½), (ce 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qui correspond au fait qu’à tout instant pair, la répartition est soit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r</a:t>
            </a:r>
            <a:r>
              <a:rPr lang="fr-FR" sz="2400" baseline="-25000" dirty="0">
                <a:latin typeface="Calibri" pitchFamily="34" charset="0"/>
                <a:ea typeface="Calibri"/>
                <a:cs typeface="Calibri" pitchFamily="34" charset="0"/>
              </a:rPr>
              <a:t>1</a:t>
            </a:r>
            <a:r>
              <a:rPr lang="fr-FR" sz="2400" dirty="0">
                <a:latin typeface="Calibri" pitchFamily="34" charset="0"/>
                <a:ea typeface="Calibri"/>
                <a:cs typeface="Calibri" pitchFamily="34" charset="0"/>
              </a:rPr>
              <a:t> soit </a:t>
            </a:r>
            <a:r>
              <a:rPr lang="fr-FR" sz="2400" i="1" dirty="0">
                <a:latin typeface="Calibri" pitchFamily="34" charset="0"/>
                <a:ea typeface="Calibri"/>
                <a:cs typeface="Calibri" pitchFamily="34" charset="0"/>
              </a:rPr>
              <a:t>r</a:t>
            </a:r>
            <a:r>
              <a:rPr lang="fr-FR" sz="2400" baseline="-25000" dirty="0">
                <a:latin typeface="Calibri" pitchFamily="34" charset="0"/>
                <a:ea typeface="Calibri"/>
                <a:cs typeface="Calibri" pitchFamily="34" charset="0"/>
              </a:rPr>
              <a:t>3</a:t>
            </a:r>
            <a:r>
              <a:rPr lang="fr-FR" sz="2400" dirty="0" smtClean="0">
                <a:latin typeface="Calibri" pitchFamily="34" charset="0"/>
                <a:ea typeface="Calibri"/>
                <a:cs typeface="Calibri" pitchFamily="34" charset="0"/>
              </a:rPr>
              <a:t>.).</a:t>
            </a:r>
            <a:endParaRPr lang="fr-FR" dirty="0">
              <a:latin typeface="Calibri" pitchFamily="34" charset="0"/>
              <a:ea typeface="Calibri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121"/>
          </a:xfrm>
        </p:spPr>
        <p:txBody>
          <a:bodyPr/>
          <a:lstStyle/>
          <a:p>
            <a:r>
              <a:rPr lang="fr-FR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Utilisation d’un arbre</a:t>
            </a:r>
            <a:endParaRPr lang="fr-FR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2946" t="-21" r="-1527" b="985"/>
          <a:stretch/>
        </p:blipFill>
        <p:spPr>
          <a:xfrm>
            <a:off x="1979712" y="1196752"/>
            <a:ext cx="5365105" cy="2733711"/>
          </a:xfrm>
        </p:spPr>
      </p:pic>
      <p:sp>
        <p:nvSpPr>
          <p:cNvPr id="3" name="Rectangle 2"/>
          <p:cNvSpPr/>
          <p:nvPr/>
        </p:nvSpPr>
        <p:spPr>
          <a:xfrm rot="10800000" flipV="1">
            <a:off x="683568" y="3933056"/>
            <a:ext cx="58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À la 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ième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 étape, on obtient les arbres suivants : 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 4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2124744" y="4725144"/>
            <a:ext cx="7272808" cy="172819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923928" y="4725144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On retrouve alors les résultats </a:t>
            </a: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précédents</a:t>
            </a:r>
            <a:endParaRPr lang="fr-FR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5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7121"/>
          </a:xfrm>
        </p:spPr>
        <p:txBody>
          <a:bodyPr/>
          <a:lstStyle/>
          <a:p>
            <a:r>
              <a:rPr lang="fr-FR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Calcul du temps de retour</a:t>
            </a:r>
            <a:endParaRPr lang="fr-FR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81547"/>
                <a:ext cx="8229600" cy="5291213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Considérons 2</a:t>
                </a:r>
                <a:r>
                  <a:rPr lang="fr-FR" sz="2800" i="1" dirty="0"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 étapes et notons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 la 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variable aléatoire qui compte le nombre d’étapes pour revenir à l’état </a:t>
                </a: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initial.</a:t>
                </a:r>
                <a:endParaRPr lang="fr-FR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D’après l´étude précédente, on a </a:t>
                </a: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fr-FR" sz="2800" i="1" dirty="0" smtClean="0">
                    <a:latin typeface="Calibri" pitchFamily="34" charset="0"/>
                    <a:cs typeface="Calibri" pitchFamily="34" charset="0"/>
                  </a:rPr>
                  <a:t>•	</a:t>
                </a: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pour tout entier naturel </a:t>
                </a:r>
                <a:r>
                  <a:rPr lang="fr-FR" sz="2800" i="1" dirty="0" smtClean="0">
                    <a:latin typeface="Calibri" pitchFamily="34" charset="0"/>
                    <a:cs typeface="Calibri" pitchFamily="34" charset="0"/>
                  </a:rPr>
                  <a:t>k , </a:t>
                </a:r>
                <a14:m>
                  <m:oMath xmlns:m="http://schemas.openxmlformats.org/officeDocument/2006/math">
                    <m:r>
                      <a:rPr lang="fr-FR" sz="2800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2800" i="1">
                            <a:latin typeface="Cambria Math"/>
                          </a:rPr>
                          <m:t>=2</m:t>
                        </m:r>
                        <m:r>
                          <a:rPr lang="fr-FR" sz="2800" i="1">
                            <a:latin typeface="Cambria Math"/>
                          </a:rPr>
                          <m:t>𝑘</m:t>
                        </m:r>
                        <m:r>
                          <a:rPr lang="fr-FR" sz="2800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fr-FR" sz="2800" i="1">
                        <a:latin typeface="Cambria Math"/>
                      </a:rPr>
                      <m:t>=</m:t>
                    </m:r>
                    <m:r>
                      <a:rPr lang="fr-FR" sz="2800" b="0" i="1" smtClean="0">
                        <a:latin typeface="Cambria Math"/>
                      </a:rPr>
                      <m:t>0</m:t>
                    </m:r>
                  </m:oMath>
                </a14:m>
                <a:endParaRPr lang="fr-FR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•	pour 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tout entier naturel </a:t>
                </a:r>
                <a:r>
                  <a:rPr lang="fr-FR" sz="2800" i="1" dirty="0" smtClean="0">
                    <a:latin typeface="Calibri" pitchFamily="34" charset="0"/>
                    <a:cs typeface="Calibri" pitchFamily="34" charset="0"/>
                  </a:rPr>
                  <a:t>k</a:t>
                </a: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fr-FR" sz="2800" b="0" i="1" smtClean="0">
                            <a:latin typeface="Cambria Math"/>
                          </a:rPr>
                          <m:t>=2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𝑘</m:t>
                        </m:r>
                      </m:e>
                    </m:d>
                    <m:r>
                      <a:rPr lang="fr-F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endParaRPr lang="fr-FR" sz="2800" i="1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fr-FR" sz="14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 On calcule alors l’espérance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/>
                      </a:rPr>
                      <m:t>𝐸</m:t>
                    </m:r>
                    <m:r>
                      <a:rPr lang="fr-FR" sz="2800" b="0" i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800" i="1">
                            <a:latin typeface="Cambria Math"/>
                          </a:rPr>
                          <m:t>𝑇</m:t>
                        </m:r>
                      </m:e>
                      <m:sub>
                        <m:r>
                          <a:rPr lang="fr-FR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fr-FR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 :</a:t>
                </a:r>
                <a:endParaRPr lang="fr-FR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/>
                            </a:rPr>
                            <m:t>=</m:t>
                          </m:r>
                          <m:r>
                            <a:rPr lang="fr-FR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fr-FR" sz="2800" b="0" i="1" smtClean="0">
                              <a:latin typeface="Cambria Math"/>
                            </a:rPr>
                            <m:t>2</m:t>
                          </m:r>
                          <m:r>
                            <a:rPr lang="fr-FR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fr-FR" sz="28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800" i="1">
                              <a:latin typeface="Cambria Math"/>
                            </a:rPr>
                            <m:t>𝑝</m:t>
                          </m:r>
                        </m:e>
                      </m:nary>
                      <m:d>
                        <m:dPr>
                          <m:ctrlPr>
                            <a:rPr lang="fr-FR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8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280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sz="2800" i="1">
                              <a:latin typeface="Cambria Math"/>
                            </a:rPr>
                            <m:t>=2</m:t>
                          </m:r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fr-FR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  <m:r>
                            <a:rPr lang="fr-FR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fr-FR" sz="2800" i="1">
                              <a:latin typeface="Cambria Math"/>
                            </a:rPr>
                            <m:t>𝑘</m:t>
                          </m:r>
                          <m:r>
                            <a:rPr lang="fr-FR" sz="2800" i="1">
                              <a:latin typeface="Cambria Math"/>
                            </a:rPr>
                            <m:t>=</m:t>
                          </m:r>
                          <m:r>
                            <a:rPr lang="fr-FR" sz="2800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fr-FR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2800" b="0" i="1" smtClean="0">
                                  <a:latin typeface="Cambria Math"/>
                                </a:rPr>
                                <m:t>𝑘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FR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fr-FR" sz="28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fr-FR" sz="2800" i="1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81547"/>
                <a:ext cx="8229600" cy="5291213"/>
              </a:xfrm>
              <a:blipFill rotWithShape="1">
                <a:blip r:embed="rId3"/>
                <a:stretch>
                  <a:fillRect l="-1481" t="-1037" r="-14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03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1979"/>
                <a:ext cx="8229600" cy="59026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Alors en calculant </a:t>
                </a:r>
              </a:p>
              <a:p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oit par un calcul de </a:t>
                </a:r>
                <a:r>
                  <a:rPr lang="fr-FR" sz="28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sommes de termes de suites géométriques </a:t>
                </a:r>
              </a:p>
              <a:p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soit en calculant de deux façons </a:t>
                </a:r>
                <a:r>
                  <a:rPr lang="fr-FR" sz="2800" dirty="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la fonction dérivée d’une fonction bien choisie</a:t>
                </a:r>
              </a:p>
              <a:p>
                <a:pPr marL="0" indent="0">
                  <a:buNone/>
                </a:pPr>
                <a:endParaRPr lang="fr-FR" sz="16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on montre que      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b="0" i="1" smtClean="0"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fr-FR" sz="28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fr-FR" sz="2800" b="0" i="1" smtClean="0">
                        <a:latin typeface="Cambria Math"/>
                      </a:rPr>
                      <m:t>=4−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</a:rPr>
                          <m:t>𝑛</m:t>
                        </m:r>
                        <m:r>
                          <a:rPr lang="fr-FR" sz="2800" b="0" i="1" smtClean="0">
                            <a:latin typeface="Cambria Math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fr-FR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fr-FR" sz="28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den>
                    </m:f>
                  </m:oMath>
                </a14:m>
                <a:endParaRPr lang="fr-FR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fr-FR" sz="2800" dirty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on en déduit que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fr-FR" sz="280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FR" sz="280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FR" sz="280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fr-FR" sz="28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fr-FR" sz="2800" b="0" i="1" smtClean="0">
                                <a:latin typeface="Cambria Math"/>
                                <a:ea typeface="Cambria Math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fr-FR" sz="2800" i="1">
                            <a:latin typeface="Cambria Math"/>
                          </a:rPr>
                          <m:t>𝐸</m:t>
                        </m:r>
                        <m:d>
                          <m:d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800" i="1">
                                    <a:latin typeface="Cambria Math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sz="2800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fr-FR" sz="2800" b="0" i="1" smtClean="0">
                        <a:latin typeface="Cambria Math"/>
                      </a:rPr>
                      <m:t>=4</m:t>
                    </m:r>
                  </m:oMath>
                </a14:m>
                <a:endParaRPr lang="fr-FR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1979"/>
                <a:ext cx="8229600" cy="5902641"/>
              </a:xfrm>
              <a:blipFill rotWithShape="1">
                <a:blip r:embed="rId2"/>
                <a:stretch>
                  <a:fillRect l="-1481" t="-93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395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6668" y="404664"/>
            <a:ext cx="8493804" cy="3744416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L’étude des situations-problèmes:</a:t>
            </a:r>
          </a:p>
          <a:p>
            <a:r>
              <a:rPr lang="fr-FR" dirty="0" smtClean="0"/>
              <a:t>conduit à un travail de modélisation</a:t>
            </a:r>
          </a:p>
          <a:p>
            <a:r>
              <a:rPr lang="fr-FR" dirty="0" smtClean="0"/>
              <a:t>place les élèves en situation de recherche</a:t>
            </a:r>
          </a:p>
          <a:p>
            <a:r>
              <a:rPr lang="fr-FR" dirty="0" smtClean="0"/>
              <a:t>est propice à l’utilisation d’outils informatiques (logiciels de calcul, tableur)</a:t>
            </a:r>
          </a:p>
          <a:p>
            <a:pPr marL="0" indent="0">
              <a:buNone/>
            </a:pPr>
            <a:r>
              <a:rPr lang="fr-FR" dirty="0" smtClean="0"/>
              <a:t>    et à la mise en œuvre d’algorithmes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95896" y="4149080"/>
            <a:ext cx="76911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Trois exemples: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problème de codage: le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code-barre</a:t>
            </a:r>
            <a:endParaRPr lang="fr-FR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problème de chiffrement: le chiffre de Hill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modèle de diffusion d’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Ehrenfest</a:t>
            </a:r>
            <a:endParaRPr lang="fr-FR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8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62651"/>
          </a:xfrm>
          <a:solidFill>
            <a:schemeClr val="bg1"/>
          </a:solidFill>
        </p:spPr>
        <p:txBody>
          <a:bodyPr/>
          <a:lstStyle/>
          <a:p>
            <a:r>
              <a:rPr lang="fr-FR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Cas N &gt; 2</a:t>
            </a:r>
            <a:endParaRPr lang="fr-FR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668" y="1237289"/>
            <a:ext cx="8376132" cy="2839784"/>
          </a:xfrm>
        </p:spPr>
        <p:txBody>
          <a:bodyPr>
            <a:normAutofit/>
          </a:bodyPr>
          <a:lstStyle/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Traiter le cas général est assez complexe et amène au calcul de la puissance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 d’un matrice carré d’ordre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dont les coefficients dépendent de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ce qui ne se fait pas facilement, même avec un logiciel de calcul formel.</a:t>
            </a:r>
          </a:p>
          <a:p>
            <a:endParaRPr lang="fr-FR" sz="2400" i="1" dirty="0">
              <a:latin typeface="Calibri" pitchFamily="34" charset="0"/>
              <a:cs typeface="Calibri" pitchFamily="34" charset="0"/>
            </a:endParaRPr>
          </a:p>
          <a:p>
            <a:r>
              <a:rPr lang="fr-FR" sz="2400" dirty="0" smtClean="0">
                <a:latin typeface="Calibri" pitchFamily="34" charset="0"/>
                <a:cs typeface="Calibri" pitchFamily="34" charset="0"/>
              </a:rPr>
              <a:t>A l’aide de logiciels de calcul numérique, on peut envisager quelques autres valeurs de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, par exemple, pour </a:t>
            </a:r>
            <a:r>
              <a:rPr lang="fr-FR" sz="2400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400" dirty="0" smtClean="0">
                <a:latin typeface="Calibri" pitchFamily="34" charset="0"/>
                <a:cs typeface="Calibri" pitchFamily="34" charset="0"/>
              </a:rPr>
              <a:t>=4 :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61688"/>
              </p:ext>
            </p:extLst>
          </p:nvPr>
        </p:nvGraphicFramePr>
        <p:xfrm>
          <a:off x="611560" y="4149080"/>
          <a:ext cx="3096344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4" imgW="1535760" imgH="1243080" progId="Equation.DSMT4">
                  <p:embed/>
                </p:oleObj>
              </mc:Choice>
              <mc:Fallback>
                <p:oleObj name="Equation" r:id="rId4" imgW="1535760" imgH="1243080" progId="Equation.DSMT4">
                  <p:embed/>
                  <p:pic>
                    <p:nvPicPr>
                      <p:cNvPr id="0" name="Obje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49080"/>
                        <a:ext cx="3096344" cy="2304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 5" descr="urne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5157192"/>
            <a:ext cx="4392487" cy="118499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99992" y="45091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Graphe de transition :</a:t>
            </a:r>
            <a:endParaRPr lang="fr-FR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73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14510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On obtient, avec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Xcas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par exemple </a:t>
            </a:r>
            <a:r>
              <a:rPr lang="fr-FR" sz="2800" i="1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FR" sz="2800" i="1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fr-FR" sz="2800" i="1" dirty="0">
                <a:latin typeface="Calibri" pitchFamily="34" charset="0"/>
                <a:cs typeface="Calibri" pitchFamily="34" charset="0"/>
              </a:rPr>
              <a:t>T </a:t>
            </a:r>
            <a:r>
              <a:rPr lang="fr-FR" sz="2800" baseline="30000" dirty="0" smtClean="0">
                <a:latin typeface="Calibri" pitchFamily="34" charset="0"/>
                <a:cs typeface="Calibri" pitchFamily="34" charset="0"/>
              </a:rPr>
              <a:t>4 </a:t>
            </a:r>
            <a:endParaRPr lang="fr-FR" sz="2800" dirty="0" smtClean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  <a:p>
            <a:r>
              <a:rPr lang="fr-FR" sz="2800" dirty="0" smtClean="0">
                <a:latin typeface="Calibri" pitchFamily="34" charset="0"/>
                <a:cs typeface="Calibri" pitchFamily="34" charset="0"/>
              </a:rPr>
              <a:t>Et</a:t>
            </a:r>
            <a:r>
              <a:rPr lang="fr-FR" sz="2800" dirty="0" smtClean="0"/>
              <a:t>  </a:t>
            </a:r>
            <a:r>
              <a:rPr lang="fr-FR" sz="2800" i="1" dirty="0" smtClean="0"/>
              <a:t>M</a:t>
            </a:r>
            <a:r>
              <a:rPr lang="fr-FR" sz="2800" baseline="-25000" dirty="0" smtClean="0"/>
              <a:t>0</a:t>
            </a:r>
            <a:r>
              <a:rPr lang="fr-FR" sz="2800" dirty="0" smtClean="0"/>
              <a:t> = (1, 0, 0, 0, 0), </a:t>
            </a:r>
            <a:r>
              <a:rPr lang="fr-FR" sz="2800" i="1" dirty="0" smtClean="0"/>
              <a:t>M</a:t>
            </a:r>
            <a:r>
              <a:rPr lang="fr-FR" sz="2800" baseline="-25000" dirty="0" smtClean="0"/>
              <a:t>1</a:t>
            </a:r>
            <a:r>
              <a:rPr lang="fr-FR" sz="2800" dirty="0"/>
              <a:t> = </a:t>
            </a:r>
            <a:r>
              <a:rPr lang="fr-FR" sz="2800" dirty="0" smtClean="0"/>
              <a:t>(0, 1, </a:t>
            </a:r>
            <a:r>
              <a:rPr lang="fr-FR" sz="2800" dirty="0"/>
              <a:t>0, 0, 0), </a:t>
            </a:r>
            <a:endParaRPr lang="fr-FR" sz="2800" dirty="0" smtClean="0"/>
          </a:p>
          <a:p>
            <a:pPr marL="0" indent="0">
              <a:buNone/>
            </a:pPr>
            <a:r>
              <a:rPr lang="fr-FR" sz="2800" i="1" dirty="0"/>
              <a:t>	</a:t>
            </a:r>
            <a:r>
              <a:rPr lang="fr-FR" sz="2800" i="1" dirty="0" smtClean="0"/>
              <a:t>M</a:t>
            </a:r>
            <a:r>
              <a:rPr lang="fr-FR" sz="2800" baseline="-25000" dirty="0" smtClean="0"/>
              <a:t>2</a:t>
            </a:r>
            <a:r>
              <a:rPr lang="fr-FR" sz="2800" dirty="0"/>
              <a:t> = </a:t>
            </a:r>
            <a:r>
              <a:rPr lang="fr-FR" sz="2800" dirty="0" smtClean="0"/>
              <a:t>(¼, </a:t>
            </a:r>
            <a:r>
              <a:rPr lang="fr-FR" sz="2800" dirty="0"/>
              <a:t>0, </a:t>
            </a:r>
            <a:r>
              <a:rPr lang="fr-FR" sz="2800" dirty="0" smtClean="0"/>
              <a:t>¾, </a:t>
            </a:r>
            <a:r>
              <a:rPr lang="fr-FR" sz="2800" dirty="0"/>
              <a:t>0, 0</a:t>
            </a:r>
            <a:r>
              <a:rPr lang="fr-FR" sz="2800" dirty="0" smtClean="0"/>
              <a:t>),  </a:t>
            </a:r>
            <a:r>
              <a:rPr lang="fr-FR" sz="2800" i="1" dirty="0" smtClean="0"/>
              <a:t>M</a:t>
            </a:r>
            <a:r>
              <a:rPr lang="fr-FR" sz="2800" baseline="-25000" dirty="0" smtClean="0"/>
              <a:t>3</a:t>
            </a:r>
            <a:r>
              <a:rPr lang="fr-FR" sz="2800" dirty="0"/>
              <a:t> = </a:t>
            </a:r>
            <a:r>
              <a:rPr lang="fr-FR" sz="2800" dirty="0" smtClean="0"/>
              <a:t>(0,⅝ , </a:t>
            </a:r>
            <a:r>
              <a:rPr lang="fr-FR" sz="2800" dirty="0"/>
              <a:t>0, </a:t>
            </a:r>
            <a:r>
              <a:rPr lang="fr-FR" sz="2800" dirty="0" smtClean="0"/>
              <a:t>⅜, </a:t>
            </a:r>
            <a:r>
              <a:rPr lang="fr-FR" sz="2800" dirty="0"/>
              <a:t>0</a:t>
            </a:r>
            <a:r>
              <a:rPr lang="fr-FR" sz="2800" dirty="0" smtClean="0"/>
              <a:t>)</a:t>
            </a:r>
            <a:r>
              <a:rPr lang="fr-FR" sz="2800" dirty="0"/>
              <a:t> </a:t>
            </a:r>
            <a:r>
              <a:rPr lang="fr-FR" sz="2800" dirty="0" smtClean="0"/>
              <a:t>…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2" name="Image 1" descr="Capture d’écran 2011-11-20 à 18.37.5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"/>
          <a:stretch/>
        </p:blipFill>
        <p:spPr>
          <a:xfrm>
            <a:off x="683568" y="1484784"/>
            <a:ext cx="2235200" cy="3456000"/>
          </a:xfrm>
          <a:prstGeom prst="rect">
            <a:avLst/>
          </a:prstGeom>
        </p:spPr>
      </p:pic>
      <p:pic>
        <p:nvPicPr>
          <p:cNvPr id="5" name="Image 4" descr="Capture d’écran 2011-11-20 à 18.38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56" y="1511781"/>
            <a:ext cx="2489200" cy="3505200"/>
          </a:xfrm>
          <a:prstGeom prst="rect">
            <a:avLst/>
          </a:prstGeom>
        </p:spPr>
      </p:pic>
      <p:pic>
        <p:nvPicPr>
          <p:cNvPr id="6" name="Image 5" descr="Capture d’écran 2011-11-20 à 18.38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18" y="1475564"/>
            <a:ext cx="26416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491" y="823078"/>
            <a:ext cx="8229600" cy="57145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Avec </a:t>
            </a:r>
            <a:r>
              <a:rPr lang="fr-FR" sz="2800" dirty="0" err="1" smtClean="0">
                <a:latin typeface="Calibri" pitchFamily="34" charset="0"/>
                <a:cs typeface="Calibri" pitchFamily="34" charset="0"/>
              </a:rPr>
              <a:t>Scilab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, on obtient :</a:t>
            </a:r>
          </a:p>
          <a:p>
            <a:pPr marL="0" indent="0">
              <a:buNone/>
            </a:pPr>
            <a:r>
              <a:rPr lang="fr-FR" sz="2800" dirty="0" smtClean="0"/>
              <a:t> 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on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conjecture que :</a:t>
            </a:r>
          </a:p>
          <a:p>
            <a:pPr>
              <a:buFont typeface="Wingdings" charset="2"/>
              <a:buChar char="²"/>
            </a:pPr>
            <a:r>
              <a:rPr lang="fr-FR" sz="2800" dirty="0">
                <a:latin typeface="Calibri" pitchFamily="34" charset="0"/>
                <a:cs typeface="Calibri" pitchFamily="34" charset="0"/>
              </a:rPr>
              <a:t> la suite ( </a:t>
            </a:r>
            <a:r>
              <a:rPr lang="fr-FR" sz="28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fr-FR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800" i="1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 )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tend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vers  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(⅛,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0, ¾, 0,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⅛)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>
              <a:buFont typeface="Wingdings" charset="2"/>
              <a:buChar char="²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la suite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( </a:t>
            </a:r>
            <a:r>
              <a:rPr lang="fr-FR" sz="28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fr-FR" sz="2800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fr-FR" sz="2800" i="1" baseline="-25000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sz="2800" baseline="-25000" dirty="0" smtClean="0">
                <a:latin typeface="Calibri" pitchFamily="34" charset="0"/>
                <a:cs typeface="Calibri" pitchFamily="34" charset="0"/>
              </a:rPr>
              <a:t>+1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 )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tend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vers  (0,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½,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0, 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½, </a:t>
            </a:r>
            <a:r>
              <a:rPr lang="fr-FR" sz="2800" dirty="0">
                <a:latin typeface="Calibri" pitchFamily="34" charset="0"/>
                <a:cs typeface="Calibri" pitchFamily="34" charset="0"/>
              </a:rPr>
              <a:t>0</a:t>
            </a:r>
            <a:r>
              <a:rPr lang="fr-FR" sz="28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 typeface="Wingdings" charset="2"/>
              <a:buChar char="²"/>
            </a:pPr>
            <a:r>
              <a:rPr lang="fr-FR" sz="2800" dirty="0" smtClean="0">
                <a:latin typeface="Calibri" pitchFamily="34" charset="0"/>
                <a:cs typeface="Calibri" pitchFamily="34" charset="0"/>
              </a:rPr>
              <a:t> le nombre moyen de boules dans l’urne tend vers 2 </a:t>
            </a:r>
            <a:endParaRPr lang="fr-FR" sz="28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apture d’écran 2011-11-20 à 19.33.3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9" y="1428323"/>
            <a:ext cx="4427705" cy="2169702"/>
          </a:xfrm>
          <a:prstGeom prst="rect">
            <a:avLst/>
          </a:prstGeom>
        </p:spPr>
      </p:pic>
      <p:pic>
        <p:nvPicPr>
          <p:cNvPr id="7" name="Image 6" descr="Capture d’écran 2011-11-20 à 19.33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96" y="1426325"/>
            <a:ext cx="4254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8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FR" i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en guise de conclusion :</a:t>
            </a:r>
            <a:endParaRPr lang="fr-FR" i="1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L’étude du cas 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 = 2 peut se traiter complètement mais n’est pas représentatif de l’expérience physique.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Pour des valeurs de N</a:t>
            </a:r>
            <a:r>
              <a:rPr lang="fr-FR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supérieures à 2, on peut établir des conjectures sur le comportement du système à partir de calculs utilisant des logiciels.</a:t>
            </a:r>
          </a:p>
          <a:p>
            <a:r>
              <a:rPr lang="fr-FR" dirty="0" smtClean="0">
                <a:latin typeface="Calibri" pitchFamily="34" charset="0"/>
                <a:cs typeface="Calibri" pitchFamily="34" charset="0"/>
              </a:rPr>
              <a:t>On peut aussi envisager une simulation 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(fichier </a:t>
            </a:r>
            <a:r>
              <a:rPr lang="fr-FR" dirty="0" err="1" smtClean="0">
                <a:latin typeface="Calibri" pitchFamily="34" charset="0"/>
                <a:cs typeface="Calibri" pitchFamily="34" charset="0"/>
              </a:rPr>
              <a:t>ehrenfest.xslx</a:t>
            </a:r>
            <a:r>
              <a:rPr lang="fr-FR" dirty="0" smtClean="0">
                <a:latin typeface="Calibri" pitchFamily="34" charset="0"/>
                <a:cs typeface="Calibri" pitchFamily="34" charset="0"/>
              </a:rPr>
              <a:t>)</a:t>
            </a:r>
            <a:endParaRPr lang="fr-FR" dirty="0" smtClean="0">
              <a:latin typeface="Calibri" pitchFamily="34" charset="0"/>
              <a:cs typeface="Calibri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45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476671"/>
            <a:ext cx="8737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1. Le </a:t>
            </a:r>
            <a:r>
              <a:rPr lang="fr-FR" sz="3200" dirty="0" err="1" smtClean="0">
                <a:solidFill>
                  <a:schemeClr val="accent1">
                    <a:lumMod val="75000"/>
                  </a:schemeClr>
                </a:solidFill>
              </a:rPr>
              <a:t>code-barre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EAN 13 </a:t>
            </a:r>
            <a:r>
              <a:rPr lang="fr-FR" sz="2000" dirty="0" smtClean="0"/>
              <a:t>(</a:t>
            </a:r>
            <a:r>
              <a:rPr lang="fr-FR" sz="2000" dirty="0" err="1" smtClean="0"/>
              <a:t>European</a:t>
            </a:r>
            <a:r>
              <a:rPr lang="fr-FR" sz="2000" dirty="0" smtClean="0"/>
              <a:t> Article </a:t>
            </a:r>
            <a:r>
              <a:rPr lang="fr-FR" sz="2000" dirty="0" err="1" smtClean="0"/>
              <a:t>Numbering</a:t>
            </a:r>
            <a:r>
              <a:rPr lang="fr-FR" sz="2000" dirty="0" smtClean="0"/>
              <a:t> à 13 chiffres)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4239500" y="1276756"/>
            <a:ext cx="48125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12 chiffres pour référencer le produit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591674"/>
              </p:ext>
            </p:extLst>
          </p:nvPr>
        </p:nvGraphicFramePr>
        <p:xfrm>
          <a:off x="5076056" y="1804168"/>
          <a:ext cx="3351184" cy="46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3" imgW="1638000" imgH="228600" progId="Equation.DSMT4">
                  <p:embed/>
                </p:oleObj>
              </mc:Choice>
              <mc:Fallback>
                <p:oleObj name="Equation" r:id="rId3" imgW="1638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1804168"/>
                        <a:ext cx="3351184" cy="46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163950" y="2477085"/>
            <a:ext cx="4769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Un treizième chiffre, calculé à partir</a:t>
            </a:r>
          </a:p>
          <a:p>
            <a:r>
              <a:rPr lang="fr-FR" sz="2400" dirty="0" smtClean="0"/>
              <a:t>des 12 premiers, destiné à détecter</a:t>
            </a:r>
          </a:p>
          <a:p>
            <a:r>
              <a:rPr lang="fr-FR" sz="2400" dirty="0" smtClean="0"/>
              <a:t>des erreurs qui peuvent survenir lors</a:t>
            </a:r>
          </a:p>
          <a:p>
            <a:r>
              <a:rPr lang="fr-FR" sz="2400" dirty="0" smtClean="0"/>
              <a:t>de la saisie ou de la lecture des 12.</a:t>
            </a:r>
            <a:endParaRPr lang="fr-FR" sz="2400" dirty="0"/>
          </a:p>
        </p:txBody>
      </p:sp>
      <p:grpSp>
        <p:nvGrpSpPr>
          <p:cNvPr id="13" name="Groupe 12"/>
          <p:cNvGrpSpPr/>
          <p:nvPr/>
        </p:nvGrpSpPr>
        <p:grpSpPr>
          <a:xfrm>
            <a:off x="319047" y="4237637"/>
            <a:ext cx="7848872" cy="1938992"/>
            <a:chOff x="319047" y="4237637"/>
            <a:chExt cx="7848872" cy="1938992"/>
          </a:xfrm>
        </p:grpSpPr>
        <p:sp>
          <p:nvSpPr>
            <p:cNvPr id="11" name="ZoneTexte 10"/>
            <p:cNvSpPr txBox="1"/>
            <p:nvPr/>
          </p:nvSpPr>
          <p:spPr>
            <a:xfrm>
              <a:off x="319047" y="4237637"/>
              <a:ext cx="78488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/>
                <a:t>Calcul de la clé de contrôle </a:t>
              </a:r>
              <a:r>
                <a:rPr lang="fr-FR" sz="2400" i="1" dirty="0" smtClean="0"/>
                <a:t>c</a:t>
              </a:r>
              <a:r>
                <a:rPr lang="fr-FR" sz="2400" dirty="0" smtClean="0"/>
                <a:t>:</a:t>
              </a:r>
            </a:p>
            <a:p>
              <a:endParaRPr lang="fr-FR" sz="2400" dirty="0"/>
            </a:p>
            <a:p>
              <a:endParaRPr lang="fr-FR" sz="2400" dirty="0" smtClean="0"/>
            </a:p>
            <a:p>
              <a:r>
                <a:rPr lang="fr-FR" sz="2400" dirty="0" smtClean="0"/>
                <a:t>On calcule le reste </a:t>
              </a:r>
              <a:r>
                <a:rPr lang="fr-FR" sz="2400" i="1" dirty="0" smtClean="0"/>
                <a:t>r</a:t>
              </a:r>
              <a:r>
                <a:rPr lang="fr-FR" sz="2400" dirty="0" smtClean="0"/>
                <a:t> de la </a:t>
              </a:r>
              <a:r>
                <a:rPr lang="fr-FR" sz="2400" b="1" dirty="0" smtClean="0">
                  <a:solidFill>
                    <a:srgbClr val="7030A0"/>
                  </a:solidFill>
                </a:rPr>
                <a:t>division euclidienne </a:t>
              </a:r>
              <a:r>
                <a:rPr lang="fr-FR" sz="2400" dirty="0" smtClean="0"/>
                <a:t>de </a:t>
              </a:r>
              <a:r>
                <a:rPr lang="fr-FR" sz="2400" i="1" dirty="0" smtClean="0"/>
                <a:t>N</a:t>
              </a:r>
              <a:r>
                <a:rPr lang="fr-FR" sz="2400" dirty="0" smtClean="0"/>
                <a:t> par 10.</a:t>
              </a:r>
              <a:r>
                <a:rPr lang="fr-FR" sz="2400" b="1" dirty="0" smtClean="0">
                  <a:solidFill>
                    <a:srgbClr val="7030A0"/>
                  </a:solidFill>
                </a:rPr>
                <a:t>  </a:t>
              </a:r>
              <a:endParaRPr lang="fr-FR" sz="2400" dirty="0" smtClean="0"/>
            </a:p>
            <a:p>
              <a:r>
                <a:rPr lang="fr-FR" sz="2400" dirty="0" smtClean="0"/>
                <a:t>La clé </a:t>
              </a:r>
              <a:r>
                <a:rPr lang="fr-FR" sz="2400" i="1" dirty="0" smtClean="0"/>
                <a:t>c</a:t>
              </a:r>
              <a:r>
                <a:rPr lang="fr-FR" sz="2400" dirty="0" smtClean="0"/>
                <a:t> vaut 10 – </a:t>
              </a:r>
              <a:r>
                <a:rPr lang="fr-FR" sz="2400" i="1" dirty="0" smtClean="0"/>
                <a:t>r </a:t>
              </a:r>
              <a:r>
                <a:rPr lang="fr-FR" sz="2400" dirty="0" smtClean="0"/>
                <a:t>si </a:t>
              </a:r>
              <a:r>
                <a:rPr lang="fr-FR" sz="2400" i="1" dirty="0" smtClean="0"/>
                <a:t>r</a:t>
              </a:r>
              <a:r>
                <a:rPr lang="fr-FR" sz="2400" dirty="0" smtClean="0"/>
                <a:t> est différent de 0; elle vaut 0 sinon.</a:t>
              </a:r>
              <a:endParaRPr lang="fr-FR" sz="2400" dirty="0"/>
            </a:p>
          </p:txBody>
        </p:sp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6511803"/>
                </p:ext>
              </p:extLst>
            </p:nvPr>
          </p:nvGraphicFramePr>
          <p:xfrm>
            <a:off x="335459" y="4843209"/>
            <a:ext cx="7485063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68" name="Equation" r:id="rId5" imgW="3797280" imgH="228600" progId="Equation.DSMT4">
                    <p:embed/>
                  </p:oleObj>
                </mc:Choice>
                <mc:Fallback>
                  <p:oleObj name="Equation" r:id="rId5" imgW="37972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35459" y="4843209"/>
                          <a:ext cx="7485063" cy="450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0" name="Picture 10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47" y="1278180"/>
            <a:ext cx="3605277" cy="239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23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12770" y="489541"/>
            <a:ext cx="7957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Ecriture et mise en œuvre d’un algorithme de calcul de la clé:</a:t>
            </a:r>
            <a:endParaRPr lang="fr-FR" sz="2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340768"/>
            <a:ext cx="51884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Sur calculatrice:</a:t>
            </a:r>
          </a:p>
          <a:p>
            <a:r>
              <a:rPr lang="fr-FR" sz="2400" i="1" dirty="0" smtClean="0"/>
              <a:t>:Prompt A,B,C,D,E,F,G,H,I,J,K,L</a:t>
            </a:r>
          </a:p>
          <a:p>
            <a:r>
              <a:rPr lang="fr-FR" sz="2400" i="1" dirty="0" smtClean="0"/>
              <a:t>:3*(B+D+F+H+J+L)+(A+C+E+G+I+K) </a:t>
            </a:r>
            <a:r>
              <a:rPr lang="fr-FR" sz="2400" i="1" dirty="0" err="1" smtClean="0"/>
              <a:t>sto</a:t>
            </a:r>
            <a:r>
              <a:rPr lang="fr-FR" sz="2400" i="1" dirty="0" smtClean="0"/>
              <a:t> N</a:t>
            </a:r>
          </a:p>
          <a:p>
            <a:r>
              <a:rPr lang="fr-FR" sz="2400" i="1" dirty="0" smtClean="0"/>
              <a:t>:N – 10*</a:t>
            </a:r>
            <a:r>
              <a:rPr lang="fr-FR" sz="2400" i="1" dirty="0" err="1" smtClean="0"/>
              <a:t>ent</a:t>
            </a:r>
            <a:r>
              <a:rPr lang="fr-FR" sz="2400" i="1" dirty="0" smtClean="0"/>
              <a:t>(N/10) </a:t>
            </a:r>
            <a:r>
              <a:rPr lang="fr-FR" sz="2400" i="1" dirty="0" err="1" smtClean="0"/>
              <a:t>sto</a:t>
            </a:r>
            <a:r>
              <a:rPr lang="fr-FR" sz="2400" i="1" dirty="0" smtClean="0"/>
              <a:t> R</a:t>
            </a:r>
          </a:p>
          <a:p>
            <a:r>
              <a:rPr lang="fr-FR" sz="2400" i="1" dirty="0" smtClean="0"/>
              <a:t>:If R=0: </a:t>
            </a:r>
            <a:r>
              <a:rPr lang="fr-FR" sz="2400" i="1" dirty="0" err="1" smtClean="0"/>
              <a:t>Then</a:t>
            </a:r>
            <a:r>
              <a:rPr lang="fr-FR" sz="2400" i="1" dirty="0" smtClean="0"/>
              <a:t>: </a:t>
            </a:r>
            <a:r>
              <a:rPr lang="fr-FR" sz="2400" i="1" dirty="0" err="1" smtClean="0"/>
              <a:t>Disp</a:t>
            </a:r>
            <a:r>
              <a:rPr lang="fr-FR" sz="2400" i="1" dirty="0" smtClean="0"/>
              <a:t> « Clé=»,0</a:t>
            </a:r>
          </a:p>
          <a:p>
            <a:r>
              <a:rPr lang="fr-FR" sz="2400" i="1" dirty="0" smtClean="0"/>
              <a:t>:</a:t>
            </a:r>
            <a:r>
              <a:rPr lang="fr-FR" sz="2400" i="1" dirty="0" err="1" smtClean="0"/>
              <a:t>Else</a:t>
            </a:r>
            <a:r>
              <a:rPr lang="fr-FR" sz="2400" i="1" dirty="0" smtClean="0"/>
              <a:t>: 10 – R </a:t>
            </a:r>
            <a:r>
              <a:rPr lang="fr-FR" sz="2400" i="1" dirty="0" err="1" smtClean="0"/>
              <a:t>sto</a:t>
            </a:r>
            <a:r>
              <a:rPr lang="fr-FR" sz="2400" i="1" smtClean="0"/>
              <a:t> M: Disp</a:t>
            </a:r>
            <a:r>
              <a:rPr lang="fr-FR" sz="2400" i="1" dirty="0" smtClean="0"/>
              <a:t> « Clé= »,M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6660232" y="1370825"/>
            <a:ext cx="25954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Sur tableur:</a:t>
            </a:r>
          </a:p>
          <a:p>
            <a:r>
              <a:rPr lang="fr-FR" sz="2400" b="1" dirty="0" smtClean="0"/>
              <a:t>Clé EAN </a:t>
            </a:r>
            <a:r>
              <a:rPr lang="fr-FR" sz="2400" b="1" dirty="0" smtClean="0"/>
              <a:t>13</a:t>
            </a:r>
            <a:br>
              <a:rPr lang="fr-FR" sz="2400" b="1" dirty="0" smtClean="0"/>
            </a:br>
            <a:r>
              <a:rPr lang="fr-FR" sz="2400" b="1" dirty="0" smtClean="0"/>
              <a:t>(fichier ean13.xlsx)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251520" y="3933056"/>
            <a:ext cx="86381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Conjectures: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200" dirty="0" smtClean="0"/>
              <a:t>erreur toujours détectée si on remplace un des 12 chiffres par un autre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200" dirty="0" smtClean="0"/>
              <a:t>erreur souvent détectée si on permute deux chiffres situés côte à côte,</a:t>
            </a:r>
          </a:p>
          <a:p>
            <a:r>
              <a:rPr lang="fr-FR" sz="2200" dirty="0" smtClean="0"/>
              <a:t>     mais pas toujours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84301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31762" y="260648"/>
            <a:ext cx="9012238" cy="1938992"/>
            <a:chOff x="131762" y="260648"/>
            <a:chExt cx="9012238" cy="1938992"/>
          </a:xfrm>
        </p:grpSpPr>
        <p:sp>
          <p:nvSpPr>
            <p:cNvPr id="4" name="ZoneTexte 3"/>
            <p:cNvSpPr txBox="1"/>
            <p:nvPr/>
          </p:nvSpPr>
          <p:spPr>
            <a:xfrm>
              <a:off x="539552" y="260648"/>
              <a:ext cx="784887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Modélisation:</a:t>
              </a:r>
            </a:p>
            <a:p>
              <a:endParaRPr lang="fr-FR" sz="2400" b="1" dirty="0"/>
            </a:p>
            <a:p>
              <a:endParaRPr lang="fr-FR" sz="2400" b="1" dirty="0" smtClean="0"/>
            </a:p>
            <a:p>
              <a:r>
                <a:rPr lang="fr-FR" sz="2400" b="1" dirty="0" smtClean="0">
                  <a:solidFill>
                    <a:srgbClr val="7030A0"/>
                  </a:solidFill>
                </a:rPr>
                <a:t>Division euclidienne dans </a:t>
              </a:r>
              <a:r>
                <a:rPr lang="fr-FR" sz="2400" b="1" i="1" dirty="0" smtClean="0">
                  <a:solidFill>
                    <a:srgbClr val="7030A0"/>
                  </a:solidFill>
                </a:rPr>
                <a:t>Z, </a:t>
              </a:r>
              <a:r>
                <a:rPr lang="fr-FR" sz="2400" b="1" dirty="0" smtClean="0">
                  <a:solidFill>
                    <a:srgbClr val="7030A0"/>
                  </a:solidFill>
                </a:rPr>
                <a:t>congruences dans </a:t>
              </a:r>
              <a:r>
                <a:rPr lang="fr-FR" sz="2400" b="1" i="1" dirty="0" smtClean="0">
                  <a:solidFill>
                    <a:srgbClr val="7030A0"/>
                  </a:solidFill>
                </a:rPr>
                <a:t>Z</a:t>
              </a:r>
              <a:endParaRPr lang="fr-FR" sz="2400" b="1" dirty="0" smtClean="0">
                <a:solidFill>
                  <a:srgbClr val="7030A0"/>
                </a:solidFill>
              </a:endParaRPr>
            </a:p>
            <a:p>
              <a:r>
                <a:rPr lang="fr-FR" sz="2400" b="1" dirty="0" smtClean="0"/>
                <a:t> </a:t>
              </a:r>
              <a:endParaRPr lang="fr-FR" sz="2400" b="1" dirty="0"/>
            </a:p>
          </p:txBody>
        </p:sp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6778177"/>
                </p:ext>
              </p:extLst>
            </p:nvPr>
          </p:nvGraphicFramePr>
          <p:xfrm>
            <a:off x="131762" y="751375"/>
            <a:ext cx="9012238" cy="450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0" name="Equation" r:id="rId3" imgW="4572000" imgH="228600" progId="Equation.DSMT4">
                    <p:embed/>
                  </p:oleObj>
                </mc:Choice>
                <mc:Fallback>
                  <p:oleObj name="Equation" r:id="rId3" imgW="4572000" imgH="228600" progId="Equation.DSMT4">
                    <p:embed/>
                    <p:pic>
                      <p:nvPicPr>
                        <p:cNvPr id="0" name="Obje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762" y="751375"/>
                          <a:ext cx="9012238" cy="450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e 13"/>
          <p:cNvGrpSpPr/>
          <p:nvPr/>
        </p:nvGrpSpPr>
        <p:grpSpPr>
          <a:xfrm>
            <a:off x="420599" y="2060848"/>
            <a:ext cx="6278065" cy="2016691"/>
            <a:chOff x="420599" y="2060848"/>
            <a:chExt cx="6278065" cy="2016691"/>
          </a:xfrm>
        </p:grpSpPr>
        <p:sp>
          <p:nvSpPr>
            <p:cNvPr id="6" name="ZoneTexte 5"/>
            <p:cNvSpPr txBox="1"/>
            <p:nvPr/>
          </p:nvSpPr>
          <p:spPr>
            <a:xfrm>
              <a:off x="420599" y="2060848"/>
              <a:ext cx="627806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/>
                <a:t>Premier type d’erreur: un seul chiffre est erroné</a:t>
              </a:r>
            </a:p>
            <a:p>
              <a:r>
                <a:rPr lang="fr-FR" sz="2400" i="1" dirty="0" smtClean="0"/>
                <a:t>De rang impair: </a:t>
              </a:r>
              <a:endParaRPr lang="fr-FR" sz="2400" i="1" dirty="0"/>
            </a:p>
            <a:p>
              <a:endParaRPr lang="fr-FR" sz="2400" b="1" dirty="0" smtClean="0"/>
            </a:p>
            <a:p>
              <a:endParaRPr lang="fr-FR" sz="2400" b="1" dirty="0" smtClean="0"/>
            </a:p>
            <a:p>
              <a:r>
                <a:rPr lang="fr-FR" sz="2400" dirty="0" smtClean="0"/>
                <a:t>Si les deux clés étaient égales, </a:t>
              </a:r>
              <a:endParaRPr lang="fr-FR" sz="2400" dirty="0"/>
            </a:p>
          </p:txBody>
        </p:sp>
        <p:graphicFrame>
          <p:nvGraphicFramePr>
            <p:cNvPr id="7" name="Obje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55298009"/>
                </p:ext>
              </p:extLst>
            </p:nvPr>
          </p:nvGraphicFramePr>
          <p:xfrm>
            <a:off x="2699792" y="2636912"/>
            <a:ext cx="3735636" cy="611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1" name="Equation" r:id="rId5" imgW="1396800" imgH="228600" progId="Equation.DSMT4">
                    <p:embed/>
                  </p:oleObj>
                </mc:Choice>
                <mc:Fallback>
                  <p:oleObj name="Equation" r:id="rId5" imgW="139680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699792" y="2636912"/>
                          <a:ext cx="3735636" cy="61128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6629329"/>
                </p:ext>
              </p:extLst>
            </p:nvPr>
          </p:nvGraphicFramePr>
          <p:xfrm>
            <a:off x="4463988" y="3399676"/>
            <a:ext cx="1765300" cy="6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2" name="Equation" r:id="rId7" imgW="660240" imgH="253800" progId="Equation.DSMT4">
                    <p:embed/>
                  </p:oleObj>
                </mc:Choice>
                <mc:Fallback>
                  <p:oleObj name="Equation" r:id="rId7" imgW="660240" imgH="253800" progId="Equation.DSMT4">
                    <p:embed/>
                    <p:pic>
                      <p:nvPicPr>
                        <p:cNvPr id="0" name="Obje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3988" y="3399676"/>
                          <a:ext cx="1765300" cy="677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e 15"/>
          <p:cNvGrpSpPr/>
          <p:nvPr/>
        </p:nvGrpSpPr>
        <p:grpSpPr>
          <a:xfrm>
            <a:off x="539552" y="4498567"/>
            <a:ext cx="8280920" cy="2318877"/>
            <a:chOff x="539552" y="4498567"/>
            <a:chExt cx="8280920" cy="2318877"/>
          </a:xfrm>
        </p:grpSpPr>
        <p:sp>
          <p:nvSpPr>
            <p:cNvPr id="9" name="ZoneTexte 8"/>
            <p:cNvSpPr txBox="1"/>
            <p:nvPr/>
          </p:nvSpPr>
          <p:spPr>
            <a:xfrm>
              <a:off x="539552" y="4509120"/>
              <a:ext cx="82809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/>
                <a:t>De rang pair:</a:t>
              </a:r>
            </a:p>
            <a:p>
              <a:endParaRPr lang="fr-FR" sz="2400" dirty="0" smtClean="0"/>
            </a:p>
            <a:p>
              <a:r>
                <a:rPr lang="fr-FR" sz="2400" dirty="0" smtClean="0"/>
                <a:t>Si les deux clés étaient égales, </a:t>
              </a:r>
            </a:p>
            <a:p>
              <a:endParaRPr lang="fr-FR" sz="2400" i="1" dirty="0"/>
            </a:p>
            <a:p>
              <a:r>
                <a:rPr lang="fr-FR" sz="2400" b="1" dirty="0" smtClean="0">
                  <a:solidFill>
                    <a:srgbClr val="7030A0"/>
                  </a:solidFill>
                </a:rPr>
                <a:t>Théorème de Gauss: </a:t>
              </a:r>
            </a:p>
            <a:p>
              <a:endParaRPr lang="fr-FR" sz="2400" i="1" dirty="0"/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2483768" y="4498567"/>
              <a:ext cx="4420270" cy="2056567"/>
              <a:chOff x="2483768" y="4498567"/>
              <a:chExt cx="4420270" cy="2056567"/>
            </a:xfrm>
          </p:grpSpPr>
          <p:graphicFrame>
            <p:nvGraphicFramePr>
              <p:cNvPr id="10" name="Obje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7670759"/>
                  </p:ext>
                </p:extLst>
              </p:nvPr>
            </p:nvGraphicFramePr>
            <p:xfrm>
              <a:off x="2483768" y="4498567"/>
              <a:ext cx="4311650" cy="6111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3" name="Equation" r:id="rId9" imgW="1612800" imgH="228600" progId="Equation.DSMT4">
                      <p:embed/>
                    </p:oleObj>
                  </mc:Choice>
                  <mc:Fallback>
                    <p:oleObj name="Equation" r:id="rId9" imgW="1612800" imgH="228600" progId="Equation.DSMT4">
                      <p:embed/>
                      <p:pic>
                        <p:nvPicPr>
                          <p:cNvPr id="0" name="Obje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83768" y="4498567"/>
                            <a:ext cx="4311650" cy="6111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8757344"/>
                  </p:ext>
                </p:extLst>
              </p:nvPr>
            </p:nvGraphicFramePr>
            <p:xfrm>
              <a:off x="4730750" y="5140325"/>
              <a:ext cx="2173288" cy="6778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4" name="Equation" r:id="rId11" imgW="812520" imgH="253800" progId="Equation.DSMT4">
                      <p:embed/>
                    </p:oleObj>
                  </mc:Choice>
                  <mc:Fallback>
                    <p:oleObj name="Equation" r:id="rId11" imgW="812520" imgH="253800" progId="Equation.DSMT4">
                      <p:embed/>
                      <p:pic>
                        <p:nvPicPr>
                          <p:cNvPr id="0" name="Obje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0750" y="5140325"/>
                            <a:ext cx="2173288" cy="6778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5925434"/>
                  </p:ext>
                </p:extLst>
              </p:nvPr>
            </p:nvGraphicFramePr>
            <p:xfrm>
              <a:off x="3851920" y="5877272"/>
              <a:ext cx="1866900" cy="6778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435" name="Equation" r:id="rId13" imgW="698400" imgH="253800" progId="Equation.DSMT4">
                      <p:embed/>
                    </p:oleObj>
                  </mc:Choice>
                  <mc:Fallback>
                    <p:oleObj name="Equation" r:id="rId13" imgW="698400" imgH="253800" progId="Equation.DSMT4">
                      <p:embed/>
                      <p:pic>
                        <p:nvPicPr>
                          <p:cNvPr id="0" name="Obje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1920" y="5877272"/>
                            <a:ext cx="1866900" cy="6778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35595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332655"/>
            <a:ext cx="88621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b="1" dirty="0" smtClean="0"/>
              <a:t>Deuxième type d’erreur:  deux chiffres situés côte à côte ont été permutés</a:t>
            </a:r>
          </a:p>
          <a:p>
            <a:endParaRPr lang="fr-FR" sz="2200" b="1" dirty="0"/>
          </a:p>
          <a:p>
            <a:r>
              <a:rPr lang="fr-FR" sz="2200" dirty="0" smtClean="0"/>
              <a:t>Si les deux clés étaient égales, </a:t>
            </a:r>
          </a:p>
          <a:p>
            <a:endParaRPr lang="fr-FR" sz="2200" b="1" dirty="0"/>
          </a:p>
          <a:p>
            <a:r>
              <a:rPr lang="fr-FR" sz="2200" dirty="0" smtClean="0"/>
              <a:t>donc: </a:t>
            </a:r>
          </a:p>
          <a:p>
            <a:endParaRPr lang="fr-FR" sz="2400" dirty="0" smtClean="0"/>
          </a:p>
          <a:p>
            <a:r>
              <a:rPr lang="fr-FR" sz="2200" dirty="0"/>
              <a:t>d</a:t>
            </a:r>
            <a:r>
              <a:rPr lang="fr-FR" sz="2200" dirty="0" smtClean="0"/>
              <a:t>onc:                    est divisible par 5</a:t>
            </a:r>
            <a:endParaRPr lang="fr-FR" sz="2200" dirty="0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528318"/>
              </p:ext>
            </p:extLst>
          </p:nvPr>
        </p:nvGraphicFramePr>
        <p:xfrm>
          <a:off x="3929584" y="919613"/>
          <a:ext cx="4414837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" name="Equation" r:id="rId3" imgW="1650960" imgH="228600" progId="Equation.DSMT4">
                  <p:embed/>
                </p:oleObj>
              </mc:Choice>
              <mc:Fallback>
                <p:oleObj name="Equation" r:id="rId3" imgW="1650960" imgH="228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584" y="919613"/>
                        <a:ext cx="4414837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59848"/>
              </p:ext>
            </p:extLst>
          </p:nvPr>
        </p:nvGraphicFramePr>
        <p:xfrm>
          <a:off x="1331640" y="1628800"/>
          <a:ext cx="3086258" cy="505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5" imgW="1396800" imgH="228600" progId="Equation.DSMT4">
                  <p:embed/>
                </p:oleObj>
              </mc:Choice>
              <mc:Fallback>
                <p:oleObj name="Equation" r:id="rId5" imgW="1396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628800"/>
                        <a:ext cx="3086258" cy="505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842228"/>
              </p:ext>
            </p:extLst>
          </p:nvPr>
        </p:nvGraphicFramePr>
        <p:xfrm>
          <a:off x="1187624" y="2332292"/>
          <a:ext cx="9255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Equation" r:id="rId7" imgW="419040" imgH="228600" progId="Equation.DSMT4">
                  <p:embed/>
                </p:oleObj>
              </mc:Choice>
              <mc:Fallback>
                <p:oleObj name="Equation" r:id="rId7" imgW="419040" imgH="228600" progId="Equation.DSMT4">
                  <p:embed/>
                  <p:pic>
                    <p:nvPicPr>
                      <p:cNvPr id="0" name="Obje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32292"/>
                        <a:ext cx="92551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e 12"/>
          <p:cNvGrpSpPr/>
          <p:nvPr/>
        </p:nvGrpSpPr>
        <p:grpSpPr>
          <a:xfrm>
            <a:off x="251520" y="3243419"/>
            <a:ext cx="8322535" cy="1149561"/>
            <a:chOff x="251520" y="3243419"/>
            <a:chExt cx="8322535" cy="1149561"/>
          </a:xfrm>
        </p:grpSpPr>
        <p:sp>
          <p:nvSpPr>
            <p:cNvPr id="8" name="ZoneTexte 7"/>
            <p:cNvSpPr txBox="1"/>
            <p:nvPr/>
          </p:nvSpPr>
          <p:spPr>
            <a:xfrm>
              <a:off x="251520" y="3284984"/>
              <a:ext cx="8322535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200" dirty="0" smtClean="0"/>
                <a:t>Il y a 10 couples                    de chiffres tels que                  est un multiple</a:t>
              </a:r>
            </a:p>
            <a:p>
              <a:r>
                <a:rPr lang="fr-FR" sz="2200" dirty="0" smtClean="0"/>
                <a:t>de 5 différent de 0 .</a:t>
              </a:r>
            </a:p>
            <a:p>
              <a:endParaRPr lang="fr-FR" sz="2200" dirty="0" smtClean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2195736" y="3243419"/>
              <a:ext cx="4426195" cy="518680"/>
              <a:chOff x="2195736" y="3243419"/>
              <a:chExt cx="4426195" cy="518680"/>
            </a:xfrm>
          </p:grpSpPr>
          <p:graphicFrame>
            <p:nvGraphicFramePr>
              <p:cNvPr id="9" name="Obje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185200"/>
                  </p:ext>
                </p:extLst>
              </p:nvPr>
            </p:nvGraphicFramePr>
            <p:xfrm>
              <a:off x="2195736" y="3257274"/>
              <a:ext cx="1038225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8" name="Equation" r:id="rId9" imgW="469800" imgH="228600" progId="Equation.DSMT4">
                      <p:embed/>
                    </p:oleObj>
                  </mc:Choice>
                  <mc:Fallback>
                    <p:oleObj name="Equation" r:id="rId9" imgW="469800" imgH="228600" progId="Equation.DSMT4">
                      <p:embed/>
                      <p:pic>
                        <p:nvPicPr>
                          <p:cNvPr id="0" name="Obje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95736" y="3257274"/>
                            <a:ext cx="1038225" cy="504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6313802"/>
                  </p:ext>
                </p:extLst>
              </p:nvPr>
            </p:nvGraphicFramePr>
            <p:xfrm>
              <a:off x="5696418" y="3243419"/>
              <a:ext cx="925513" cy="504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79" name="Equation" r:id="rId11" imgW="419040" imgH="228600" progId="Equation.DSMT4">
                      <p:embed/>
                    </p:oleObj>
                  </mc:Choice>
                  <mc:Fallback>
                    <p:oleObj name="Equation" r:id="rId11" imgW="419040" imgH="228600" progId="Equation.DSMT4">
                      <p:embed/>
                      <p:pic>
                        <p:nvPicPr>
                          <p:cNvPr id="0" name="Obje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96418" y="3243419"/>
                            <a:ext cx="925513" cy="5048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12" name="ZoneTexte 11"/>
          <p:cNvSpPr txBox="1"/>
          <p:nvPr/>
        </p:nvSpPr>
        <p:spPr>
          <a:xfrm>
            <a:off x="251520" y="4653136"/>
            <a:ext cx="8631145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Il y 100 couples qu’on peut supposer équiprobables  donc ce type d’erreur</a:t>
            </a:r>
          </a:p>
          <a:p>
            <a:r>
              <a:rPr lang="fr-FR" sz="2200" dirty="0" smtClean="0"/>
              <a:t>sera détectée 9 fois sur 10 seulement.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59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328300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fr-FR" sz="3200" dirty="0" smtClean="0">
                <a:solidFill>
                  <a:schemeClr val="accent1">
                    <a:lumMod val="75000"/>
                  </a:schemeClr>
                </a:solidFill>
              </a:rPr>
              <a:t>. Le chiffre de Hill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98072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/>
              <a:t>Voir document ressource p 37</a:t>
            </a:r>
            <a:endParaRPr lang="fr-FR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>
                <a:off x="251520" y="1772816"/>
                <a:ext cx="8424936" cy="440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rgbClr val="00B050"/>
                    </a:solidFill>
                  </a:rPr>
                  <a:t>Activité de cryptographie faisant intervenir matrices et arithmétique :  </a:t>
                </a:r>
              </a:p>
              <a:p>
                <a:r>
                  <a:rPr lang="fr-FR" sz="2400" dirty="0" smtClean="0"/>
                  <a:t>On </a:t>
                </a:r>
                <a:r>
                  <a:rPr lang="fr-FR" sz="2400" dirty="0"/>
                  <a:t>souhaite chiffrer le mot </a:t>
                </a:r>
                <a:r>
                  <a:rPr lang="fr-FR" sz="2400" dirty="0" smtClean="0"/>
                  <a:t>MATRICES. </a:t>
                </a:r>
              </a:p>
              <a:p>
                <a:r>
                  <a:rPr lang="fr-FR" sz="2400" dirty="0" smtClean="0"/>
                  <a:t>Groupons les lettres par 2 : </a:t>
                </a:r>
                <a:r>
                  <a:rPr lang="fr-FR" sz="2400" dirty="0"/>
                  <a:t>MA-TR-IC-ES</a:t>
                </a:r>
                <a:r>
                  <a:rPr lang="fr-FR" sz="2400" dirty="0" smtClean="0"/>
                  <a:t>.</a:t>
                </a:r>
              </a:p>
              <a:p>
                <a:r>
                  <a:rPr lang="fr-FR" sz="2400" dirty="0" smtClean="0"/>
                  <a:t>      1) </a:t>
                </a:r>
                <a:r>
                  <a:rPr lang="fr-FR" sz="2400" dirty="0"/>
                  <a:t>Soit M la matrice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</a:rPr>
                      <m:t>𝑀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/>
                  <a:t>.</a:t>
                </a:r>
                <a:endParaRPr lang="fr-FR" sz="2400" dirty="0" smtClean="0"/>
              </a:p>
              <a:p>
                <a:r>
                  <a:rPr lang="fr-FR" sz="2400" dirty="0" smtClean="0"/>
                  <a:t>          a) </a:t>
                </a:r>
                <a:r>
                  <a:rPr lang="fr-FR" sz="2400" dirty="0"/>
                  <a:t>En numérotant les lettres de 0 à </a:t>
                </a:r>
                <a:r>
                  <a:rPr lang="fr-FR" sz="2400" dirty="0" smtClean="0"/>
                  <a:t>25, associer à chaque groupe de deux lettres une matrice colonne.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b) Calculer le 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produit matriciel</a:t>
                </a:r>
                <a:r>
                  <a:rPr lang="fr-FR" sz="2400" b="1" dirty="0"/>
                  <a:t> </a:t>
                </a:r>
                <a:r>
                  <a:rPr lang="fr-FR" sz="2400" dirty="0" smtClean="0"/>
                  <a:t>de </a:t>
                </a:r>
                <a:r>
                  <a:rPr lang="fr-FR" sz="2400" i="1" dirty="0" smtClean="0"/>
                  <a:t>M</a:t>
                </a:r>
                <a:r>
                  <a:rPr lang="fr-FR" sz="2400" dirty="0" smtClean="0"/>
                  <a:t> par chacune des matrices colonnes.</a:t>
                </a:r>
              </a:p>
              <a:p>
                <a:r>
                  <a:rPr lang="fr-FR" sz="2400" dirty="0"/>
                  <a:t> </a:t>
                </a:r>
                <a:r>
                  <a:rPr lang="fr-FR" sz="2400" dirty="0" smtClean="0"/>
                  <a:t>         c) En déduire un codage du mot Matrice.</a:t>
                </a:r>
                <a:r>
                  <a:rPr lang="fr-FR" sz="2400" dirty="0" smtClean="0">
                    <a:solidFill>
                      <a:srgbClr val="7030A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(division euclidienne)</a:t>
                </a:r>
                <a:endParaRPr lang="fr-FR" sz="2000" b="1" dirty="0" smtClean="0"/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8424936" cy="4408964"/>
              </a:xfrm>
              <a:prstGeom prst="rect">
                <a:avLst/>
              </a:prstGeom>
              <a:blipFill rotWithShape="1">
                <a:blip r:embed="rId2"/>
                <a:stretch>
                  <a:fillRect l="-1085" t="-11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09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7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65" t="18443" r="30828" b="41988"/>
          <a:stretch/>
        </p:blipFill>
        <p:spPr bwMode="auto">
          <a:xfrm>
            <a:off x="3347864" y="404664"/>
            <a:ext cx="4500000" cy="26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27584" y="836712"/>
            <a:ext cx="25202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 smtClean="0"/>
              <a:t>Avec Euler</a:t>
            </a:r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683568" y="3861048"/>
                <a:ext cx="7776864" cy="2000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      </a:t>
                </a:r>
                <a:r>
                  <a:rPr lang="fr-FR" sz="2400" dirty="0" smtClean="0"/>
                  <a:t>2</a:t>
                </a:r>
                <a:r>
                  <a:rPr lang="fr-FR" sz="2400" dirty="0"/>
                  <a:t>) Soit </a:t>
                </a:r>
                <a:r>
                  <a:rPr lang="fr-FR" sz="2400" i="1" dirty="0"/>
                  <a:t>N</a:t>
                </a:r>
                <a:r>
                  <a:rPr lang="fr-FR" sz="2400" dirty="0"/>
                  <a:t>  la matrice </a:t>
                </a:r>
                <a14:m>
                  <m:oMath xmlns:m="http://schemas.openxmlformats.org/officeDocument/2006/math">
                    <m:r>
                      <a:rPr lang="fr-FR" sz="2400">
                        <a:latin typeface="Cambria Math"/>
                      </a:rPr>
                      <m:t> </m:t>
                    </m:r>
                    <m:r>
                      <a:rPr lang="fr-FR" sz="2400" i="1">
                        <a:latin typeface="Cambria Math"/>
                      </a:rPr>
                      <m:t>𝑁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i="1">
                                  <a:latin typeface="Cambria Math"/>
                                </a:rPr>
                                <m:t>4</m:t>
                              </m:r>
                            </m:e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8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/>
                  <a:t>. Refaire le même travail que dans la question 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avec le mot   AMER </a:t>
                </a:r>
                <a:r>
                  <a:rPr lang="fr-FR" sz="2400" i="1" dirty="0">
                    <a:solidFill>
                      <a:srgbClr val="00B050"/>
                    </a:solidFill>
                  </a:rPr>
                  <a:t>. </a:t>
                </a:r>
                <a:r>
                  <a:rPr lang="fr-FR" sz="2400" dirty="0"/>
                  <a:t>Que peut-on en conclure? </a:t>
                </a:r>
                <a:endParaRPr lang="fr-FR" sz="2400" dirty="0" smtClean="0"/>
              </a:p>
              <a:p>
                <a:endParaRPr lang="fr-FR" dirty="0"/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861048"/>
                <a:ext cx="7776864" cy="2000804"/>
              </a:xfrm>
              <a:prstGeom prst="rect">
                <a:avLst/>
              </a:prstGeom>
              <a:blipFill rotWithShape="1">
                <a:blip r:embed="rId5"/>
                <a:stretch>
                  <a:fillRect l="-117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35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re 1"/>
              <p:cNvSpPr>
                <a:spLocks noGrp="1"/>
              </p:cNvSpPr>
              <p:nvPr>
                <p:ph type="title"/>
              </p:nvPr>
            </p:nvSpPr>
            <p:spPr>
              <a:xfrm>
                <a:off x="467544" y="260648"/>
                <a:ext cx="8229600" cy="5890666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  <a:t>    </a:t>
                </a:r>
                <a:b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</a:br>
                <a: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  <a:t/>
                </a:r>
                <a:b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</a:br>
                <a: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  <a:t>     </a:t>
                </a:r>
                <a:r>
                  <a:rPr lang="fr-FR" sz="2400" dirty="0" smtClean="0">
                    <a:latin typeface="+mn-lt"/>
                  </a:rPr>
                  <a:t>3) </a:t>
                </a:r>
                <a:r>
                  <a:rPr lang="fr-FR" sz="2400" dirty="0"/>
                  <a:t>Soit </a:t>
                </a:r>
                <a:r>
                  <a:rPr lang="fr-FR" sz="2400" i="1" dirty="0" smtClean="0"/>
                  <a:t>P</a:t>
                </a:r>
                <a:r>
                  <a:rPr lang="fr-FR" sz="2400" dirty="0" smtClean="0"/>
                  <a:t> </a:t>
                </a:r>
                <a:r>
                  <a:rPr lang="fr-FR" sz="2400" dirty="0"/>
                  <a:t>la matrice </a:t>
                </a:r>
                <a14:m>
                  <m:oMath xmlns:m="http://schemas.openxmlformats.org/officeDocument/2006/math">
                    <m:r>
                      <a:rPr lang="fr-FR" sz="2400" b="0" i="0" smtClean="0">
                        <a:latin typeface="Cambria Math"/>
                      </a:rPr>
                      <m:t> </m:t>
                    </m:r>
                    <m:r>
                      <a:rPr lang="fr-FR" sz="2400" b="0" i="1" smtClean="0">
                        <a:latin typeface="Cambria Math"/>
                      </a:rPr>
                      <m:t>𝑃</m:t>
                    </m:r>
                    <m:r>
                      <a:rPr lang="fr-FR" sz="24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fr-FR" sz="2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/>
                  <a:t>.</a:t>
                </a:r>
                <a:r>
                  <a:rPr lang="fr-FR" sz="2400" dirty="0" smtClean="0"/>
                  <a:t>  Trouver une condition pour que </a:t>
                </a:r>
                <a:r>
                  <a:rPr lang="fr-FR" sz="2400" dirty="0"/>
                  <a:t>deux matrices colonnes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i="1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/>
                  <a:t> 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4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24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2400" i="1">
                                  <a:latin typeface="Cambria Math"/>
                                </a:rPr>
                                <m:t>𝑋</m:t>
                              </m:r>
                            </m:e>
                          </m:mr>
                          <m:mr>
                            <m:e>
                              <m:r>
                                <a:rPr lang="fr-FR" sz="2400" i="1">
                                  <a:latin typeface="Cambria Math"/>
                                </a:rPr>
                                <m:t>𝑌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fr-FR" sz="2400" dirty="0"/>
                  <a:t> se codent de la même </a:t>
                </a:r>
                <a:r>
                  <a:rPr lang="fr-FR" sz="2400" dirty="0" smtClean="0"/>
                  <a:t>façon.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(</a:t>
                </a:r>
                <a:r>
                  <a:rPr lang="fr-FR" sz="2400" b="1" dirty="0">
                    <a:solidFill>
                      <a:srgbClr val="7030A0"/>
                    </a:solidFill>
                  </a:rPr>
                  <a:t>Propriétés des </a:t>
                </a:r>
                <a:r>
                  <a:rPr lang="fr-FR" sz="2400" b="1" dirty="0" smtClean="0">
                    <a:solidFill>
                      <a:srgbClr val="7030A0"/>
                    </a:solidFill>
                  </a:rPr>
                  <a:t>congruences et théorème de Gauss)</a:t>
                </a:r>
                <a:br>
                  <a:rPr lang="fr-FR" sz="2400" b="1" dirty="0" smtClean="0">
                    <a:solidFill>
                      <a:srgbClr val="7030A0"/>
                    </a:solidFill>
                  </a:rPr>
                </a:br>
                <a:r>
                  <a:rPr lang="fr-FR" sz="24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fr-FR" sz="2400" b="1" dirty="0" smtClean="0">
                    <a:solidFill>
                      <a:srgbClr val="7030A0"/>
                    </a:solidFill>
                  </a:rPr>
                </a:br>
                <a:r>
                  <a:rPr lang="fr-FR" sz="24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fr-FR" sz="2400" b="1" dirty="0" smtClean="0">
                    <a:solidFill>
                      <a:srgbClr val="7030A0"/>
                    </a:solidFill>
                  </a:rPr>
                </a:br>
                <a:r>
                  <a:rPr lang="fr-FR" sz="2400" dirty="0" smtClean="0"/>
                  <a:t>En déduire une condition nécessaire pour que deux blocs distincts de deux lettres soient chiffrés différemment.</a:t>
                </a:r>
                <a:br>
                  <a:rPr lang="fr-FR" sz="2400" dirty="0" smtClean="0"/>
                </a:br>
                <a:r>
                  <a:rPr lang="fr-FR" sz="2400" dirty="0"/>
                  <a:t/>
                </a:r>
                <a:br>
                  <a:rPr lang="fr-FR" sz="2400" dirty="0"/>
                </a:br>
                <a:r>
                  <a:rPr lang="fr-FR" sz="2400" dirty="0" smtClean="0"/>
                  <a:t>       </a:t>
                </a:r>
                <a: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  <a:t/>
                </a:r>
                <a:br>
                  <a:rPr lang="fr-FR" sz="2400" i="1" dirty="0" smtClean="0">
                    <a:solidFill>
                      <a:srgbClr val="00B050"/>
                    </a:solidFill>
                    <a:latin typeface="+mn-lt"/>
                  </a:rPr>
                </a:br>
                <a:endParaRPr lang="fr-FR" sz="2400" i="1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Titr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67544" y="260648"/>
                <a:ext cx="8229600" cy="5890666"/>
              </a:xfrm>
              <a:blipFill rotWithShape="1">
                <a:blip r:embed="rId3"/>
                <a:stretch>
                  <a:fillRect l="-1185" r="-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1537</Words>
  <Application>Microsoft Office PowerPoint</Application>
  <PresentationFormat>Affichage à l'écran (4:3)</PresentationFormat>
  <Paragraphs>215</Paragraphs>
  <Slides>23</Slides>
  <Notes>11</Notes>
  <HiddenSlides>0</HiddenSlides>
  <MMClips>0</MMClips>
  <ScaleCrop>false</ScaleCrop>
  <HeadingPairs>
    <vt:vector size="6" baseType="variant">
      <vt:variant>
        <vt:lpstr>Thème</vt:lpstr>
      </vt:variant>
      <vt:variant>
        <vt:i4>11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5" baseType="lpstr">
      <vt:lpstr>Thème Office</vt:lpstr>
      <vt:lpstr>1_Thème Office</vt:lpstr>
      <vt:lpstr>3_Thème Office</vt:lpstr>
      <vt:lpstr>5_Thème Office</vt:lpstr>
      <vt:lpstr>2_Thème Office</vt:lpstr>
      <vt:lpstr>4_Thème Office</vt:lpstr>
      <vt:lpstr>6_Thème Office</vt:lpstr>
      <vt:lpstr>7_Thème Office</vt:lpstr>
      <vt:lpstr>8_Thème Office</vt:lpstr>
      <vt:lpstr>9_Thème Office</vt:lpstr>
      <vt:lpstr>10_Thème Office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    3) Soit P la matrice  P=(■8(a&amp;b@c&amp;d)).  Trouver une condition pour que deux matrices colonnes (■8(x@y)) et (■8(X@Y)) se codent de la même façon. (Propriétés des congruences et théorème de Gauss)   En déduire une condition nécessaire pour que deux blocs distincts de deux lettres soient chiffrés différemment.          </vt:lpstr>
      <vt:lpstr>Présentation PowerPoint</vt:lpstr>
      <vt:lpstr>Présentation PowerPoint</vt:lpstr>
      <vt:lpstr>Présentation PowerPoint</vt:lpstr>
      <vt:lpstr>Présentation PowerPoint</vt:lpstr>
      <vt:lpstr>Étude du cas N = 2</vt:lpstr>
      <vt:lpstr>Présentation PowerPoint</vt:lpstr>
      <vt:lpstr>Utilisation d’une matrice</vt:lpstr>
      <vt:lpstr>Utilisation d’un arbre</vt:lpstr>
      <vt:lpstr>Calcul du temps de retour</vt:lpstr>
      <vt:lpstr>Présentation PowerPoint</vt:lpstr>
      <vt:lpstr>Cas N &gt; 2</vt:lpstr>
      <vt:lpstr>Présentation PowerPoint</vt:lpstr>
      <vt:lpstr>Présentation PowerPoint</vt:lpstr>
      <vt:lpstr>en guise de conclusion 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Ronan Chaligné</dc:creator>
  <cp:lastModifiedBy>Breheret Richard</cp:lastModifiedBy>
  <cp:revision>97</cp:revision>
  <dcterms:created xsi:type="dcterms:W3CDTF">2012-02-27T14:06:02Z</dcterms:created>
  <dcterms:modified xsi:type="dcterms:W3CDTF">2012-05-03T08:03:42Z</dcterms:modified>
</cp:coreProperties>
</file>