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5" r:id="rId6"/>
    <p:sldId id="266" r:id="rId7"/>
    <p:sldId id="260" r:id="rId8"/>
    <p:sldId id="261" r:id="rId9"/>
    <p:sldId id="289" r:id="rId10"/>
    <p:sldId id="270" r:id="rId11"/>
    <p:sldId id="271" r:id="rId12"/>
    <p:sldId id="263" r:id="rId13"/>
    <p:sldId id="290" r:id="rId14"/>
    <p:sldId id="291" r:id="rId15"/>
    <p:sldId id="292" r:id="rId16"/>
    <p:sldId id="262" r:id="rId17"/>
    <p:sldId id="269" r:id="rId18"/>
    <p:sldId id="273" r:id="rId19"/>
    <p:sldId id="300" r:id="rId20"/>
    <p:sldId id="275" r:id="rId21"/>
    <p:sldId id="297" r:id="rId22"/>
    <p:sldId id="294" r:id="rId23"/>
    <p:sldId id="295" r:id="rId24"/>
    <p:sldId id="296" r:id="rId25"/>
    <p:sldId id="298" r:id="rId26"/>
    <p:sldId id="299" r:id="rId27"/>
    <p:sldId id="272" r:id="rId28"/>
    <p:sldId id="301" r:id="rId29"/>
    <p:sldId id="267" r:id="rId30"/>
    <p:sldId id="287" r:id="rId31"/>
    <p:sldId id="268" r:id="rId32"/>
    <p:sldId id="278" r:id="rId33"/>
    <p:sldId id="274" r:id="rId34"/>
    <p:sldId id="283" r:id="rId35"/>
    <p:sldId id="285" r:id="rId36"/>
    <p:sldId id="286" r:id="rId37"/>
    <p:sldId id="276" r:id="rId38"/>
    <p:sldId id="302" r:id="rId39"/>
    <p:sldId id="304" r:id="rId40"/>
    <p:sldId id="277" r:id="rId41"/>
    <p:sldId id="281" r:id="rId42"/>
    <p:sldId id="307" r:id="rId43"/>
    <p:sldId id="309" r:id="rId44"/>
    <p:sldId id="305" r:id="rId45"/>
    <p:sldId id="308" r:id="rId46"/>
    <p:sldId id="282" r:id="rId47"/>
    <p:sldId id="288" r:id="rId48"/>
    <p:sldId id="310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>
        <p:scale>
          <a:sx n="100" d="100"/>
          <a:sy n="100" d="100"/>
        </p:scale>
        <p:origin x="25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25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23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16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52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30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4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42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69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62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17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79C0-8227-49A8-9BE2-6699388F382E}" type="datetimeFigureOut">
              <a:rPr lang="fr-FR" smtClean="0"/>
              <a:t>25/03/2018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C306-8862-4E64-8390-56E5A378DF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3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4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7" b="8094"/>
          <a:stretch/>
        </p:blipFill>
        <p:spPr>
          <a:xfrm>
            <a:off x="0" y="-14514"/>
            <a:ext cx="12204888" cy="68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Rover : les commandes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4863"/>
            <a:ext cx="30861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9" y="3504863"/>
            <a:ext cx="30861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3807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Elles sont accessibles à travers l’éditeur de programme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24696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 ayant fait la MAJ 5.3 avec la TI83</a:t>
            </a:r>
          </a:p>
        </p:txBody>
      </p:sp>
    </p:spTree>
    <p:extLst>
      <p:ext uri="{BB962C8B-B14F-4D97-AF65-F5344CB8AC3E}">
        <p14:creationId xmlns:p14="http://schemas.microsoft.com/office/powerpoint/2010/main" val="1811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Rover : les commandes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4863"/>
            <a:ext cx="30861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9" y="3504863"/>
            <a:ext cx="30861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3504863"/>
            <a:ext cx="30861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3807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Elles sont accessibles à travers l’éditeur de programme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24696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 ayant fait la MAJ 5.3 avec la TI83</a:t>
            </a:r>
          </a:p>
        </p:txBody>
      </p:sp>
    </p:spTree>
    <p:extLst>
      <p:ext uri="{BB962C8B-B14F-4D97-AF65-F5344CB8AC3E}">
        <p14:creationId xmlns:p14="http://schemas.microsoft.com/office/powerpoint/2010/main" val="30597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3"/>
          <a:stretch/>
        </p:blipFill>
        <p:spPr>
          <a:xfrm>
            <a:off x="581025" y="1251406"/>
            <a:ext cx="3086100" cy="9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3"/>
          <a:stretch/>
        </p:blipFill>
        <p:spPr>
          <a:xfrm>
            <a:off x="581025" y="1251406"/>
            <a:ext cx="3086100" cy="939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9"/>
          <a:stretch/>
        </p:blipFill>
        <p:spPr>
          <a:xfrm>
            <a:off x="3986212" y="2190750"/>
            <a:ext cx="3086100" cy="9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3"/>
          <a:stretch/>
        </p:blipFill>
        <p:spPr>
          <a:xfrm>
            <a:off x="581025" y="1251406"/>
            <a:ext cx="3086100" cy="939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9"/>
          <a:stretch/>
        </p:blipFill>
        <p:spPr>
          <a:xfrm>
            <a:off x="3986212" y="2190750"/>
            <a:ext cx="3086100" cy="959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4"/>
          <a:stretch/>
        </p:blipFill>
        <p:spPr>
          <a:xfrm>
            <a:off x="7072312" y="3430816"/>
            <a:ext cx="3086100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3"/>
          <a:stretch/>
        </p:blipFill>
        <p:spPr>
          <a:xfrm>
            <a:off x="581025" y="1251406"/>
            <a:ext cx="3086100" cy="939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9"/>
          <a:stretch/>
        </p:blipFill>
        <p:spPr>
          <a:xfrm>
            <a:off x="3986212" y="2190750"/>
            <a:ext cx="3086100" cy="959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4"/>
          <a:stretch/>
        </p:blipFill>
        <p:spPr>
          <a:xfrm>
            <a:off x="7072312" y="3430816"/>
            <a:ext cx="3086100" cy="992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0"/>
          <a:stretch/>
        </p:blipFill>
        <p:spPr>
          <a:xfrm>
            <a:off x="8334375" y="4724400"/>
            <a:ext cx="30861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387"/>
            <a:ext cx="12192000" cy="495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6725" y="3838575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6 cm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3"/>
          <a:stretch/>
        </p:blipFill>
        <p:spPr>
          <a:xfrm>
            <a:off x="742949" y="2666434"/>
            <a:ext cx="4069979" cy="1238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29225" y="2526506"/>
                <a:ext cx="14798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fr-FR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25" y="2526506"/>
                <a:ext cx="1479892" cy="13234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4"/>
          <a:stretch/>
        </p:blipFill>
        <p:spPr>
          <a:xfrm>
            <a:off x="7079874" y="2518824"/>
            <a:ext cx="4489221" cy="16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366836" y="9870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tournant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"/>
          <a:stretch/>
        </p:blipFill>
        <p:spPr>
          <a:xfrm>
            <a:off x="1253381" y="2312651"/>
            <a:ext cx="5028571" cy="326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0" y="5442976"/>
            <a:ext cx="1595450" cy="683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8" b="60159"/>
          <a:stretch/>
        </p:blipFill>
        <p:spPr>
          <a:xfrm>
            <a:off x="5821816" y="3505200"/>
            <a:ext cx="5003345" cy="6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366836" y="9870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tournant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"/>
          <a:stretch/>
        </p:blipFill>
        <p:spPr>
          <a:xfrm>
            <a:off x="1253381" y="2312651"/>
            <a:ext cx="5028571" cy="326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0" y="5442976"/>
            <a:ext cx="1595450" cy="683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1" b="59861"/>
          <a:stretch/>
        </p:blipFill>
        <p:spPr>
          <a:xfrm>
            <a:off x="5880770" y="3492500"/>
            <a:ext cx="5009408" cy="6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571500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/>
              <a:t>Le Rover</a:t>
            </a:r>
            <a:endParaRPr lang="fr-FR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02" y="2262188"/>
            <a:ext cx="5784273" cy="39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969631"/>
            <a:ext cx="6039922" cy="37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525" y="29482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5682" y="34656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10,36 cm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61" y="50818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" y="4740243"/>
            <a:ext cx="1595450" cy="683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6836" y="100613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Dessiner un triangle</a:t>
            </a:r>
          </a:p>
        </p:txBody>
      </p:sp>
    </p:spTree>
    <p:extLst>
      <p:ext uri="{BB962C8B-B14F-4D97-AF65-F5344CB8AC3E}">
        <p14:creationId xmlns:p14="http://schemas.microsoft.com/office/powerpoint/2010/main" val="34495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969631"/>
            <a:ext cx="6039922" cy="37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525" y="29482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5682" y="34656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10,36 cm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61" y="50818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63989"/>
          <a:stretch/>
        </p:blipFill>
        <p:spPr>
          <a:xfrm>
            <a:off x="7077075" y="2536194"/>
            <a:ext cx="4695825" cy="835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3309">
            <a:off x="63270" y="4740243"/>
            <a:ext cx="1595450" cy="683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6836" y="100613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Dessiner un triangle</a:t>
            </a:r>
          </a:p>
        </p:txBody>
      </p:sp>
    </p:spTree>
    <p:extLst>
      <p:ext uri="{BB962C8B-B14F-4D97-AF65-F5344CB8AC3E}">
        <p14:creationId xmlns:p14="http://schemas.microsoft.com/office/powerpoint/2010/main" val="14254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969631"/>
            <a:ext cx="6039922" cy="37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525" y="29482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5682" y="34656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10,36 cm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61" y="50818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2086"/>
          <a:stretch/>
        </p:blipFill>
        <p:spPr>
          <a:xfrm>
            <a:off x="7077075" y="2536194"/>
            <a:ext cx="4695825" cy="1111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3309">
            <a:off x="4069494" y="2217291"/>
            <a:ext cx="1595450" cy="683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6836" y="100613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Dessiner un triangle</a:t>
            </a:r>
          </a:p>
        </p:txBody>
      </p:sp>
    </p:spTree>
    <p:extLst>
      <p:ext uri="{BB962C8B-B14F-4D97-AF65-F5344CB8AC3E}">
        <p14:creationId xmlns:p14="http://schemas.microsoft.com/office/powerpoint/2010/main" val="19041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969631"/>
            <a:ext cx="6039922" cy="37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525" y="29482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5682" y="34656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10,36 cm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61" y="50818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40593"/>
          <a:stretch/>
        </p:blipFill>
        <p:spPr>
          <a:xfrm>
            <a:off x="7077075" y="2536194"/>
            <a:ext cx="4695825" cy="1378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7262">
            <a:off x="4124312" y="2265002"/>
            <a:ext cx="1595450" cy="683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6836" y="100613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Dessiner un triangle</a:t>
            </a:r>
          </a:p>
        </p:txBody>
      </p:sp>
    </p:spTree>
    <p:extLst>
      <p:ext uri="{BB962C8B-B14F-4D97-AF65-F5344CB8AC3E}">
        <p14:creationId xmlns:p14="http://schemas.microsoft.com/office/powerpoint/2010/main" val="2884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969631"/>
            <a:ext cx="6039922" cy="37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525" y="29482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5682" y="34656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10,36 cm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61" y="50818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28279"/>
          <a:stretch/>
        </p:blipFill>
        <p:spPr>
          <a:xfrm>
            <a:off x="7077075" y="2536194"/>
            <a:ext cx="4695825" cy="1664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7262">
            <a:off x="4922036" y="4479510"/>
            <a:ext cx="1595450" cy="683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6836" y="100613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Dessiner un triangle</a:t>
            </a:r>
          </a:p>
        </p:txBody>
      </p:sp>
    </p:spTree>
    <p:extLst>
      <p:ext uri="{BB962C8B-B14F-4D97-AF65-F5344CB8AC3E}">
        <p14:creationId xmlns:p14="http://schemas.microsoft.com/office/powerpoint/2010/main" val="8159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969631"/>
            <a:ext cx="6039922" cy="37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525" y="29482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5682" y="34656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10,36 cm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61" y="50818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5555"/>
          <a:stretch/>
        </p:blipFill>
        <p:spPr>
          <a:xfrm>
            <a:off x="7077075" y="2536194"/>
            <a:ext cx="4695825" cy="1959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79912" y="4714132"/>
            <a:ext cx="1595450" cy="683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6836" y="100613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Dessiner un triangle</a:t>
            </a:r>
          </a:p>
        </p:txBody>
      </p:sp>
    </p:spTree>
    <p:extLst>
      <p:ext uri="{BB962C8B-B14F-4D97-AF65-F5344CB8AC3E}">
        <p14:creationId xmlns:p14="http://schemas.microsoft.com/office/powerpoint/2010/main" val="8153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366836" y="100613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Dessiner un triangle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1" y="1969631"/>
            <a:ext cx="6039922" cy="374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525" y="29482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5682" y="34656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10,36 cm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61" y="508188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 cm</a:t>
            </a:r>
            <a:endParaRPr lang="fr-F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2536194"/>
            <a:ext cx="4695825" cy="2320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5051" y="4629434"/>
            <a:ext cx="1595450" cy="6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38250" y="1053466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Contrôler la vitesse du rover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48342" y="1747024"/>
                <a:ext cx="11443608" cy="1963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Il est possible de modifier la vitesse du Rover ! </a:t>
                </a:r>
                <a:endParaRPr lang="fr-FR" sz="2400" dirty="0" smtClean="0"/>
              </a:p>
              <a:p>
                <a:r>
                  <a:rPr lang="fr-FR" sz="2400" dirty="0" smtClean="0"/>
                  <a:t>Par </a:t>
                </a:r>
                <a:r>
                  <a:rPr lang="fr-FR" sz="2400" dirty="0"/>
                  <a:t>défaut sa vitesse est de 0,2 </a:t>
                </a:r>
                <a14:m>
                  <m:oMath xmlns:m="http://schemas.openxmlformats.org/officeDocument/2006/math">
                    <m:r>
                      <a:rPr lang="fr-FR" sz="2400" i="1"/>
                      <m:t>𝑚</m:t>
                    </m:r>
                    <m:r>
                      <a:rPr lang="fr-FR" sz="2400" i="1"/>
                      <m:t>.</m:t>
                    </m:r>
                    <m:sSup>
                      <m:sSupPr>
                        <m:ctrlPr>
                          <a:rPr lang="fr-FR" sz="2400" i="1"/>
                        </m:ctrlPr>
                      </m:sSupPr>
                      <m:e>
                        <m:r>
                          <a:rPr lang="fr-FR" sz="2400" i="1"/>
                          <m:t>𝑠</m:t>
                        </m:r>
                      </m:e>
                      <m:sup>
                        <m:r>
                          <a:rPr lang="fr-FR" sz="2400" i="1"/>
                          <m:t>−1</m:t>
                        </m:r>
                      </m:sup>
                    </m:sSup>
                  </m:oMath>
                </a14:m>
                <a:r>
                  <a:rPr lang="fr-FR" sz="2400" dirty="0" smtClean="0"/>
                  <a:t>.</a:t>
                </a:r>
              </a:p>
              <a:p>
                <a:r>
                  <a:rPr lang="fr-FR" sz="2400" dirty="0" smtClean="0"/>
                  <a:t>Elle </a:t>
                </a:r>
                <a:r>
                  <a:rPr lang="fr-FR" sz="2400" dirty="0"/>
                  <a:t>doit par contre appartenir à l’intervalle </a:t>
                </a:r>
                <a:r>
                  <a:rPr lang="fr-FR" sz="2400" dirty="0">
                    <a:solidFill>
                      <a:srgbClr val="FF0000"/>
                    </a:solidFill>
                  </a:rPr>
                  <a:t>[0,14 ; 0,23]</a:t>
                </a:r>
                <a:r>
                  <a:rPr lang="fr-FR" sz="2400" dirty="0"/>
                  <a:t> (en </a:t>
                </a:r>
                <a14:m>
                  <m:oMath xmlns:m="http://schemas.openxmlformats.org/officeDocument/2006/math">
                    <m:r>
                      <a:rPr lang="fr-FR" sz="2400" i="1"/>
                      <m:t>𝑚</m:t>
                    </m:r>
                    <m:r>
                      <a:rPr lang="fr-FR" sz="2400" i="1"/>
                      <m:t>.</m:t>
                    </m:r>
                    <m:sSup>
                      <m:sSupPr>
                        <m:ctrlPr>
                          <a:rPr lang="fr-FR" sz="2400" i="1"/>
                        </m:ctrlPr>
                      </m:sSupPr>
                      <m:e>
                        <m:r>
                          <a:rPr lang="fr-FR" sz="2400" i="1"/>
                          <m:t>𝑠</m:t>
                        </m:r>
                      </m:e>
                      <m:sup>
                        <m:r>
                          <a:rPr lang="fr-FR" sz="2400" i="1"/>
                          <m:t>−1</m:t>
                        </m:r>
                      </m:sup>
                    </m:sSup>
                  </m:oMath>
                </a14:m>
                <a:r>
                  <a:rPr lang="fr-FR" sz="2400" dirty="0"/>
                  <a:t>)</a:t>
                </a:r>
              </a:p>
              <a:p>
                <a:r>
                  <a:rPr lang="fr-FR" sz="2400" dirty="0"/>
                  <a:t>Pour faire avancer le Rover de 2 mètres à la vitesse de 0,23 </a:t>
                </a:r>
                <a14:m>
                  <m:oMath xmlns:m="http://schemas.openxmlformats.org/officeDocument/2006/math">
                    <m:r>
                      <a:rPr lang="fr-FR" sz="2400" i="1"/>
                      <m:t>𝑚</m:t>
                    </m:r>
                    <m:r>
                      <a:rPr lang="fr-FR" sz="2400" i="1"/>
                      <m:t>.</m:t>
                    </m:r>
                    <m:sSup>
                      <m:sSupPr>
                        <m:ctrlPr>
                          <a:rPr lang="fr-FR" sz="2400" i="1"/>
                        </m:ctrlPr>
                      </m:sSupPr>
                      <m:e>
                        <m:r>
                          <a:rPr lang="fr-FR" sz="2400" i="1"/>
                          <m:t>𝑠</m:t>
                        </m:r>
                      </m:e>
                      <m:sup>
                        <m:r>
                          <a:rPr lang="fr-FR" sz="2400" i="1"/>
                          <m:t>−1</m:t>
                        </m:r>
                      </m:sup>
                    </m:sSup>
                  </m:oMath>
                </a14:m>
                <a:r>
                  <a:rPr lang="fr-FR" sz="2400" dirty="0"/>
                  <a:t> on écrit :</a:t>
                </a:r>
              </a:p>
              <a:p>
                <a:endParaRPr lang="fr-FR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1747024"/>
                <a:ext cx="11443608" cy="1963999"/>
              </a:xfrm>
              <a:prstGeom prst="rect">
                <a:avLst/>
              </a:prstGeom>
              <a:blipFill rotWithShape="0">
                <a:blip r:embed="rId3"/>
                <a:stretch>
                  <a:fillRect l="-799" t="-24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012"/>
          <a:stretch/>
        </p:blipFill>
        <p:spPr>
          <a:xfrm>
            <a:off x="919162" y="4027372"/>
            <a:ext cx="10096500" cy="4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38250" y="1053466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Contrôler la vitesse du rover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342" y="1747024"/>
            <a:ext cx="1144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On peut aussi utiliser comme vitesse le nombre de tour de roue par seconde.</a:t>
            </a:r>
          </a:p>
          <a:p>
            <a:r>
              <a:rPr lang="fr-FR" sz="2400" dirty="0" smtClean="0"/>
              <a:t>Il doit appartenir à </a:t>
            </a:r>
            <a:r>
              <a:rPr lang="fr-FR" sz="2400" dirty="0"/>
              <a:t>l’intervalle </a:t>
            </a:r>
            <a:r>
              <a:rPr lang="fr-FR" sz="2400" dirty="0">
                <a:solidFill>
                  <a:srgbClr val="FF0000"/>
                </a:solidFill>
              </a:rPr>
              <a:t>[</a:t>
            </a:r>
            <a:r>
              <a:rPr lang="fr-FR" sz="2400" dirty="0" smtClean="0">
                <a:solidFill>
                  <a:srgbClr val="FF0000"/>
                </a:solidFill>
              </a:rPr>
              <a:t>0,75</a:t>
            </a:r>
            <a:r>
              <a:rPr lang="fr-FR" sz="2400" dirty="0">
                <a:solidFill>
                  <a:srgbClr val="FF0000"/>
                </a:solidFill>
              </a:rPr>
              <a:t> ; </a:t>
            </a:r>
            <a:r>
              <a:rPr lang="fr-FR" sz="2400" dirty="0" smtClean="0">
                <a:solidFill>
                  <a:srgbClr val="FF0000"/>
                </a:solidFill>
              </a:rPr>
              <a:t>1,22]</a:t>
            </a:r>
            <a:r>
              <a:rPr lang="fr-FR" sz="2400" dirty="0" smtClean="0"/>
              <a:t> (tour de roue par seconde)</a:t>
            </a:r>
            <a:endParaRPr lang="fr-F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9115"/>
            <a:ext cx="10091738" cy="4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90625" y="11191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Pentagone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8741" t="3369" r="8752" b="6861"/>
          <a:stretch/>
        </p:blipFill>
        <p:spPr bwMode="auto">
          <a:xfrm rot="10800000">
            <a:off x="941704" y="2307114"/>
            <a:ext cx="3554095" cy="3677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0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" y="562945"/>
            <a:ext cx="2691924" cy="58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90625" y="11191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Pentagone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8741" t="3369" r="8752" b="6861"/>
          <a:stretch/>
        </p:blipFill>
        <p:spPr bwMode="auto">
          <a:xfrm rot="10800000">
            <a:off x="941704" y="2307114"/>
            <a:ext cx="3554095" cy="3677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27" y="2307114"/>
            <a:ext cx="4882952" cy="36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71575" y="11191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Généralisation : le polygone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20" y="2295525"/>
            <a:ext cx="505918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16" r="3880" b="2771"/>
          <a:stretch/>
        </p:blipFill>
        <p:spPr>
          <a:xfrm rot="10800000">
            <a:off x="666750" y="2307431"/>
            <a:ext cx="4003169" cy="394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285" y="3848100"/>
            <a:ext cx="96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N=9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898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625"/>
            <a:ext cx="54864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7" y="1309023"/>
            <a:ext cx="3599212" cy="2710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1"/>
          <a:stretch/>
        </p:blipFill>
        <p:spPr>
          <a:xfrm>
            <a:off x="7284576" y="3971916"/>
            <a:ext cx="3606023" cy="2092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-28575"/>
            <a:ext cx="1135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Rover Race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6106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10772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grille et les coordonnées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02254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10772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grille et les coordonnées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022544"/>
            <a:ext cx="3809524" cy="38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13" y="202254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10772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grille et les coordonnées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725" y="1849814"/>
            <a:ext cx="603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l"/>
                <a:tab pos="3590925" algn="l"/>
              </a:tabLst>
            </a:pPr>
            <a:r>
              <a:rPr lang="fr-FR" sz="2800" dirty="0"/>
              <a:t>A(2,5 ; -2)  </a:t>
            </a:r>
            <a:r>
              <a:rPr lang="fr-FR" sz="2800" dirty="0" smtClean="0"/>
              <a:t>	B(5</a:t>
            </a:r>
            <a:r>
              <a:rPr lang="fr-FR" sz="2800" dirty="0"/>
              <a:t> ; 0</a:t>
            </a:r>
            <a:r>
              <a:rPr lang="fr-FR" sz="2800" dirty="0" smtClean="0"/>
              <a:t>)	C(5</a:t>
            </a:r>
            <a:r>
              <a:rPr lang="fr-FR" sz="2800" dirty="0"/>
              <a:t> ; 3,5)  </a:t>
            </a:r>
            <a:endParaRPr lang="fr-FR" sz="2800" dirty="0" smtClean="0"/>
          </a:p>
          <a:p>
            <a:pPr>
              <a:tabLst>
                <a:tab pos="1790700" algn="l"/>
                <a:tab pos="3590925" algn="l"/>
              </a:tabLst>
            </a:pPr>
            <a:r>
              <a:rPr lang="fr-FR" sz="2800" dirty="0" smtClean="0"/>
              <a:t>D(7</a:t>
            </a:r>
            <a:r>
              <a:rPr lang="fr-FR" sz="2800" dirty="0"/>
              <a:t> ; 3,5) </a:t>
            </a:r>
            <a:r>
              <a:rPr lang="fr-FR" sz="2800" dirty="0" smtClean="0"/>
              <a:t>	E(9</a:t>
            </a:r>
            <a:r>
              <a:rPr lang="fr-FR" sz="2800" dirty="0"/>
              <a:t> ; -1) </a:t>
            </a:r>
            <a:r>
              <a:rPr lang="fr-FR" sz="2800" dirty="0" smtClean="0"/>
              <a:t>	F(13</a:t>
            </a:r>
            <a:r>
              <a:rPr lang="fr-FR" sz="2800" dirty="0"/>
              <a:t> ; -1)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" y="3225045"/>
            <a:ext cx="7356207" cy="29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10772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grille et les coordonnées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725" y="1849814"/>
            <a:ext cx="603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0700" algn="l"/>
                <a:tab pos="3590925" algn="l"/>
              </a:tabLst>
            </a:pPr>
            <a:r>
              <a:rPr lang="fr-FR" sz="2800" dirty="0"/>
              <a:t>A(2,5 ; -2)  </a:t>
            </a:r>
            <a:r>
              <a:rPr lang="fr-FR" sz="2800" dirty="0" smtClean="0"/>
              <a:t>	B(5</a:t>
            </a:r>
            <a:r>
              <a:rPr lang="fr-FR" sz="2800" dirty="0"/>
              <a:t> ; 0</a:t>
            </a:r>
            <a:r>
              <a:rPr lang="fr-FR" sz="2800" dirty="0" smtClean="0"/>
              <a:t>)	C(5</a:t>
            </a:r>
            <a:r>
              <a:rPr lang="fr-FR" sz="2800" dirty="0"/>
              <a:t> ; 3,5)  </a:t>
            </a:r>
            <a:endParaRPr lang="fr-FR" sz="2800" dirty="0" smtClean="0"/>
          </a:p>
          <a:p>
            <a:pPr>
              <a:tabLst>
                <a:tab pos="1790700" algn="l"/>
                <a:tab pos="3590925" algn="l"/>
              </a:tabLst>
            </a:pPr>
            <a:r>
              <a:rPr lang="fr-FR" sz="2800" dirty="0" smtClean="0"/>
              <a:t>D(7</a:t>
            </a:r>
            <a:r>
              <a:rPr lang="fr-FR" sz="2800" dirty="0"/>
              <a:t> ; 3,5) </a:t>
            </a:r>
            <a:r>
              <a:rPr lang="fr-FR" sz="2800" dirty="0" smtClean="0"/>
              <a:t>	E(9</a:t>
            </a:r>
            <a:r>
              <a:rPr lang="fr-FR" sz="2800" dirty="0"/>
              <a:t> ; -1) </a:t>
            </a:r>
            <a:r>
              <a:rPr lang="fr-FR" sz="2800" dirty="0" smtClean="0"/>
              <a:t>	F(13</a:t>
            </a:r>
            <a:r>
              <a:rPr lang="fr-FR" sz="2800" dirty="0"/>
              <a:t> ; -1)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9"/>
          <a:stretch/>
        </p:blipFill>
        <p:spPr>
          <a:xfrm>
            <a:off x="7551248" y="2484268"/>
            <a:ext cx="4490653" cy="275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" y="3225045"/>
            <a:ext cx="7356207" cy="29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36134" y="9870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Analyse de la trajectoire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5" y="1690688"/>
            <a:ext cx="60912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On peut obtenir une liste de certaines variables</a:t>
            </a:r>
          </a:p>
          <a:p>
            <a:r>
              <a:rPr lang="fr-FR" sz="2400" dirty="0" smtClean="0"/>
              <a:t>À chaque fin de commande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abscisses (grille)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ordonnées (grille)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temps de parcours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La position angulaire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La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nombre de tours des roues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commandes envoyées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70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36134" y="9870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Analyse de la trajectoire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1547778"/>
            <a:ext cx="4695825" cy="232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3792136"/>
            <a:ext cx="4704911" cy="2489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5" y="1690688"/>
            <a:ext cx="60912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On peut obtenir une liste de certaines variables</a:t>
            </a:r>
          </a:p>
          <a:p>
            <a:r>
              <a:rPr lang="fr-FR" sz="2400" dirty="0" smtClean="0"/>
              <a:t>À chaque fin de commande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abscisses (grille)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ordonnées (grille)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temps de parcours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La position angulaire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La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nombre de tours des roues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commandes envoyées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909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36134" y="9870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Analyse de la trajectoire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1547778"/>
            <a:ext cx="4695825" cy="232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3792136"/>
            <a:ext cx="4704911" cy="2489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844394"/>
            <a:ext cx="5546760" cy="41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" y="562945"/>
            <a:ext cx="2691924" cy="5881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66" y="954381"/>
            <a:ext cx="2599034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53067" y="9870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capteur de distance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8" b="40909"/>
          <a:stretch/>
        </p:blipFill>
        <p:spPr>
          <a:xfrm>
            <a:off x="689249" y="2495549"/>
            <a:ext cx="4603732" cy="1238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00" b="7250"/>
          <a:stretch/>
        </p:blipFill>
        <p:spPr>
          <a:xfrm>
            <a:off x="6518942" y="4267200"/>
            <a:ext cx="5072983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027906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Place aux artistes</a:t>
            </a:r>
          </a:p>
        </p:txBody>
      </p:sp>
      <p:pic>
        <p:nvPicPr>
          <p:cNvPr id="7" name="Picture 6" descr="C:\Users\boris\AppData\Local\Microsoft\Windows\INetCache\Content.Word\Coeur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r="14075"/>
          <a:stretch/>
        </p:blipFill>
        <p:spPr bwMode="auto">
          <a:xfrm>
            <a:off x="541019" y="1996896"/>
            <a:ext cx="2707005" cy="280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86675" y="1996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439275" y="20111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705724" y="3590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439275" y="3660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8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027906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Place aux artistes</a:t>
            </a:r>
          </a:p>
        </p:txBody>
      </p:sp>
      <p:pic>
        <p:nvPicPr>
          <p:cNvPr id="7" name="Picture 6" descr="C:\Users\boris\AppData\Local\Microsoft\Windows\INetCache\Content.Word\Coeur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r="14075"/>
          <a:stretch/>
        </p:blipFill>
        <p:spPr bwMode="auto">
          <a:xfrm>
            <a:off x="541019" y="1996896"/>
            <a:ext cx="2707005" cy="280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86675" y="1996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439275" y="20111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705724" y="3590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439275" y="3660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30" y="1823015"/>
            <a:ext cx="4225980" cy="31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027906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Place aux artistes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86675" y="1996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439275" y="20111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705724" y="3590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439275" y="3660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594166"/>
            <a:ext cx="9725024" cy="52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027906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Place aux artistes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6" y="1894820"/>
            <a:ext cx="3221356" cy="2803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86675" y="1996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439275" y="20111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705724" y="3590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439275" y="3660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690688"/>
            <a:ext cx="4225980" cy="31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1027906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Place aux artistes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6" y="1894820"/>
            <a:ext cx="3221356" cy="2803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86675" y="1996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223572"/>
              </p:ext>
            </p:extLst>
          </p:nvPr>
        </p:nvGraphicFramePr>
        <p:xfrm>
          <a:off x="8093129" y="1982610"/>
          <a:ext cx="5810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 bitmap" r:id="rId5" imgW="952633" imgH="1666667" progId="Paint.Picture">
                  <p:embed/>
                </p:oleObj>
              </mc:Choice>
              <mc:Fallback>
                <p:oleObj name="Image bitmap" r:id="rId5" imgW="952633" imgH="1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129" y="1982610"/>
                        <a:ext cx="58102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439275" y="20111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00842"/>
              </p:ext>
            </p:extLst>
          </p:nvPr>
        </p:nvGraphicFramePr>
        <p:xfrm>
          <a:off x="9439275" y="2223194"/>
          <a:ext cx="990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 bitmap" r:id="rId7" imgW="1666667" imgH="847843" progId="Paint.Picture">
                  <p:embed/>
                </p:oleObj>
              </mc:Choice>
              <mc:Fallback>
                <p:oleObj name="Image bitmap" r:id="rId7" imgW="1666667" imgH="8478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9275" y="2223194"/>
                        <a:ext cx="9906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705724" y="35904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34832"/>
              </p:ext>
            </p:extLst>
          </p:nvPr>
        </p:nvGraphicFramePr>
        <p:xfrm>
          <a:off x="8121703" y="3590449"/>
          <a:ext cx="5238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 bitmap" r:id="rId9" imgW="857143" imgH="1657581" progId="Paint.Picture">
                  <p:embed/>
                </p:oleObj>
              </mc:Choice>
              <mc:Fallback>
                <p:oleObj name="Image bitmap" r:id="rId9" imgW="857143" imgH="1657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703" y="3590449"/>
                        <a:ext cx="52387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439275" y="3660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02325"/>
              </p:ext>
            </p:extLst>
          </p:nvPr>
        </p:nvGraphicFramePr>
        <p:xfrm>
          <a:off x="9420225" y="3793331"/>
          <a:ext cx="10096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 bitmap" r:id="rId11" imgW="1724266" imgH="819048" progId="Paint.Picture">
                  <p:embed/>
                </p:oleObj>
              </mc:Choice>
              <mc:Fallback>
                <p:oleObj name="Image bitmap" r:id="rId11" imgW="1724266" imgH="8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0225" y="3793331"/>
                        <a:ext cx="10096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5070485"/>
            <a:ext cx="904875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52" y="5068580"/>
            <a:ext cx="1312545" cy="143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29" y="5066903"/>
            <a:ext cx="90297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4" y="5051394"/>
            <a:ext cx="1299210" cy="93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690688"/>
            <a:ext cx="4225980" cy="31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33475" y="10772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Ajout d’une pince</a:t>
            </a:r>
          </a:p>
        </p:txBody>
      </p:sp>
      <p:pic>
        <p:nvPicPr>
          <p:cNvPr id="7" name="Picture 6" descr="Img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" y="1989138"/>
            <a:ext cx="3157855" cy="422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C:\Users\Surface3\AppData\Local\Microsoft\Windows\INetCache\Content.Word\Img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51921" y="2758917"/>
            <a:ext cx="4181158" cy="283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33475" y="107727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Ajout d’une pince</a:t>
            </a:r>
          </a:p>
        </p:txBody>
      </p:sp>
      <p:pic>
        <p:nvPicPr>
          <p:cNvPr id="7" name="Picture 6" descr="Img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" y="1989138"/>
            <a:ext cx="3157855" cy="422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3" descr="C:\Users\Surface3\AppData\Local\Microsoft\Windows\INetCache\Content.Word\Img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51921" y="2758917"/>
            <a:ext cx="4181158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46" y="2312760"/>
            <a:ext cx="3988329" cy="2995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0"/>
          <a:stretch/>
        </p:blipFill>
        <p:spPr>
          <a:xfrm>
            <a:off x="4269846" y="5295900"/>
            <a:ext cx="3988329" cy="5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571500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/>
              <a:t>Le Rover</a:t>
            </a:r>
            <a:endParaRPr lang="fr-FR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02" y="2262188"/>
            <a:ext cx="5784273" cy="39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61" y="2268145"/>
            <a:ext cx="3296761" cy="4389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4936" y="3265585"/>
            <a:ext cx="80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+</a:t>
            </a:r>
            <a:endParaRPr lang="fr-FR" sz="8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" y="562945"/>
            <a:ext cx="2691924" cy="5881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66" y="954381"/>
            <a:ext cx="2599034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61" y="2268145"/>
            <a:ext cx="3296761" cy="4389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07" y="2856903"/>
            <a:ext cx="4142343" cy="23818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4936" y="3265585"/>
            <a:ext cx="80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+</a:t>
            </a:r>
            <a:endParaRPr lang="fr-FR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6942" y="3265586"/>
            <a:ext cx="80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+</a:t>
            </a:r>
            <a:endParaRPr lang="fr-FR" sz="8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" y="562945"/>
            <a:ext cx="2691924" cy="5881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66" y="954381"/>
            <a:ext cx="2599034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 Rover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139" y="1738313"/>
            <a:ext cx="3278251" cy="1890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73" y="1882966"/>
            <a:ext cx="4439245" cy="1746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4" b="5059"/>
          <a:stretch/>
        </p:blipFill>
        <p:spPr>
          <a:xfrm>
            <a:off x="600463" y="4302294"/>
            <a:ext cx="2781602" cy="2257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0602"/>
          <a:stretch/>
        </p:blipFill>
        <p:spPr>
          <a:xfrm>
            <a:off x="9166764" y="3945672"/>
            <a:ext cx="2710867" cy="2495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2" y="4545397"/>
            <a:ext cx="4735944" cy="10669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6824" y="1240572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RGB LED</a:t>
            </a:r>
            <a:endParaRPr lang="fr-FR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0075" y="3945672"/>
            <a:ext cx="380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Emplacement à feutre</a:t>
            </a:r>
            <a:endParaRPr lang="fr-FR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2631" y="3779074"/>
            <a:ext cx="307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Capteur de couleur</a:t>
            </a:r>
            <a:endParaRPr lang="fr-FR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600575" y="1284774"/>
            <a:ext cx="360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Capteur de distance</a:t>
            </a:r>
            <a:endParaRPr lang="fr-FR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03801" y="3367416"/>
            <a:ext cx="267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Gyroscope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009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Rover : les commandes</a:t>
            </a:r>
            <a:endParaRPr lang="fr-FR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3807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Elles sont accessibles à travers l’éditeur de programme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24696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 ayant fait la MAJ 5.3 avec la TI83</a:t>
            </a:r>
          </a:p>
        </p:txBody>
      </p:sp>
    </p:spTree>
    <p:extLst>
      <p:ext uri="{BB962C8B-B14F-4D97-AF65-F5344CB8AC3E}">
        <p14:creationId xmlns:p14="http://schemas.microsoft.com/office/powerpoint/2010/main" val="29607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92000" cy="6915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-2857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Rover : les commandes</a:t>
            </a:r>
            <a:endParaRPr lang="fr-FR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4863"/>
            <a:ext cx="30861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38078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Elles sont accessibles à travers l’éditeur de programme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246968"/>
            <a:ext cx="94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 ayant fait la MAJ 5.3 avec la TI83</a:t>
            </a:r>
          </a:p>
        </p:txBody>
      </p:sp>
    </p:spTree>
    <p:extLst>
      <p:ext uri="{BB962C8B-B14F-4D97-AF65-F5344CB8AC3E}">
        <p14:creationId xmlns:p14="http://schemas.microsoft.com/office/powerpoint/2010/main" val="2253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456</Words>
  <Application>Microsoft Office PowerPoint</Application>
  <PresentationFormat>Widescreen</PresentationFormat>
  <Paragraphs>144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Office Theme</vt:lpstr>
      <vt:lpstr>Image Paintbrush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</dc:creator>
  <cp:lastModifiedBy>boris</cp:lastModifiedBy>
  <cp:revision>34</cp:revision>
  <dcterms:created xsi:type="dcterms:W3CDTF">2018-03-25T20:00:17Z</dcterms:created>
  <dcterms:modified xsi:type="dcterms:W3CDTF">2018-03-27T22:58:17Z</dcterms:modified>
</cp:coreProperties>
</file>